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F554-A9AD-4FD1-A34F-C8FF8506BF90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BD1E-120B-4DA4-AA17-D45920D481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284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F554-A9AD-4FD1-A34F-C8FF8506BF90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BD1E-120B-4DA4-AA17-D45920D481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298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F554-A9AD-4FD1-A34F-C8FF8506BF90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BD1E-120B-4DA4-AA17-D45920D481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5362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F554-A9AD-4FD1-A34F-C8FF8506BF90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BD1E-120B-4DA4-AA17-D45920D481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832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F554-A9AD-4FD1-A34F-C8FF8506BF90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BD1E-120B-4DA4-AA17-D45920D481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6864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F554-A9AD-4FD1-A34F-C8FF8506BF90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BD1E-120B-4DA4-AA17-D45920D481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892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F554-A9AD-4FD1-A34F-C8FF8506BF90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BD1E-120B-4DA4-AA17-D45920D481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817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F554-A9AD-4FD1-A34F-C8FF8506BF90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BD1E-120B-4DA4-AA17-D45920D481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076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F554-A9AD-4FD1-A34F-C8FF8506BF90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BD1E-120B-4DA4-AA17-D45920D481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5135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F554-A9AD-4FD1-A34F-C8FF8506BF90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BD1E-120B-4DA4-AA17-D45920D481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4881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9F554-A9AD-4FD1-A34F-C8FF8506BF90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BD1E-120B-4DA4-AA17-D45920D481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2704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9F554-A9AD-4FD1-A34F-C8FF8506BF90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FBD1E-120B-4DA4-AA17-D45920D4816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8381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קבוצה 3"/>
          <p:cNvGrpSpPr/>
          <p:nvPr/>
        </p:nvGrpSpPr>
        <p:grpSpPr>
          <a:xfrm>
            <a:off x="7806492" y="2081893"/>
            <a:ext cx="1275234" cy="1092200"/>
            <a:chOff x="7741009" y="2738648"/>
            <a:chExt cx="1092200" cy="1092200"/>
          </a:xfrm>
        </p:grpSpPr>
        <p:pic>
          <p:nvPicPr>
            <p:cNvPr id="5" name="תמונה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קבוצה 6"/>
          <p:cNvGrpSpPr/>
          <p:nvPr/>
        </p:nvGrpSpPr>
        <p:grpSpPr>
          <a:xfrm>
            <a:off x="4448626" y="1911730"/>
            <a:ext cx="1155700" cy="990600"/>
            <a:chOff x="7695484" y="1138474"/>
            <a:chExt cx="1155700" cy="990600"/>
          </a:xfrm>
        </p:grpSpPr>
        <p:pic>
          <p:nvPicPr>
            <p:cNvPr id="8" name="תמונה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cxnSp>
        <p:nvCxnSpPr>
          <p:cNvPr id="10" name="מחבר חץ ישר 9"/>
          <p:cNvCxnSpPr>
            <a:cxnSpLocks/>
          </p:cNvCxnSpPr>
          <p:nvPr/>
        </p:nvCxnSpPr>
        <p:spPr>
          <a:xfrm>
            <a:off x="6587675" y="1728549"/>
            <a:ext cx="1179665" cy="67710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חץ ישר 10"/>
          <p:cNvCxnSpPr>
            <a:cxnSpLocks/>
          </p:cNvCxnSpPr>
          <p:nvPr/>
        </p:nvCxnSpPr>
        <p:spPr>
          <a:xfrm flipH="1">
            <a:off x="5390898" y="1692063"/>
            <a:ext cx="1196777" cy="65782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977720" y="1357519"/>
            <a:ext cx="91048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אחים</a:t>
            </a:r>
          </a:p>
        </p:txBody>
      </p:sp>
      <p:grpSp>
        <p:nvGrpSpPr>
          <p:cNvPr id="15" name="קבוצה 14"/>
          <p:cNvGrpSpPr/>
          <p:nvPr/>
        </p:nvGrpSpPr>
        <p:grpSpPr>
          <a:xfrm>
            <a:off x="2856456" y="4593814"/>
            <a:ext cx="1274312" cy="1092200"/>
            <a:chOff x="5399538" y="2882900"/>
            <a:chExt cx="1274312" cy="10922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7936632" y="4545210"/>
            <a:ext cx="761162" cy="889000"/>
            <a:chOff x="4565410" y="4442364"/>
            <a:chExt cx="761162" cy="8890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 rot="5400000">
            <a:off x="7613433" y="3511920"/>
            <a:ext cx="1472250" cy="573531"/>
            <a:chOff x="5426047" y="4653444"/>
            <a:chExt cx="997879" cy="573531"/>
          </a:xfrm>
          <a:solidFill>
            <a:schemeClr val="accent6">
              <a:lumMod val="75000"/>
            </a:schemeClr>
          </a:solidFill>
        </p:grpSpPr>
        <p:grpSp>
          <p:nvGrpSpPr>
            <p:cNvPr id="27" name="קבוצה 26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29" name="חץ ימינה 28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5426047" y="4778754"/>
              <a:ext cx="795788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1" name="קבוצה 30"/>
          <p:cNvGrpSpPr/>
          <p:nvPr/>
        </p:nvGrpSpPr>
        <p:grpSpPr>
          <a:xfrm>
            <a:off x="9051223" y="1692063"/>
            <a:ext cx="964442" cy="1370498"/>
            <a:chOff x="1065666" y="4425351"/>
            <a:chExt cx="1105790" cy="1807313"/>
          </a:xfrm>
        </p:grpSpPr>
        <p:pic>
          <p:nvPicPr>
            <p:cNvPr id="32" name="תמונה 3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666" y="4425351"/>
              <a:ext cx="1105790" cy="1807313"/>
            </a:xfrm>
            <a:prstGeom prst="rect">
              <a:avLst/>
            </a:prstGeom>
          </p:spPr>
        </p:pic>
        <p:sp>
          <p:nvSpPr>
            <p:cNvPr id="33" name="TextBox 32"/>
            <p:cNvSpPr txBox="1"/>
            <p:nvPr/>
          </p:nvSpPr>
          <p:spPr>
            <a:xfrm>
              <a:off x="1065666" y="4805787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483567" y="242596"/>
            <a:ext cx="9423919" cy="6771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דף ח' ע"א</a:t>
            </a:r>
          </a:p>
          <a:p>
            <a:r>
              <a:rPr lang="he-IL" dirty="0" err="1"/>
              <a:t>תינח</a:t>
            </a:r>
            <a:r>
              <a:rPr lang="he-IL" dirty="0"/>
              <a:t> </a:t>
            </a:r>
            <a:r>
              <a:rPr lang="he-IL" dirty="0" err="1"/>
              <a:t>היכא</a:t>
            </a:r>
            <a:r>
              <a:rPr lang="he-IL" dirty="0"/>
              <a:t> </a:t>
            </a:r>
            <a:r>
              <a:rPr lang="he-IL" sz="2000" b="1" dirty="0" err="1">
                <a:solidFill>
                  <a:schemeClr val="accent5">
                    <a:lumMod val="75000"/>
                  </a:schemeClr>
                </a:solidFill>
              </a:rPr>
              <a:t>דנשא</a:t>
            </a:r>
            <a:r>
              <a:rPr lang="he-IL" sz="2000" b="1" dirty="0">
                <a:solidFill>
                  <a:schemeClr val="accent5">
                    <a:lumMod val="75000"/>
                  </a:schemeClr>
                </a:solidFill>
              </a:rPr>
              <a:t> מת ואחר כך נשא חי</a:t>
            </a:r>
            <a:r>
              <a:rPr lang="he-IL" dirty="0"/>
              <a:t>,   </a:t>
            </a:r>
          </a:p>
        </p:txBody>
      </p:sp>
      <p:sp>
        <p:nvSpPr>
          <p:cNvPr id="35" name="מלבן 34"/>
          <p:cNvSpPr/>
          <p:nvPr/>
        </p:nvSpPr>
        <p:spPr>
          <a:xfrm>
            <a:off x="639168" y="481943"/>
            <a:ext cx="2791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err="1"/>
              <a:t>אישתרי</a:t>
            </a:r>
            <a:r>
              <a:rPr lang="he-IL" dirty="0"/>
              <a:t> </a:t>
            </a:r>
            <a:r>
              <a:rPr lang="he-IL" dirty="0" err="1"/>
              <a:t>נמי</a:t>
            </a:r>
            <a:r>
              <a:rPr lang="he-IL" dirty="0"/>
              <a:t> איסור אחות </a:t>
            </a:r>
            <a:r>
              <a:rPr lang="he-IL" dirty="0" err="1"/>
              <a:t>אשה</a:t>
            </a:r>
            <a:endParaRPr lang="he-IL" dirty="0"/>
          </a:p>
        </p:txBody>
      </p:sp>
      <p:sp>
        <p:nvSpPr>
          <p:cNvPr id="36" name="קשת מלאה 35"/>
          <p:cNvSpPr/>
          <p:nvPr/>
        </p:nvSpPr>
        <p:spPr>
          <a:xfrm rot="12655453">
            <a:off x="3625854" y="2963176"/>
            <a:ext cx="4956342" cy="2560690"/>
          </a:xfrm>
          <a:prstGeom prst="blockArc">
            <a:avLst>
              <a:gd name="adj1" fmla="val 10736046"/>
              <a:gd name="adj2" fmla="val 1068553"/>
              <a:gd name="adj3" fmla="val 904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rot="1425394">
            <a:off x="4406235" y="4807623"/>
            <a:ext cx="33820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רחל אסורה לשמעון משום אשת אח</a:t>
            </a:r>
          </a:p>
        </p:txBody>
      </p:sp>
      <p:sp>
        <p:nvSpPr>
          <p:cNvPr id="38" name="מלבן 37"/>
          <p:cNvSpPr/>
          <p:nvPr/>
        </p:nvSpPr>
        <p:spPr>
          <a:xfrm>
            <a:off x="3961970" y="508762"/>
            <a:ext cx="2959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err="1"/>
              <a:t>דמיגו</a:t>
            </a:r>
            <a:r>
              <a:rPr lang="he-IL" dirty="0"/>
              <a:t> </a:t>
            </a:r>
            <a:r>
              <a:rPr lang="he-IL" dirty="0" err="1"/>
              <a:t>דאישתרי</a:t>
            </a:r>
            <a:r>
              <a:rPr lang="he-IL" dirty="0"/>
              <a:t> איסור אשת אח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146976" y="3965701"/>
            <a:ext cx="2707908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ראובן התחתן ראשון, </a:t>
            </a:r>
          </a:p>
          <a:p>
            <a:r>
              <a:rPr lang="he-IL" dirty="0"/>
              <a:t>ראובן מת ("נשא מת") </a:t>
            </a:r>
          </a:p>
          <a:p>
            <a:r>
              <a:rPr lang="he-IL" dirty="0"/>
              <a:t>ואחר כך נשא שמעון את לאה ("ואחר כך נשא חי") שהיא אחות רחל</a:t>
            </a:r>
          </a:p>
        </p:txBody>
      </p:sp>
      <p:sp>
        <p:nvSpPr>
          <p:cNvPr id="40" name="TextBox 39"/>
          <p:cNvSpPr txBox="1"/>
          <p:nvPr/>
        </p:nvSpPr>
        <p:spPr>
          <a:xfrm rot="872697">
            <a:off x="4711894" y="3835156"/>
            <a:ext cx="352314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כאשר מת ראובן בלי ילדים, הותרה רחל להינשא לשמעון מדין </a:t>
            </a:r>
            <a:r>
              <a:rPr lang="he-IL" dirty="0" err="1"/>
              <a:t>יבום</a:t>
            </a:r>
            <a:endParaRPr lang="he-IL" dirty="0"/>
          </a:p>
        </p:txBody>
      </p:sp>
      <p:sp>
        <p:nvSpPr>
          <p:cNvPr id="41" name="TextBox 40"/>
          <p:cNvSpPr txBox="1"/>
          <p:nvPr/>
        </p:nvSpPr>
        <p:spPr>
          <a:xfrm>
            <a:off x="337116" y="3218714"/>
            <a:ext cx="2826280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מאחר ורחל הותרה לשמעון, והתבטל דין אשת אח (משום שאיסור אשת אח מדרבנן וחיוב </a:t>
            </a:r>
            <a:r>
              <a:rPr lang="he-IL" dirty="0" err="1"/>
              <a:t>יבום</a:t>
            </a:r>
            <a:r>
              <a:rPr lang="he-IL" dirty="0"/>
              <a:t> מדאורייתא)</a:t>
            </a:r>
          </a:p>
          <a:p>
            <a:r>
              <a:rPr lang="he-IL" dirty="0"/>
              <a:t> הותר גם איסור אחות </a:t>
            </a:r>
            <a:r>
              <a:rPr lang="he-IL" dirty="0" err="1"/>
              <a:t>אשה</a:t>
            </a:r>
            <a:endParaRPr lang="he-IL" dirty="0"/>
          </a:p>
        </p:txBody>
      </p:sp>
      <p:sp>
        <p:nvSpPr>
          <p:cNvPr id="42" name="TextBox 41"/>
          <p:cNvSpPr txBox="1"/>
          <p:nvPr/>
        </p:nvSpPr>
        <p:spPr>
          <a:xfrm>
            <a:off x="4989566" y="6091323"/>
            <a:ext cx="174301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רחל ולאה אחיות</a:t>
            </a:r>
          </a:p>
        </p:txBody>
      </p:sp>
      <p:sp>
        <p:nvSpPr>
          <p:cNvPr id="43" name="מלבן 42"/>
          <p:cNvSpPr/>
          <p:nvPr/>
        </p:nvSpPr>
        <p:spPr>
          <a:xfrm>
            <a:off x="-2472157" y="158620"/>
            <a:ext cx="23415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e-IL" b="1" dirty="0"/>
              <a:t>גמרא</a:t>
            </a:r>
            <a:r>
              <a:rPr lang="he-IL" dirty="0"/>
              <a:t>  </a:t>
            </a:r>
            <a:r>
              <a:rPr lang="he-IL" dirty="0" err="1"/>
              <a:t>תינח</a:t>
            </a:r>
            <a:r>
              <a:rPr lang="he-IL" dirty="0"/>
              <a:t> </a:t>
            </a:r>
            <a:r>
              <a:rPr lang="he-IL" dirty="0" err="1"/>
              <a:t>היכא</a:t>
            </a:r>
            <a:r>
              <a:rPr lang="he-IL" dirty="0"/>
              <a:t> </a:t>
            </a:r>
            <a:r>
              <a:rPr lang="he-IL" dirty="0" err="1"/>
              <a:t>דנשא</a:t>
            </a:r>
            <a:r>
              <a:rPr lang="he-IL" dirty="0"/>
              <a:t> מת ואחר כך נשא חי </a:t>
            </a:r>
            <a:r>
              <a:rPr lang="he-IL" dirty="0" err="1"/>
              <a:t>דמגו</a:t>
            </a:r>
            <a:r>
              <a:rPr lang="he-IL" dirty="0"/>
              <a:t> </a:t>
            </a:r>
            <a:r>
              <a:rPr lang="he-IL" dirty="0" err="1"/>
              <a:t>דאישתרי</a:t>
            </a:r>
            <a:r>
              <a:rPr lang="he-IL" dirty="0"/>
              <a:t> איסור אשת אח </a:t>
            </a:r>
            <a:r>
              <a:rPr lang="he-IL" dirty="0" err="1"/>
              <a:t>אישתרי</a:t>
            </a:r>
            <a:r>
              <a:rPr lang="he-IL" dirty="0"/>
              <a:t> </a:t>
            </a:r>
            <a:r>
              <a:rPr lang="he-IL" dirty="0" err="1"/>
              <a:t>נמי</a:t>
            </a:r>
            <a:r>
              <a:rPr lang="he-IL" dirty="0"/>
              <a:t> איסור אחות </a:t>
            </a:r>
            <a:r>
              <a:rPr lang="he-IL" dirty="0" err="1"/>
              <a:t>אשה</a:t>
            </a:r>
            <a:r>
              <a:rPr lang="he-IL" dirty="0"/>
              <a:t> אלא נשא חי ואח"כ נשא מת איסור אחות </a:t>
            </a:r>
            <a:r>
              <a:rPr lang="he-IL" dirty="0" err="1"/>
              <a:t>אשה</a:t>
            </a:r>
            <a:r>
              <a:rPr lang="he-IL" dirty="0"/>
              <a:t> קדים</a:t>
            </a:r>
          </a:p>
        </p:txBody>
      </p:sp>
      <p:sp>
        <p:nvSpPr>
          <p:cNvPr id="2" name="חץ: מעוקל למעלה 1">
            <a:extLst>
              <a:ext uri="{FF2B5EF4-FFF2-40B4-BE49-F238E27FC236}">
                <a16:creationId xmlns:a16="http://schemas.microsoft.com/office/drawing/2014/main" id="{DDB35215-C3F6-403A-A99E-F2C368DBD32E}"/>
              </a:ext>
            </a:extLst>
          </p:cNvPr>
          <p:cNvSpPr/>
          <p:nvPr/>
        </p:nvSpPr>
        <p:spPr>
          <a:xfrm rot="21325340">
            <a:off x="3816443" y="5436028"/>
            <a:ext cx="4839020" cy="105884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grpSp>
        <p:nvGrpSpPr>
          <p:cNvPr id="47" name="קבוצה 46">
            <a:extLst>
              <a:ext uri="{FF2B5EF4-FFF2-40B4-BE49-F238E27FC236}">
                <a16:creationId xmlns:a16="http://schemas.microsoft.com/office/drawing/2014/main" id="{5912E9F5-E27E-4E20-B9E8-68222EBD7A19}"/>
              </a:ext>
            </a:extLst>
          </p:cNvPr>
          <p:cNvGrpSpPr/>
          <p:nvPr/>
        </p:nvGrpSpPr>
        <p:grpSpPr>
          <a:xfrm rot="7528560">
            <a:off x="3214080" y="3556032"/>
            <a:ext cx="2040269" cy="565688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48" name="קבוצה 47">
              <a:extLst>
                <a:ext uri="{FF2B5EF4-FFF2-40B4-BE49-F238E27FC236}">
                  <a16:creationId xmlns:a16="http://schemas.microsoft.com/office/drawing/2014/main" id="{EC375498-00F9-4426-A580-8E952F6AA4F5}"/>
                </a:ext>
              </a:extLst>
            </p:cNvPr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50" name="חץ ימינה 23">
                <a:extLst>
                  <a:ext uri="{FF2B5EF4-FFF2-40B4-BE49-F238E27FC236}">
                    <a16:creationId xmlns:a16="http://schemas.microsoft.com/office/drawing/2014/main" id="{19D9C282-D6CD-4F7A-8C13-30E08E61295F}"/>
                  </a:ext>
                </a:extLst>
              </p:cNvPr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576D04CF-A812-47B4-A404-38F1FC09C267}"/>
                  </a:ext>
                </a:extLst>
              </p:cNvPr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5787054-3C99-4C0E-854F-2F6169DBC472}"/>
                </a:ext>
              </a:extLst>
            </p:cNvPr>
            <p:cNvSpPr txBox="1"/>
            <p:nvPr/>
          </p:nvSpPr>
          <p:spPr>
            <a:xfrm rot="10800000">
              <a:off x="5567669" y="4778584"/>
              <a:ext cx="678623" cy="280839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200" dirty="0">
                  <a:solidFill>
                    <a:srgbClr val="FFFF00"/>
                  </a:solidFill>
                </a:rPr>
                <a:t>נשא אישה .</a:t>
              </a:r>
            </a:p>
          </p:txBody>
        </p:sp>
      </p:grpSp>
      <p:cxnSp>
        <p:nvCxnSpPr>
          <p:cNvPr id="53" name="מחבר חץ ישר 52">
            <a:extLst>
              <a:ext uri="{FF2B5EF4-FFF2-40B4-BE49-F238E27FC236}">
                <a16:creationId xmlns:a16="http://schemas.microsoft.com/office/drawing/2014/main" id="{FEA8406A-89CD-4167-8415-C33ACB77CA7A}"/>
              </a:ext>
            </a:extLst>
          </p:cNvPr>
          <p:cNvCxnSpPr>
            <a:cxnSpLocks/>
          </p:cNvCxnSpPr>
          <p:nvPr/>
        </p:nvCxnSpPr>
        <p:spPr>
          <a:xfrm flipH="1">
            <a:off x="5390898" y="896370"/>
            <a:ext cx="1933427" cy="93061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מחבר חץ ישר 53">
            <a:extLst>
              <a:ext uri="{FF2B5EF4-FFF2-40B4-BE49-F238E27FC236}">
                <a16:creationId xmlns:a16="http://schemas.microsoft.com/office/drawing/2014/main" id="{D4DAC38D-8822-4593-BC20-A90E8926347A}"/>
              </a:ext>
            </a:extLst>
          </p:cNvPr>
          <p:cNvCxnSpPr>
            <a:cxnSpLocks/>
          </p:cNvCxnSpPr>
          <p:nvPr/>
        </p:nvCxnSpPr>
        <p:spPr>
          <a:xfrm flipH="1">
            <a:off x="8636324" y="851275"/>
            <a:ext cx="327793" cy="123061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C422-56B1-4E58-96C1-885C13E5530D}" type="datetime4">
              <a:rPr lang="he-IL" smtClean="0"/>
              <a:t>ה'.אדר ב.תשע"ט</a:t>
            </a:fld>
            <a:endParaRPr lang="he-IL"/>
          </a:p>
        </p:txBody>
      </p:sp>
      <p:sp>
        <p:nvSpPr>
          <p:cNvPr id="13" name="מציין מיקום של כותרת תחתונה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14" name="מציין מיקום של מספר שקופית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7B795-7742-4BE3-83C6-04220FFFEE81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4491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4" grpId="0"/>
      <p:bldP spid="35" grpId="0"/>
      <p:bldP spid="36" grpId="0" animBg="1"/>
      <p:bldP spid="37" grpId="0"/>
      <p:bldP spid="38" grpId="0"/>
      <p:bldP spid="39" grpId="0" animBg="1"/>
      <p:bldP spid="40" grpId="0" animBg="1"/>
      <p:bldP spid="41" grpId="0" animBg="1"/>
      <p:bldP spid="42" grpId="0" animBg="1"/>
      <p:bldP spid="2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113</Words>
  <Application>Microsoft Office PowerPoint</Application>
  <PresentationFormat>מסך רחב</PresentationFormat>
  <Paragraphs>24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4</cp:revision>
  <dcterms:created xsi:type="dcterms:W3CDTF">2019-03-12T12:12:57Z</dcterms:created>
  <dcterms:modified xsi:type="dcterms:W3CDTF">2019-03-12T12:18:35Z</dcterms:modified>
</cp:coreProperties>
</file>