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65" r:id="rId3"/>
    <p:sldId id="263" r:id="rId4"/>
    <p:sldId id="258" r:id="rId5"/>
    <p:sldId id="259" r:id="rId6"/>
    <p:sldId id="260" r:id="rId7"/>
    <p:sldId id="261" r:id="rId8"/>
    <p:sldId id="262" r:id="rId9"/>
    <p:sldId id="256" r:id="rId10"/>
    <p:sldId id="257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057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0706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2895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209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149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995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793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430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182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750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054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E434-C34C-4138-ACE1-C36CF90F8CE8}" type="datetimeFigureOut">
              <a:rPr lang="he-IL" smtClean="0"/>
              <a:t>י"ח/אדר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5A8E4-023F-49D9-AB8F-D0FF6E1176F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909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2.jpg"/><Relationship Id="rId7" Type="http://schemas.openxmlformats.org/officeDocument/2006/relationships/image" Target="../media/image1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g"/><Relationship Id="rId5" Type="http://schemas.openxmlformats.org/officeDocument/2006/relationships/image" Target="../media/image3.jpg"/><Relationship Id="rId4" Type="http://schemas.openxmlformats.org/officeDocument/2006/relationships/image" Target="../media/image11.jpg"/><Relationship Id="rId9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9.png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2.jpg"/><Relationship Id="rId7" Type="http://schemas.openxmlformats.org/officeDocument/2006/relationships/image" Target="../media/image1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3.jpg"/><Relationship Id="rId4" Type="http://schemas.openxmlformats.org/officeDocument/2006/relationships/image" Target="../media/image11.jpg"/><Relationship Id="rId9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1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3.jpg"/><Relationship Id="rId10" Type="http://schemas.openxmlformats.org/officeDocument/2006/relationships/slide" Target="slide5.xml"/><Relationship Id="rId4" Type="http://schemas.openxmlformats.org/officeDocument/2006/relationships/image" Target="../media/image11.jpg"/><Relationship Id="rId9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1.jpg"/><Relationship Id="rId7" Type="http://schemas.openxmlformats.org/officeDocument/2006/relationships/image" Target="../media/image15.jp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11" Type="http://schemas.openxmlformats.org/officeDocument/2006/relationships/hyperlink" Target="mailto:izakrossler@gmail.com" TargetMode="External"/><Relationship Id="rId5" Type="http://schemas.openxmlformats.org/officeDocument/2006/relationships/image" Target="../media/image11.jpg"/><Relationship Id="rId10" Type="http://schemas.openxmlformats.org/officeDocument/2006/relationships/slide" Target="slide5.xml"/><Relationship Id="rId4" Type="http://schemas.openxmlformats.org/officeDocument/2006/relationships/image" Target="../media/image2.jpg"/><Relationship Id="rId9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1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5" Type="http://schemas.openxmlformats.org/officeDocument/2006/relationships/image" Target="../media/image6.jpg"/><Relationship Id="rId4" Type="http://schemas.openxmlformats.org/officeDocument/2006/relationships/image" Target="../media/image3.jpg"/><Relationship Id="rId9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0000" y="295564"/>
            <a:ext cx="17456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דף ט' עמ' א', ב'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5555672" y="831273"/>
            <a:ext cx="114530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תוכן הדף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4359563" y="2561535"/>
            <a:ext cx="3186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hlinkClick r:id="rId2" action="ppaction://hlinksldjump"/>
              </a:rPr>
              <a:t>והרי אשת אחיו שלא היה בעולמו, 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5306290" y="3235098"/>
            <a:ext cx="1689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hlinkClick r:id="rId3" action="ppaction://hlinksldjump"/>
              </a:rPr>
              <a:t>אמו אנוסת אביו, 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4733438" y="4818627"/>
            <a:ext cx="2291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dirty="0">
                <a:hlinkClick r:id="rId4" action="ppaction://hlinksldjump"/>
              </a:rPr>
              <a:t>בתו </a:t>
            </a:r>
            <a:r>
              <a:rPr lang="he-IL" dirty="0" err="1">
                <a:hlinkClick r:id="rId4" action="ppaction://hlinksldjump"/>
              </a:rPr>
              <a:t>באונסין</a:t>
            </a:r>
            <a:r>
              <a:rPr lang="he-IL" dirty="0">
                <a:hlinkClick r:id="rId4" action="ppaction://hlinksldjump"/>
              </a:rPr>
              <a:t> משכחת לה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488676" y="5873190"/>
            <a:ext cx="260485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hlinkClick r:id="rId5" action="ppaction://hlinksldjump"/>
              </a:rPr>
              <a:t>בנישואין לא משכחת ליה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2974295" y="3782414"/>
            <a:ext cx="5089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>
                <a:solidFill>
                  <a:schemeClr val="accent1">
                    <a:lumMod val="50000"/>
                  </a:schemeClr>
                </a:solidFill>
                <a:hlinkClick r:id="rId6" action="ppaction://hlinksldjump"/>
              </a:rPr>
              <a:t>ואחותה שהיא יבמתה חולצת או </a:t>
            </a:r>
            <a:r>
              <a:rPr lang="he-IL" b="1" dirty="0" err="1" smtClean="0">
                <a:solidFill>
                  <a:schemeClr val="accent1">
                    <a:lumMod val="50000"/>
                  </a:schemeClr>
                </a:solidFill>
                <a:hlinkClick r:id="rId6" action="ppaction://hlinksldjump"/>
              </a:rPr>
              <a:t>מתיבמת</a:t>
            </a:r>
            <a:r>
              <a:rPr lang="he-IL" b="1" dirty="0" smtClean="0">
                <a:solidFill>
                  <a:schemeClr val="accent1">
                    <a:lumMod val="50000"/>
                  </a:schemeClr>
                </a:solidFill>
                <a:hlinkClick r:id="rId6" action="ppaction://hlinksldjump"/>
              </a:rPr>
              <a:t> 3 אפשרויות</a:t>
            </a:r>
            <a:endParaRPr lang="he-IL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63272" y="1709988"/>
            <a:ext cx="654858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hlinkClick r:id="rId7" action="ppaction://hlinksldjump"/>
              </a:rPr>
              <a:t>אמו אנוסת אביו, </a:t>
            </a:r>
            <a:r>
              <a:rPr lang="he-IL" dirty="0" smtClean="0">
                <a:hlinkClick r:id="rId7" action="ppaction://hlinksldjump"/>
              </a:rPr>
              <a:t> פלוגתא </a:t>
            </a:r>
            <a:r>
              <a:rPr lang="he-IL" dirty="0">
                <a:hlinkClick r:id="rId7" action="ppaction://hlinksldjump"/>
              </a:rPr>
              <a:t>דרבי יהודה ורבנן היא </a:t>
            </a:r>
            <a:r>
              <a:rPr lang="he-IL" dirty="0" smtClean="0">
                <a:hlinkClick r:id="rId7" action="ppaction://hlinksldjump"/>
              </a:rPr>
              <a:t> ובפלוגתא </a:t>
            </a:r>
            <a:r>
              <a:rPr lang="he-IL" dirty="0">
                <a:hlinkClick r:id="rId7" action="ppaction://hlinksldjump"/>
              </a:rPr>
              <a:t>לא </a:t>
            </a:r>
            <a:r>
              <a:rPr lang="he-IL" dirty="0" err="1">
                <a:hlinkClick r:id="rId7" action="ppaction://hlinksldjump"/>
              </a:rPr>
              <a:t>קא</a:t>
            </a:r>
            <a:r>
              <a:rPr lang="he-IL" dirty="0">
                <a:hlinkClick r:id="rId7" action="ppaction://hlinksldjump"/>
              </a:rPr>
              <a:t> </a:t>
            </a:r>
            <a:r>
              <a:rPr lang="he-IL" dirty="0" err="1">
                <a:hlinkClick r:id="rId7" action="ppaction://hlinksldjump"/>
              </a:rPr>
              <a:t>מיירי</a:t>
            </a:r>
            <a:r>
              <a:rPr lang="he-IL" dirty="0">
                <a:hlinkClick r:id="rId7" action="ppaction://hlinksldjump"/>
              </a:rPr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5191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לחצן פעולה: בית 2">
            <a:hlinkClick r:id="" action="ppaction://hlinkshowjump?jump=firstslide" highlightClick="1"/>
          </p:cNvPr>
          <p:cNvSpPr/>
          <p:nvPr/>
        </p:nvSpPr>
        <p:spPr>
          <a:xfrm>
            <a:off x="11079018" y="5619409"/>
            <a:ext cx="544945" cy="53570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2930495" y="-24836"/>
            <a:ext cx="62992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err="1" smtClean="0"/>
              <a:t>בנישאין</a:t>
            </a:r>
            <a:r>
              <a:rPr lang="he-IL" dirty="0" smtClean="0"/>
              <a:t> לא משכחת ליה</a:t>
            </a:r>
          </a:p>
          <a:p>
            <a:r>
              <a:rPr lang="he-IL" dirty="0" smtClean="0"/>
              <a:t>רש"י: שאי אפשר לבתו של ראובן ובתו של שמעון להיות אחיות מן האם, שהרי אשת ראובן שילדה לו בת וגירשה לא נישאת שוב לשמעון</a:t>
            </a:r>
            <a:endParaRPr lang="he-IL" dirty="0"/>
          </a:p>
        </p:txBody>
      </p: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F9F418F2-F28B-4E1C-A6CF-BD94BB782291}"/>
              </a:ext>
            </a:extLst>
          </p:cNvPr>
          <p:cNvGrpSpPr/>
          <p:nvPr/>
        </p:nvGrpSpPr>
        <p:grpSpPr>
          <a:xfrm>
            <a:off x="10409633" y="2147974"/>
            <a:ext cx="1148167" cy="1092200"/>
            <a:chOff x="7741009" y="2738648"/>
            <a:chExt cx="1092200" cy="1092200"/>
          </a:xfrm>
        </p:grpSpPr>
        <p:pic>
          <p:nvPicPr>
            <p:cNvPr id="7" name="תמונה 6">
              <a:extLst>
                <a:ext uri="{FF2B5EF4-FFF2-40B4-BE49-F238E27FC236}">
                  <a16:creationId xmlns:a16="http://schemas.microsoft.com/office/drawing/2014/main" id="{B18677E5-9BC0-41B6-AF09-2EEDED4DE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E51170C-D26B-4E3F-8F10-3F38547AA1FE}"/>
                </a:ext>
              </a:extLst>
            </p:cNvPr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B3CD9B53-288D-41A4-81AA-E9BD2B81DE8E}"/>
              </a:ext>
            </a:extLst>
          </p:cNvPr>
          <p:cNvGrpSpPr/>
          <p:nvPr/>
        </p:nvGrpSpPr>
        <p:grpSpPr>
          <a:xfrm>
            <a:off x="4359895" y="2250454"/>
            <a:ext cx="939800" cy="990600"/>
            <a:chOff x="4794371" y="3098561"/>
            <a:chExt cx="939800" cy="990600"/>
          </a:xfrm>
        </p:grpSpPr>
        <p:pic>
          <p:nvPicPr>
            <p:cNvPr id="10" name="תמונה 9">
              <a:extLst>
                <a:ext uri="{FF2B5EF4-FFF2-40B4-BE49-F238E27FC236}">
                  <a16:creationId xmlns:a16="http://schemas.microsoft.com/office/drawing/2014/main" id="{25BD43C6-6D4F-440B-BF03-F1EE38F0C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343695E-8AD2-4BF4-B7DE-77E4012242C5}"/>
                </a:ext>
              </a:extLst>
            </p:cNvPr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6A277330-0EC2-4BF2-AD84-6DEB20C79A31}"/>
              </a:ext>
            </a:extLst>
          </p:cNvPr>
          <p:cNvGrpSpPr/>
          <p:nvPr/>
        </p:nvGrpSpPr>
        <p:grpSpPr>
          <a:xfrm>
            <a:off x="2037199" y="2356064"/>
            <a:ext cx="1170677" cy="914400"/>
            <a:chOff x="3976777" y="2893924"/>
            <a:chExt cx="1170677" cy="914400"/>
          </a:xfrm>
        </p:grpSpPr>
        <p:pic>
          <p:nvPicPr>
            <p:cNvPr id="13" name="תמונה 12">
              <a:extLst>
                <a:ext uri="{FF2B5EF4-FFF2-40B4-BE49-F238E27FC236}">
                  <a16:creationId xmlns:a16="http://schemas.microsoft.com/office/drawing/2014/main" id="{4357AC8B-5FAD-4F99-B58D-2C167B382B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93924"/>
              <a:ext cx="1104900" cy="9144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D5576CC-A0D1-46D7-A6D3-6D213F5CC7F9}"/>
                </a:ext>
              </a:extLst>
            </p:cNvPr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FA08D708-5FE7-4A1C-98F9-3960984408A6}"/>
              </a:ext>
            </a:extLst>
          </p:cNvPr>
          <p:cNvGrpSpPr/>
          <p:nvPr/>
        </p:nvGrpSpPr>
        <p:grpSpPr>
          <a:xfrm>
            <a:off x="7081522" y="2059723"/>
            <a:ext cx="1155700" cy="990600"/>
            <a:chOff x="7695484" y="1138474"/>
            <a:chExt cx="1155700" cy="990600"/>
          </a:xfrm>
        </p:grpSpPr>
        <p:pic>
          <p:nvPicPr>
            <p:cNvPr id="16" name="תמונה 15">
              <a:extLst>
                <a:ext uri="{FF2B5EF4-FFF2-40B4-BE49-F238E27FC236}">
                  <a16:creationId xmlns:a16="http://schemas.microsoft.com/office/drawing/2014/main" id="{356878CA-A13D-45D6-8167-5C0FCB08C50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BAEE3C-D920-46FA-9679-73BAAE3E08CA}"/>
                </a:ext>
              </a:extLst>
            </p:cNvPr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25" name="מחבר חץ ישר 24">
            <a:extLst>
              <a:ext uri="{FF2B5EF4-FFF2-40B4-BE49-F238E27FC236}">
                <a16:creationId xmlns:a16="http://schemas.microsoft.com/office/drawing/2014/main" id="{E254F74B-DFF5-42CA-944B-4BACFE0D7025}"/>
              </a:ext>
            </a:extLst>
          </p:cNvPr>
          <p:cNvCxnSpPr>
            <a:cxnSpLocks/>
          </p:cNvCxnSpPr>
          <p:nvPr/>
        </p:nvCxnSpPr>
        <p:spPr>
          <a:xfrm flipH="1">
            <a:off x="4908511" y="1912465"/>
            <a:ext cx="1040706" cy="539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חץ ישר 25">
            <a:extLst>
              <a:ext uri="{FF2B5EF4-FFF2-40B4-BE49-F238E27FC236}">
                <a16:creationId xmlns:a16="http://schemas.microsoft.com/office/drawing/2014/main" id="{1759BA1D-56CD-4244-9BE2-EC7053CE638C}"/>
              </a:ext>
            </a:extLst>
          </p:cNvPr>
          <p:cNvCxnSpPr>
            <a:cxnSpLocks/>
          </p:cNvCxnSpPr>
          <p:nvPr/>
        </p:nvCxnSpPr>
        <p:spPr>
          <a:xfrm>
            <a:off x="6080095" y="1803918"/>
            <a:ext cx="4646880" cy="8720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חץ ישר 26">
            <a:extLst>
              <a:ext uri="{FF2B5EF4-FFF2-40B4-BE49-F238E27FC236}">
                <a16:creationId xmlns:a16="http://schemas.microsoft.com/office/drawing/2014/main" id="{5674A5BD-FBCC-4945-80FF-D24734F2DC48}"/>
              </a:ext>
            </a:extLst>
          </p:cNvPr>
          <p:cNvCxnSpPr>
            <a:cxnSpLocks/>
          </p:cNvCxnSpPr>
          <p:nvPr/>
        </p:nvCxnSpPr>
        <p:spPr>
          <a:xfrm>
            <a:off x="6120969" y="1821936"/>
            <a:ext cx="1201972" cy="7797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חץ ישר 27">
            <a:extLst>
              <a:ext uri="{FF2B5EF4-FFF2-40B4-BE49-F238E27FC236}">
                <a16:creationId xmlns:a16="http://schemas.microsoft.com/office/drawing/2014/main" id="{146ACFD1-9042-433B-B9A9-A0AE498C2810}"/>
              </a:ext>
            </a:extLst>
          </p:cNvPr>
          <p:cNvCxnSpPr>
            <a:cxnSpLocks/>
          </p:cNvCxnSpPr>
          <p:nvPr/>
        </p:nvCxnSpPr>
        <p:spPr>
          <a:xfrm flipH="1">
            <a:off x="2930495" y="1813611"/>
            <a:ext cx="3003256" cy="9403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קבוצה 34"/>
          <p:cNvGrpSpPr/>
          <p:nvPr/>
        </p:nvGrpSpPr>
        <p:grpSpPr>
          <a:xfrm>
            <a:off x="8193753" y="4719249"/>
            <a:ext cx="1106818" cy="927936"/>
            <a:chOff x="5473700" y="2876550"/>
            <a:chExt cx="1244600" cy="1104900"/>
          </a:xfrm>
        </p:grpSpPr>
        <p:pic>
          <p:nvPicPr>
            <p:cNvPr id="36" name="תמונה 3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38" name="קבוצה 37">
            <a:extLst>
              <a:ext uri="{FF2B5EF4-FFF2-40B4-BE49-F238E27FC236}">
                <a16:creationId xmlns:a16="http://schemas.microsoft.com/office/drawing/2014/main" id="{9FE619F5-22D9-4367-96E9-BE6889911AF7}"/>
              </a:ext>
            </a:extLst>
          </p:cNvPr>
          <p:cNvGrpSpPr/>
          <p:nvPr/>
        </p:nvGrpSpPr>
        <p:grpSpPr>
          <a:xfrm>
            <a:off x="5436957" y="5068645"/>
            <a:ext cx="761162" cy="892853"/>
            <a:chOff x="4565410" y="4442364"/>
            <a:chExt cx="761162" cy="889000"/>
          </a:xfrm>
        </p:grpSpPr>
        <p:pic>
          <p:nvPicPr>
            <p:cNvPr id="39" name="תמונה 38">
              <a:extLst>
                <a:ext uri="{FF2B5EF4-FFF2-40B4-BE49-F238E27FC236}">
                  <a16:creationId xmlns:a16="http://schemas.microsoft.com/office/drawing/2014/main" id="{4EDAC19D-57D8-4B50-BD8D-73120772A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40EBD91-B3BC-4FBB-B60C-B71457D4BD3B}"/>
                </a:ext>
              </a:extLst>
            </p:cNvPr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41" name="קבוצה 40">
            <a:extLst>
              <a:ext uri="{FF2B5EF4-FFF2-40B4-BE49-F238E27FC236}">
                <a16:creationId xmlns:a16="http://schemas.microsoft.com/office/drawing/2014/main" id="{475EC8D6-55B4-4303-ACBB-B334098FF74F}"/>
              </a:ext>
            </a:extLst>
          </p:cNvPr>
          <p:cNvGrpSpPr/>
          <p:nvPr/>
        </p:nvGrpSpPr>
        <p:grpSpPr>
          <a:xfrm rot="3806013">
            <a:off x="7085452" y="3701953"/>
            <a:ext cx="1993776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2" name="קבוצה 41">
              <a:extLst>
                <a:ext uri="{FF2B5EF4-FFF2-40B4-BE49-F238E27FC236}">
                  <a16:creationId xmlns:a16="http://schemas.microsoft.com/office/drawing/2014/main" id="{6A8CEAE5-1E3B-4670-A126-BCDF587B4160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4" name="חץ ימינה 81">
                <a:extLst>
                  <a:ext uri="{FF2B5EF4-FFF2-40B4-BE49-F238E27FC236}">
                    <a16:creationId xmlns:a16="http://schemas.microsoft.com/office/drawing/2014/main" id="{C74A7A2B-2C19-499F-9050-8F372A4E64D7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0FAE672-B023-4C6A-A431-5D901671586C}"/>
                  </a:ext>
                </a:extLst>
              </p:cNvPr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00ED6B5-AD37-411E-B88A-748E6B7D6DD2}"/>
                </a:ext>
              </a:extLst>
            </p:cNvPr>
            <p:cNvSpPr txBox="1"/>
            <p:nvPr/>
          </p:nvSpPr>
          <p:spPr>
            <a:xfrm rot="10800670">
              <a:off x="5811355" y="4799483"/>
              <a:ext cx="568564" cy="25368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6" name="קבוצה 45">
            <a:extLst>
              <a:ext uri="{FF2B5EF4-FFF2-40B4-BE49-F238E27FC236}">
                <a16:creationId xmlns:a16="http://schemas.microsoft.com/office/drawing/2014/main" id="{EAF8BFCA-7E45-4117-9339-57EF622E9653}"/>
              </a:ext>
            </a:extLst>
          </p:cNvPr>
          <p:cNvGrpSpPr/>
          <p:nvPr/>
        </p:nvGrpSpPr>
        <p:grpSpPr>
          <a:xfrm rot="1848845">
            <a:off x="6386772" y="2731066"/>
            <a:ext cx="756430" cy="2595575"/>
            <a:chOff x="8712679" y="2668192"/>
            <a:chExt cx="756430" cy="661604"/>
          </a:xfrm>
        </p:grpSpPr>
        <p:sp>
          <p:nvSpPr>
            <p:cNvPr id="47" name="חץ למטה 42">
              <a:extLst>
                <a:ext uri="{FF2B5EF4-FFF2-40B4-BE49-F238E27FC236}">
                  <a16:creationId xmlns:a16="http://schemas.microsoft.com/office/drawing/2014/main" id="{A5F6DEFD-E4B7-45A8-A51A-4AC762B7E240}"/>
                </a:ext>
              </a:extLst>
            </p:cNvPr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00A22DD-8061-4C1D-9A53-9F1A0E87EB03}"/>
                </a:ext>
              </a:extLst>
            </p:cNvPr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49" name="קבוצה 48">
            <a:extLst>
              <a:ext uri="{FF2B5EF4-FFF2-40B4-BE49-F238E27FC236}">
                <a16:creationId xmlns:a16="http://schemas.microsoft.com/office/drawing/2014/main" id="{EAF8BFCA-7E45-4117-9339-57EF622E9653}"/>
              </a:ext>
            </a:extLst>
          </p:cNvPr>
          <p:cNvGrpSpPr/>
          <p:nvPr/>
        </p:nvGrpSpPr>
        <p:grpSpPr>
          <a:xfrm rot="4819072">
            <a:off x="6706943" y="4531976"/>
            <a:ext cx="756430" cy="1802575"/>
            <a:chOff x="8712679" y="2668192"/>
            <a:chExt cx="756430" cy="661604"/>
          </a:xfrm>
        </p:grpSpPr>
        <p:sp>
          <p:nvSpPr>
            <p:cNvPr id="50" name="חץ למטה 42">
              <a:extLst>
                <a:ext uri="{FF2B5EF4-FFF2-40B4-BE49-F238E27FC236}">
                  <a16:creationId xmlns:a16="http://schemas.microsoft.com/office/drawing/2014/main" id="{A5F6DEFD-E4B7-45A8-A51A-4AC762B7E240}"/>
                </a:ext>
              </a:extLst>
            </p:cNvPr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00A22DD-8061-4C1D-9A53-9F1A0E87EB03}"/>
                </a:ext>
              </a:extLst>
            </p:cNvPr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54" name="קבוצה 53"/>
          <p:cNvGrpSpPr/>
          <p:nvPr/>
        </p:nvGrpSpPr>
        <p:grpSpPr>
          <a:xfrm rot="4068302">
            <a:off x="7606362" y="3474405"/>
            <a:ext cx="1684432" cy="602153"/>
            <a:chOff x="8153155" y="3323765"/>
            <a:chExt cx="1684432" cy="602153"/>
          </a:xfrm>
        </p:grpSpPr>
        <p:sp>
          <p:nvSpPr>
            <p:cNvPr id="52" name="חץ ימינה 51"/>
            <p:cNvSpPr/>
            <p:nvPr/>
          </p:nvSpPr>
          <p:spPr>
            <a:xfrm>
              <a:off x="8153155" y="3323765"/>
              <a:ext cx="1684432" cy="602153"/>
            </a:xfrm>
            <a:prstGeom prst="rightArrow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TextBox 52"/>
            <p:cNvSpPr txBox="1"/>
            <p:nvPr/>
          </p:nvSpPr>
          <p:spPr>
            <a:xfrm rot="11042984">
              <a:off x="8216190" y="3518541"/>
              <a:ext cx="161801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dirty="0" smtClean="0">
                  <a:solidFill>
                    <a:schemeClr val="bg1"/>
                  </a:solidFill>
                </a:rPr>
                <a:t>גרש את שרה</a:t>
              </a:r>
              <a:endParaRPr lang="he-IL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2101324" y="1709070"/>
            <a:ext cx="293344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לוי אסור בשרה – גרושת אחיו</a:t>
            </a:r>
          </a:p>
          <a:p>
            <a:r>
              <a:rPr lang="he-IL" sz="1400" dirty="0" smtClean="0"/>
              <a:t>אשת אח אסורה לעולם גם אם התגרשה</a:t>
            </a:r>
            <a:endParaRPr lang="he-IL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-9858" y="3736925"/>
            <a:ext cx="2901434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אין מצב שבו תהיה ללוי בת משרה  ושמה יפה.</a:t>
            </a:r>
          </a:p>
          <a:p>
            <a:r>
              <a:rPr lang="he-IL" dirty="0" smtClean="0"/>
              <a:t>ואז לכאורה לאה ורחל אחיות מן האם.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79222" y="5602173"/>
            <a:ext cx="4477203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אם לאה ורחל יינשאו לראובן ויהודה.</a:t>
            </a:r>
          </a:p>
          <a:p>
            <a:r>
              <a:rPr lang="he-IL" dirty="0" smtClean="0"/>
              <a:t>ואם ראובן ויהודה ימותו,</a:t>
            </a:r>
          </a:p>
          <a:p>
            <a:r>
              <a:rPr lang="he-IL" dirty="0" smtClean="0"/>
              <a:t>אזי הן </a:t>
            </a:r>
            <a:r>
              <a:rPr lang="he-IL" dirty="0" err="1" smtClean="0"/>
              <a:t>תפולנה</a:t>
            </a:r>
            <a:r>
              <a:rPr lang="he-IL" dirty="0" smtClean="0"/>
              <a:t> לייבום לפני אבותיהן – שמעון ולוי</a:t>
            </a:r>
            <a:endParaRPr lang="he-IL" dirty="0"/>
          </a:p>
        </p:txBody>
      </p:sp>
      <p:grpSp>
        <p:nvGrpSpPr>
          <p:cNvPr id="61" name="קבוצה 60">
            <a:extLst>
              <a:ext uri="{FF2B5EF4-FFF2-40B4-BE49-F238E27FC236}">
                <a16:creationId xmlns:a16="http://schemas.microsoft.com/office/drawing/2014/main" id="{A68144AC-094B-4F8C-9F7D-A85BFDB70771}"/>
              </a:ext>
            </a:extLst>
          </p:cNvPr>
          <p:cNvGrpSpPr/>
          <p:nvPr/>
        </p:nvGrpSpPr>
        <p:grpSpPr>
          <a:xfrm>
            <a:off x="3175493" y="4730409"/>
            <a:ext cx="901700" cy="889000"/>
            <a:chOff x="10518902" y="2114306"/>
            <a:chExt cx="901700" cy="889000"/>
          </a:xfrm>
        </p:grpSpPr>
        <p:pic>
          <p:nvPicPr>
            <p:cNvPr id="62" name="תמונה 61">
              <a:extLst>
                <a:ext uri="{FF2B5EF4-FFF2-40B4-BE49-F238E27FC236}">
                  <a16:creationId xmlns:a16="http://schemas.microsoft.com/office/drawing/2014/main" id="{A9B1E430-77D9-49F8-8C23-9A0AE30ED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02" y="2114306"/>
              <a:ext cx="901700" cy="889000"/>
            </a:xfrm>
            <a:prstGeom prst="rect">
              <a:avLst/>
            </a:prstGeom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59D3A88-66D8-4785-9DF9-A71C3CCABC2E}"/>
                </a:ext>
              </a:extLst>
            </p:cNvPr>
            <p:cNvSpPr txBox="1"/>
            <p:nvPr/>
          </p:nvSpPr>
          <p:spPr>
            <a:xfrm>
              <a:off x="10588752" y="2240056"/>
              <a:ext cx="612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יפה</a:t>
              </a:r>
            </a:p>
          </p:txBody>
        </p:sp>
      </p:grpSp>
      <p:grpSp>
        <p:nvGrpSpPr>
          <p:cNvPr id="64" name="קבוצה 63">
            <a:extLst>
              <a:ext uri="{FF2B5EF4-FFF2-40B4-BE49-F238E27FC236}">
                <a16:creationId xmlns:a16="http://schemas.microsoft.com/office/drawing/2014/main" id="{EAF8BFCA-7E45-4117-9339-57EF622E9653}"/>
              </a:ext>
            </a:extLst>
          </p:cNvPr>
          <p:cNvGrpSpPr/>
          <p:nvPr/>
        </p:nvGrpSpPr>
        <p:grpSpPr>
          <a:xfrm rot="2016500">
            <a:off x="3962797" y="3109012"/>
            <a:ext cx="756430" cy="1802575"/>
            <a:chOff x="8712679" y="2668192"/>
            <a:chExt cx="756430" cy="661604"/>
          </a:xfrm>
        </p:grpSpPr>
        <p:sp>
          <p:nvSpPr>
            <p:cNvPr id="65" name="חץ למטה 42">
              <a:extLst>
                <a:ext uri="{FF2B5EF4-FFF2-40B4-BE49-F238E27FC236}">
                  <a16:creationId xmlns:a16="http://schemas.microsoft.com/office/drawing/2014/main" id="{A5F6DEFD-E4B7-45A8-A51A-4AC762B7E240}"/>
                </a:ext>
              </a:extLst>
            </p:cNvPr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000A22DD-8061-4C1D-9A53-9F1A0E87EB03}"/>
                </a:ext>
              </a:extLst>
            </p:cNvPr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67" name="קבוצה 66">
            <a:extLst>
              <a:ext uri="{FF2B5EF4-FFF2-40B4-BE49-F238E27FC236}">
                <a16:creationId xmlns:a16="http://schemas.microsoft.com/office/drawing/2014/main" id="{475EC8D6-55B4-4303-ACBB-B334098FF74F}"/>
              </a:ext>
            </a:extLst>
          </p:cNvPr>
          <p:cNvGrpSpPr/>
          <p:nvPr/>
        </p:nvGrpSpPr>
        <p:grpSpPr>
          <a:xfrm rot="2014546">
            <a:off x="5032490" y="3860495"/>
            <a:ext cx="3611681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8" name="קבוצה 67">
              <a:extLst>
                <a:ext uri="{FF2B5EF4-FFF2-40B4-BE49-F238E27FC236}">
                  <a16:creationId xmlns:a16="http://schemas.microsoft.com/office/drawing/2014/main" id="{6A8CEAE5-1E3B-4670-A126-BCDF587B4160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70" name="חץ ימינה 81">
                <a:extLst>
                  <a:ext uri="{FF2B5EF4-FFF2-40B4-BE49-F238E27FC236}">
                    <a16:creationId xmlns:a16="http://schemas.microsoft.com/office/drawing/2014/main" id="{C74A7A2B-2C19-499F-9050-8F372A4E64D7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40FAE672-B023-4C6A-A431-5D901671586C}"/>
                  </a:ext>
                </a:extLst>
              </p:cNvPr>
              <p:cNvSpPr txBox="1"/>
              <p:nvPr/>
            </p:nvSpPr>
            <p:spPr>
              <a:xfrm rot="10800000">
                <a:off x="3450566" y="4174067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500ED6B5-AD37-411E-B88A-748E6B7D6DD2}"/>
                </a:ext>
              </a:extLst>
            </p:cNvPr>
            <p:cNvSpPr txBox="1"/>
            <p:nvPr/>
          </p:nvSpPr>
          <p:spPr>
            <a:xfrm rot="21525365">
              <a:off x="5811573" y="4844362"/>
              <a:ext cx="441649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</a:t>
              </a:r>
              <a:r>
                <a:rPr lang="he-IL" sz="1050" dirty="0" smtClean="0">
                  <a:solidFill>
                    <a:srgbClr val="FFFF00"/>
                  </a:solidFill>
                </a:rPr>
                <a:t>את שרה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sp>
        <p:nvSpPr>
          <p:cNvPr id="72" name="כפל 71"/>
          <p:cNvSpPr/>
          <p:nvPr/>
        </p:nvSpPr>
        <p:spPr>
          <a:xfrm rot="2407816">
            <a:off x="5104762" y="2788169"/>
            <a:ext cx="1472437" cy="1238042"/>
          </a:xfrm>
          <a:prstGeom prst="mathMultiply">
            <a:avLst>
              <a:gd name="adj1" fmla="val 6769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73" name="קבוצה 72">
            <a:extLst>
              <a:ext uri="{FF2B5EF4-FFF2-40B4-BE49-F238E27FC236}">
                <a16:creationId xmlns:a16="http://schemas.microsoft.com/office/drawing/2014/main" id="{858EAB26-5491-4EF8-B6BD-A11734ACE083}"/>
              </a:ext>
            </a:extLst>
          </p:cNvPr>
          <p:cNvGrpSpPr/>
          <p:nvPr/>
        </p:nvGrpSpPr>
        <p:grpSpPr>
          <a:xfrm rot="533960">
            <a:off x="4010840" y="5152362"/>
            <a:ext cx="1791696" cy="639914"/>
            <a:chOff x="5025335" y="5103971"/>
            <a:chExt cx="1909997" cy="639914"/>
          </a:xfrm>
        </p:grpSpPr>
        <p:sp>
          <p:nvSpPr>
            <p:cNvPr id="74" name="חץ: שמאלה-ימינה 22">
              <a:extLst>
                <a:ext uri="{FF2B5EF4-FFF2-40B4-BE49-F238E27FC236}">
                  <a16:creationId xmlns:a16="http://schemas.microsoft.com/office/drawing/2014/main" id="{A31DD428-A0A6-4D71-B054-E53558D1427D}"/>
                </a:ext>
              </a:extLst>
            </p:cNvPr>
            <p:cNvSpPr/>
            <p:nvPr/>
          </p:nvSpPr>
          <p:spPr>
            <a:xfrm>
              <a:off x="5025335" y="5103971"/>
              <a:ext cx="1909997" cy="639914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43E9543B-50CC-4A44-8606-C69F51AE5B70}"/>
                </a:ext>
              </a:extLst>
            </p:cNvPr>
            <p:cNvSpPr txBox="1"/>
            <p:nvPr/>
          </p:nvSpPr>
          <p:spPr>
            <a:xfrm>
              <a:off x="5217793" y="5261953"/>
              <a:ext cx="1297739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dirty="0" smtClean="0"/>
                <a:t>אחיות מן האם</a:t>
              </a:r>
              <a:endParaRPr lang="he-IL" sz="1400" dirty="0"/>
            </a:p>
          </p:txBody>
        </p:sp>
      </p:grpSp>
      <p:grpSp>
        <p:nvGrpSpPr>
          <p:cNvPr id="76" name="קבוצה 75">
            <a:extLst>
              <a:ext uri="{FF2B5EF4-FFF2-40B4-BE49-F238E27FC236}">
                <a16:creationId xmlns:a16="http://schemas.microsoft.com/office/drawing/2014/main" id="{475EC8D6-55B4-4303-ACBB-B334098FF74F}"/>
              </a:ext>
            </a:extLst>
          </p:cNvPr>
          <p:cNvGrpSpPr/>
          <p:nvPr/>
        </p:nvGrpSpPr>
        <p:grpSpPr>
          <a:xfrm rot="13042931">
            <a:off x="2488463" y="3954652"/>
            <a:ext cx="3444555" cy="573531"/>
            <a:chOff x="5563562" y="4653444"/>
            <a:chExt cx="860364" cy="573531"/>
          </a:xfrm>
          <a:solidFill>
            <a:schemeClr val="accent2">
              <a:lumMod val="50000"/>
            </a:schemeClr>
          </a:solidFill>
        </p:grpSpPr>
        <p:grpSp>
          <p:nvGrpSpPr>
            <p:cNvPr id="77" name="קבוצה 76">
              <a:extLst>
                <a:ext uri="{FF2B5EF4-FFF2-40B4-BE49-F238E27FC236}">
                  <a16:creationId xmlns:a16="http://schemas.microsoft.com/office/drawing/2014/main" id="{6A8CEAE5-1E3B-4670-A126-BCDF587B4160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79" name="חץ ימינה 81">
                <a:extLst>
                  <a:ext uri="{FF2B5EF4-FFF2-40B4-BE49-F238E27FC236}">
                    <a16:creationId xmlns:a16="http://schemas.microsoft.com/office/drawing/2014/main" id="{C74A7A2B-2C19-499F-9050-8F372A4E64D7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40FAE672-B023-4C6A-A431-5D901671586C}"/>
                  </a:ext>
                </a:extLst>
              </p:cNvPr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00ED6B5-AD37-411E-B88A-748E6B7D6DD2}"/>
                </a:ext>
              </a:extLst>
            </p:cNvPr>
            <p:cNvSpPr txBox="1"/>
            <p:nvPr/>
          </p:nvSpPr>
          <p:spPr>
            <a:xfrm rot="10959741">
              <a:off x="5811544" y="4810485"/>
              <a:ext cx="331302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 smtClean="0">
                  <a:solidFill>
                    <a:srgbClr val="FFFF00"/>
                  </a:solidFill>
                </a:rPr>
                <a:t>נישאה   ליהודה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1" name="קבוצה 80">
            <a:extLst>
              <a:ext uri="{FF2B5EF4-FFF2-40B4-BE49-F238E27FC236}">
                <a16:creationId xmlns:a16="http://schemas.microsoft.com/office/drawing/2014/main" id="{475EC8D6-55B4-4303-ACBB-B334098FF74F}"/>
              </a:ext>
            </a:extLst>
          </p:cNvPr>
          <p:cNvGrpSpPr/>
          <p:nvPr/>
        </p:nvGrpSpPr>
        <p:grpSpPr>
          <a:xfrm rot="20491110">
            <a:off x="4043670" y="3820908"/>
            <a:ext cx="6568025" cy="573531"/>
            <a:chOff x="5563562" y="4653444"/>
            <a:chExt cx="860364" cy="573531"/>
          </a:xfrm>
          <a:solidFill>
            <a:schemeClr val="accent2">
              <a:lumMod val="50000"/>
            </a:schemeClr>
          </a:solidFill>
        </p:grpSpPr>
        <p:grpSp>
          <p:nvGrpSpPr>
            <p:cNvPr id="82" name="קבוצה 81">
              <a:extLst>
                <a:ext uri="{FF2B5EF4-FFF2-40B4-BE49-F238E27FC236}">
                  <a16:creationId xmlns:a16="http://schemas.microsoft.com/office/drawing/2014/main" id="{6A8CEAE5-1E3B-4670-A126-BCDF587B4160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84" name="חץ ימינה 81">
                <a:extLst>
                  <a:ext uri="{FF2B5EF4-FFF2-40B4-BE49-F238E27FC236}">
                    <a16:creationId xmlns:a16="http://schemas.microsoft.com/office/drawing/2014/main" id="{C74A7A2B-2C19-499F-9050-8F372A4E64D7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40FAE672-B023-4C6A-A431-5D901671586C}"/>
                  </a:ext>
                </a:extLst>
              </p:cNvPr>
              <p:cNvSpPr txBox="1"/>
              <p:nvPr/>
            </p:nvSpPr>
            <p:spPr>
              <a:xfrm rot="10800000">
                <a:off x="3475796" y="4158269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00ED6B5-AD37-411E-B88A-748E6B7D6DD2}"/>
                </a:ext>
              </a:extLst>
            </p:cNvPr>
            <p:cNvSpPr txBox="1"/>
            <p:nvPr/>
          </p:nvSpPr>
          <p:spPr>
            <a:xfrm rot="21571235">
              <a:off x="5582096" y="4820170"/>
              <a:ext cx="408790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 smtClean="0">
                  <a:solidFill>
                    <a:srgbClr val="FFFF00"/>
                  </a:solidFill>
                </a:rPr>
                <a:t>נישאה לראובן   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841250" y="6216073"/>
            <a:ext cx="618449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על מצב זה נאמר: לא משכחת לה, האסורה לזה מותרת לזה </a:t>
            </a:r>
          </a:p>
          <a:p>
            <a:r>
              <a:rPr lang="he-IL" dirty="0" smtClean="0"/>
              <a:t>כי שתיהן אסורות על יהודה. אחת משום בתו ואחת משום בת אשתו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5671126" y="1440873"/>
            <a:ext cx="696550" cy="3810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אחים</a:t>
            </a:r>
            <a:endParaRPr lang="he-IL" dirty="0"/>
          </a:p>
        </p:txBody>
      </p:sp>
      <p:grpSp>
        <p:nvGrpSpPr>
          <p:cNvPr id="86" name="קבוצה 85">
            <a:extLst>
              <a:ext uri="{FF2B5EF4-FFF2-40B4-BE49-F238E27FC236}">
                <a16:creationId xmlns:a16="http://schemas.microsoft.com/office/drawing/2014/main" id="{B4668747-C27E-4D57-815B-674B75147AF8}"/>
              </a:ext>
            </a:extLst>
          </p:cNvPr>
          <p:cNvGrpSpPr/>
          <p:nvPr/>
        </p:nvGrpSpPr>
        <p:grpSpPr>
          <a:xfrm>
            <a:off x="11136672" y="1625600"/>
            <a:ext cx="889074" cy="1295732"/>
            <a:chOff x="1047931" y="4425351"/>
            <a:chExt cx="1123525" cy="1807313"/>
          </a:xfrm>
        </p:grpSpPr>
        <p:pic>
          <p:nvPicPr>
            <p:cNvPr id="87" name="תמונה 86">
              <a:extLst>
                <a:ext uri="{FF2B5EF4-FFF2-40B4-BE49-F238E27FC236}">
                  <a16:creationId xmlns:a16="http://schemas.microsoft.com/office/drawing/2014/main" id="{A5F17A94-E874-44E7-8DF6-818A24416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275031F1-A591-4BBE-8494-E1E04A088AF7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89" name="קבוצה 88">
            <a:extLst>
              <a:ext uri="{FF2B5EF4-FFF2-40B4-BE49-F238E27FC236}">
                <a16:creationId xmlns:a16="http://schemas.microsoft.com/office/drawing/2014/main" id="{B4668747-C27E-4D57-815B-674B75147AF8}"/>
              </a:ext>
            </a:extLst>
          </p:cNvPr>
          <p:cNvGrpSpPr/>
          <p:nvPr/>
        </p:nvGrpSpPr>
        <p:grpSpPr>
          <a:xfrm>
            <a:off x="1228919" y="1709070"/>
            <a:ext cx="884581" cy="1206338"/>
            <a:chOff x="1047931" y="4425351"/>
            <a:chExt cx="1123525" cy="1807313"/>
          </a:xfrm>
        </p:grpSpPr>
        <p:pic>
          <p:nvPicPr>
            <p:cNvPr id="90" name="תמונה 89">
              <a:extLst>
                <a:ext uri="{FF2B5EF4-FFF2-40B4-BE49-F238E27FC236}">
                  <a16:creationId xmlns:a16="http://schemas.microsoft.com/office/drawing/2014/main" id="{A5F17A94-E874-44E7-8DF6-818A24416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275031F1-A591-4BBE-8494-E1E04A088AF7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95" name="כפל 94"/>
          <p:cNvSpPr/>
          <p:nvPr/>
        </p:nvSpPr>
        <p:spPr>
          <a:xfrm rot="1355305">
            <a:off x="3893827" y="3214690"/>
            <a:ext cx="1472437" cy="1238042"/>
          </a:xfrm>
          <a:prstGeom prst="mathMultiply">
            <a:avLst>
              <a:gd name="adj1" fmla="val 6769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113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60" grpId="0" animBg="1"/>
      <p:bldP spid="72" grpId="0" animBg="1"/>
      <p:bldP spid="5" grpId="0" animBg="1"/>
      <p:bldP spid="18" grpId="0" animBg="1"/>
      <p:bldP spid="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>
          <a:xfrm>
            <a:off x="147447" y="128809"/>
            <a:ext cx="11223171" cy="132556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600" smtClean="0"/>
              <a:t>אמו אנוסת אביו, </a:t>
            </a:r>
            <a:br>
              <a:rPr lang="he-IL" sz="3600" smtClean="0"/>
            </a:br>
            <a:r>
              <a:rPr lang="he-IL" sz="3600" smtClean="0"/>
              <a:t>פלוגתא דרבי יהודה ורבנן היא </a:t>
            </a:r>
            <a:br>
              <a:rPr lang="he-IL" sz="3600" smtClean="0"/>
            </a:br>
            <a:r>
              <a:rPr lang="he-IL" sz="3600" smtClean="0"/>
              <a:t>ובפלוגתא לא קא מיירי </a:t>
            </a:r>
            <a:endParaRPr lang="he-IL" sz="3600" dirty="0"/>
          </a:p>
        </p:txBody>
      </p:sp>
      <p:grpSp>
        <p:nvGrpSpPr>
          <p:cNvPr id="3" name="קבוצה 2">
            <a:extLst>
              <a:ext uri="{FF2B5EF4-FFF2-40B4-BE49-F238E27FC236}">
                <a16:creationId xmlns:a16="http://schemas.microsoft.com/office/drawing/2014/main" id="{48779F33-4722-4B4F-926F-3CBC33DE4F5D}"/>
              </a:ext>
            </a:extLst>
          </p:cNvPr>
          <p:cNvGrpSpPr/>
          <p:nvPr/>
        </p:nvGrpSpPr>
        <p:grpSpPr>
          <a:xfrm>
            <a:off x="6933256" y="3612815"/>
            <a:ext cx="1219743" cy="1092200"/>
            <a:chOff x="7741009" y="2738648"/>
            <a:chExt cx="1092200" cy="1092200"/>
          </a:xfrm>
        </p:grpSpPr>
        <p:pic>
          <p:nvPicPr>
            <p:cNvPr id="4" name="תמונה 3">
              <a:extLst>
                <a:ext uri="{FF2B5EF4-FFF2-40B4-BE49-F238E27FC236}">
                  <a16:creationId xmlns:a16="http://schemas.microsoft.com/office/drawing/2014/main" id="{D23DB331-66EE-4C8A-93BF-05AD88703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B8DAD83-1293-45BD-92FE-25F1D606A8ED}"/>
                </a:ext>
              </a:extLst>
            </p:cNvPr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DFEAB936-2DA4-43DC-BD0C-AB9DA39B3111}"/>
              </a:ext>
            </a:extLst>
          </p:cNvPr>
          <p:cNvGrpSpPr/>
          <p:nvPr/>
        </p:nvGrpSpPr>
        <p:grpSpPr>
          <a:xfrm>
            <a:off x="3492079" y="3714415"/>
            <a:ext cx="939800" cy="990600"/>
            <a:chOff x="4794371" y="3098561"/>
            <a:chExt cx="939800" cy="990600"/>
          </a:xfrm>
        </p:grpSpPr>
        <p:pic>
          <p:nvPicPr>
            <p:cNvPr id="7" name="תמונה 6">
              <a:extLst>
                <a:ext uri="{FF2B5EF4-FFF2-40B4-BE49-F238E27FC236}">
                  <a16:creationId xmlns:a16="http://schemas.microsoft.com/office/drawing/2014/main" id="{1F79C054-13B2-4142-9C0E-E7861331E6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6880B83-EA64-4321-93B2-B4A611E3EB13}"/>
                </a:ext>
              </a:extLst>
            </p:cNvPr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D9209DA7-4568-48BB-BE49-B8BB5821D494}"/>
              </a:ext>
            </a:extLst>
          </p:cNvPr>
          <p:cNvGrpSpPr/>
          <p:nvPr/>
        </p:nvGrpSpPr>
        <p:grpSpPr>
          <a:xfrm>
            <a:off x="5294122" y="1700267"/>
            <a:ext cx="1155700" cy="990600"/>
            <a:chOff x="7695484" y="1138474"/>
            <a:chExt cx="1155700" cy="990600"/>
          </a:xfrm>
        </p:grpSpPr>
        <p:pic>
          <p:nvPicPr>
            <p:cNvPr id="10" name="תמונה 9">
              <a:extLst>
                <a:ext uri="{FF2B5EF4-FFF2-40B4-BE49-F238E27FC236}">
                  <a16:creationId xmlns:a16="http://schemas.microsoft.com/office/drawing/2014/main" id="{0F83D15C-3065-4AD2-AD42-08C3B51A12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8360FB4-EE9E-4A0E-8424-0D0D6AB360AA}"/>
                </a:ext>
              </a:extLst>
            </p:cNvPr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2761F399-FCD2-4A67-A94B-5A4D67D624F6}"/>
              </a:ext>
            </a:extLst>
          </p:cNvPr>
          <p:cNvGrpSpPr/>
          <p:nvPr/>
        </p:nvGrpSpPr>
        <p:grpSpPr>
          <a:xfrm>
            <a:off x="8793636" y="1771160"/>
            <a:ext cx="986708" cy="1003300"/>
            <a:chOff x="5011768" y="3997025"/>
            <a:chExt cx="986708" cy="1003300"/>
          </a:xfrm>
        </p:grpSpPr>
        <p:pic>
          <p:nvPicPr>
            <p:cNvPr id="13" name="תמונה 12">
              <a:extLst>
                <a:ext uri="{FF2B5EF4-FFF2-40B4-BE49-F238E27FC236}">
                  <a16:creationId xmlns:a16="http://schemas.microsoft.com/office/drawing/2014/main" id="{B1174676-75B3-4B21-8104-E38F14200B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512B28-26D3-43B5-8F00-30D9AEE94A8F}"/>
                </a:ext>
              </a:extLst>
            </p:cNvPr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דבורה</a:t>
              </a:r>
            </a:p>
          </p:txBody>
        </p:sp>
      </p:grp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DD3EA635-7040-4E09-A2CE-A9E42EAB69EE}"/>
              </a:ext>
            </a:extLst>
          </p:cNvPr>
          <p:cNvGrpSpPr/>
          <p:nvPr/>
        </p:nvGrpSpPr>
        <p:grpSpPr>
          <a:xfrm>
            <a:off x="2488708" y="1801867"/>
            <a:ext cx="889000" cy="889000"/>
            <a:chOff x="1327894" y="2176378"/>
            <a:chExt cx="889000" cy="889000"/>
          </a:xfrm>
        </p:grpSpPr>
        <p:pic>
          <p:nvPicPr>
            <p:cNvPr id="16" name="תמונה 15">
              <a:extLst>
                <a:ext uri="{FF2B5EF4-FFF2-40B4-BE49-F238E27FC236}">
                  <a16:creationId xmlns:a16="http://schemas.microsoft.com/office/drawing/2014/main" id="{AA412E8B-E1ED-44A2-801F-7450633BC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60A41DC-2B24-4407-990B-011EC5EF22E5}"/>
                </a:ext>
              </a:extLst>
            </p:cNvPr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44FFC557-8C22-4CF6-BC89-708F7D3ED8AA}"/>
              </a:ext>
            </a:extLst>
          </p:cNvPr>
          <p:cNvGrpSpPr/>
          <p:nvPr/>
        </p:nvGrpSpPr>
        <p:grpSpPr>
          <a:xfrm>
            <a:off x="3492079" y="2160936"/>
            <a:ext cx="1728223" cy="573531"/>
            <a:chOff x="3294456" y="3851820"/>
            <a:chExt cx="1050630" cy="573531"/>
          </a:xfrm>
          <a:solidFill>
            <a:schemeClr val="bg1">
              <a:lumMod val="95000"/>
            </a:schemeClr>
          </a:solidFill>
        </p:grpSpPr>
        <p:grpSp>
          <p:nvGrpSpPr>
            <p:cNvPr id="19" name="קבוצה 18">
              <a:extLst>
                <a:ext uri="{FF2B5EF4-FFF2-40B4-BE49-F238E27FC236}">
                  <a16:creationId xmlns:a16="http://schemas.microsoft.com/office/drawing/2014/main" id="{11355506-495A-4A35-9482-80EA3BE63A0F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1" name="חץ ימינה 47">
                <a:extLst>
                  <a:ext uri="{FF2B5EF4-FFF2-40B4-BE49-F238E27FC236}">
                    <a16:creationId xmlns:a16="http://schemas.microsoft.com/office/drawing/2014/main" id="{E86BB822-5862-41A0-8EC2-5F9E30D632B4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EC74CE-ED95-4BA4-A7BF-AE97FDF98D69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AC9E2F6-DAC8-4CAD-9176-7445708C4BD4}"/>
                </a:ext>
              </a:extLst>
            </p:cNvPr>
            <p:cNvSpPr txBox="1"/>
            <p:nvPr/>
          </p:nvSpPr>
          <p:spPr>
            <a:xfrm>
              <a:off x="3294456" y="4014017"/>
              <a:ext cx="1050630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23" name="קבוצה 22">
            <a:extLst>
              <a:ext uri="{FF2B5EF4-FFF2-40B4-BE49-F238E27FC236}">
                <a16:creationId xmlns:a16="http://schemas.microsoft.com/office/drawing/2014/main" id="{9C756CB2-46BF-405F-A8E3-5C8055A97F3C}"/>
              </a:ext>
            </a:extLst>
          </p:cNvPr>
          <p:cNvGrpSpPr/>
          <p:nvPr/>
        </p:nvGrpSpPr>
        <p:grpSpPr>
          <a:xfrm rot="2371650">
            <a:off x="4673778" y="2448462"/>
            <a:ext cx="621028" cy="168194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4" name="חץ למטה 44">
              <a:extLst>
                <a:ext uri="{FF2B5EF4-FFF2-40B4-BE49-F238E27FC236}">
                  <a16:creationId xmlns:a16="http://schemas.microsoft.com/office/drawing/2014/main" id="{212F90DB-9E5B-4B2C-B968-3CA6B0448513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A633F77-A3DB-4756-BFDA-4642184AF011}"/>
                </a:ext>
              </a:extLst>
            </p:cNvPr>
            <p:cNvSpPr txBox="1"/>
            <p:nvPr/>
          </p:nvSpPr>
          <p:spPr>
            <a:xfrm>
              <a:off x="6296645" y="3813281"/>
              <a:ext cx="302087" cy="127882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rgbClr val="FFFF00"/>
                  </a:solidFill>
                </a:rPr>
                <a:t>בן</a:t>
              </a:r>
            </a:p>
          </p:txBody>
        </p:sp>
      </p:grpSp>
      <p:grpSp>
        <p:nvGrpSpPr>
          <p:cNvPr id="26" name="קבוצה 25">
            <a:extLst>
              <a:ext uri="{FF2B5EF4-FFF2-40B4-BE49-F238E27FC236}">
                <a16:creationId xmlns:a16="http://schemas.microsoft.com/office/drawing/2014/main" id="{7D4AF558-6629-44FF-8F6A-53F7933B6200}"/>
              </a:ext>
            </a:extLst>
          </p:cNvPr>
          <p:cNvGrpSpPr/>
          <p:nvPr/>
        </p:nvGrpSpPr>
        <p:grpSpPr>
          <a:xfrm rot="20101373">
            <a:off x="3017257" y="2720864"/>
            <a:ext cx="593082" cy="113563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7" name="חץ למטה 44">
              <a:extLst>
                <a:ext uri="{FF2B5EF4-FFF2-40B4-BE49-F238E27FC236}">
                  <a16:creationId xmlns:a16="http://schemas.microsoft.com/office/drawing/2014/main" id="{65EDCAE9-1606-4430-B014-9321A23DE11B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44E8F93-D450-4643-AB9B-3CFB5C9C30BE}"/>
                </a:ext>
              </a:extLst>
            </p:cNvPr>
            <p:cNvSpPr txBox="1"/>
            <p:nvPr/>
          </p:nvSpPr>
          <p:spPr>
            <a:xfrm>
              <a:off x="6273949" y="3782522"/>
              <a:ext cx="324781" cy="1894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rgbClr val="FFFF00"/>
                  </a:solidFill>
                </a:rPr>
                <a:t>בן</a:t>
              </a:r>
            </a:p>
          </p:txBody>
        </p:sp>
      </p:grpSp>
      <p:grpSp>
        <p:nvGrpSpPr>
          <p:cNvPr id="29" name="קבוצה 28">
            <a:extLst>
              <a:ext uri="{FF2B5EF4-FFF2-40B4-BE49-F238E27FC236}">
                <a16:creationId xmlns:a16="http://schemas.microsoft.com/office/drawing/2014/main" id="{50A0982B-9C58-479D-83CD-F41E43B2CEC2}"/>
              </a:ext>
            </a:extLst>
          </p:cNvPr>
          <p:cNvGrpSpPr/>
          <p:nvPr/>
        </p:nvGrpSpPr>
        <p:grpSpPr>
          <a:xfrm>
            <a:off x="6558116" y="2397110"/>
            <a:ext cx="2094271" cy="404650"/>
            <a:chOff x="6558116" y="2397110"/>
            <a:chExt cx="2094271" cy="404650"/>
          </a:xfrm>
        </p:grpSpPr>
        <p:sp>
          <p:nvSpPr>
            <p:cNvPr id="30" name="חץ: ימינה 2">
              <a:extLst>
                <a:ext uri="{FF2B5EF4-FFF2-40B4-BE49-F238E27FC236}">
                  <a16:creationId xmlns:a16="http://schemas.microsoft.com/office/drawing/2014/main" id="{4FA146BC-F20A-4969-BCFC-1AA56D81E501}"/>
                </a:ext>
              </a:extLst>
            </p:cNvPr>
            <p:cNvSpPr/>
            <p:nvPr/>
          </p:nvSpPr>
          <p:spPr>
            <a:xfrm>
              <a:off x="6558116" y="2397110"/>
              <a:ext cx="2094271" cy="4046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8B4E685-97F2-400B-B757-C75AA7FDFB53}"/>
                </a:ext>
              </a:extLst>
            </p:cNvPr>
            <p:cNvSpPr txBox="1"/>
            <p:nvPr/>
          </p:nvSpPr>
          <p:spPr>
            <a:xfrm>
              <a:off x="6691329" y="2397110"/>
              <a:ext cx="180812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אנס את דבורה</a:t>
              </a:r>
            </a:p>
          </p:txBody>
        </p:sp>
      </p:grpSp>
      <p:grpSp>
        <p:nvGrpSpPr>
          <p:cNvPr id="32" name="קבוצה 31">
            <a:extLst>
              <a:ext uri="{FF2B5EF4-FFF2-40B4-BE49-F238E27FC236}">
                <a16:creationId xmlns:a16="http://schemas.microsoft.com/office/drawing/2014/main" id="{3B110891-3297-4391-986F-82E331A99ACA}"/>
              </a:ext>
            </a:extLst>
          </p:cNvPr>
          <p:cNvGrpSpPr/>
          <p:nvPr/>
        </p:nvGrpSpPr>
        <p:grpSpPr>
          <a:xfrm rot="2371650">
            <a:off x="8251727" y="2676107"/>
            <a:ext cx="541520" cy="168194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3" name="חץ למטה 44">
              <a:extLst>
                <a:ext uri="{FF2B5EF4-FFF2-40B4-BE49-F238E27FC236}">
                  <a16:creationId xmlns:a16="http://schemas.microsoft.com/office/drawing/2014/main" id="{462EC5EB-87C3-46EB-BAFB-BB7C674F76DF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AFF440B-0546-4BDB-A448-6A1667D7ADBA}"/>
                </a:ext>
              </a:extLst>
            </p:cNvPr>
            <p:cNvSpPr txBox="1"/>
            <p:nvPr/>
          </p:nvSpPr>
          <p:spPr>
            <a:xfrm>
              <a:off x="6154230" y="3738723"/>
              <a:ext cx="444502" cy="27699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rgbClr val="FFFF00"/>
                  </a:solidFill>
                </a:rPr>
                <a:t>בן</a:t>
              </a:r>
            </a:p>
          </p:txBody>
        </p:sp>
      </p:grpSp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DF977FFA-3A60-43B1-AFFE-0AE06E54C7FD}"/>
              </a:ext>
            </a:extLst>
          </p:cNvPr>
          <p:cNvGrpSpPr/>
          <p:nvPr/>
        </p:nvGrpSpPr>
        <p:grpSpPr>
          <a:xfrm rot="19313697">
            <a:off x="6652972" y="2733047"/>
            <a:ext cx="405938" cy="113563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6" name="חץ למטה 44">
              <a:extLst>
                <a:ext uri="{FF2B5EF4-FFF2-40B4-BE49-F238E27FC236}">
                  <a16:creationId xmlns:a16="http://schemas.microsoft.com/office/drawing/2014/main" id="{408C5030-72F2-48F3-8F60-CC5192D7C43F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7424B4F-7828-4B2D-A49A-95D54815F457}"/>
                </a:ext>
              </a:extLst>
            </p:cNvPr>
            <p:cNvSpPr txBox="1"/>
            <p:nvPr/>
          </p:nvSpPr>
          <p:spPr>
            <a:xfrm>
              <a:off x="6154230" y="3738723"/>
              <a:ext cx="444502" cy="27699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rgbClr val="FFFF00"/>
                  </a:solidFill>
                </a:rPr>
                <a:t>בן</a:t>
              </a:r>
            </a:p>
          </p:txBody>
        </p:sp>
      </p:grpSp>
      <p:grpSp>
        <p:nvGrpSpPr>
          <p:cNvPr id="38" name="קבוצה 37">
            <a:extLst>
              <a:ext uri="{FF2B5EF4-FFF2-40B4-BE49-F238E27FC236}">
                <a16:creationId xmlns:a16="http://schemas.microsoft.com/office/drawing/2014/main" id="{7EB83BD9-10D5-450F-867E-F893D11BB63E}"/>
              </a:ext>
            </a:extLst>
          </p:cNvPr>
          <p:cNvGrpSpPr/>
          <p:nvPr/>
        </p:nvGrpSpPr>
        <p:grpSpPr>
          <a:xfrm>
            <a:off x="4733777" y="4306335"/>
            <a:ext cx="2276390" cy="583000"/>
            <a:chOff x="4777617" y="4193724"/>
            <a:chExt cx="2276390" cy="583000"/>
          </a:xfrm>
        </p:grpSpPr>
        <p:sp>
          <p:nvSpPr>
            <p:cNvPr id="39" name="חץ שמאלה-ימינה 79">
              <a:extLst>
                <a:ext uri="{FF2B5EF4-FFF2-40B4-BE49-F238E27FC236}">
                  <a16:creationId xmlns:a16="http://schemas.microsoft.com/office/drawing/2014/main" id="{F0B5FC58-244E-4834-B546-80A6793FC84B}"/>
                </a:ext>
              </a:extLst>
            </p:cNvPr>
            <p:cNvSpPr/>
            <p:nvPr/>
          </p:nvSpPr>
          <p:spPr>
            <a:xfrm>
              <a:off x="4777617" y="4193724"/>
              <a:ext cx="2276390" cy="58300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57D090C-E0C5-4D24-AD75-CAE60113881C}"/>
                </a:ext>
              </a:extLst>
            </p:cNvPr>
            <p:cNvSpPr txBox="1"/>
            <p:nvPr/>
          </p:nvSpPr>
          <p:spPr>
            <a:xfrm>
              <a:off x="5275928" y="4295534"/>
              <a:ext cx="138164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 מן האב</a:t>
              </a:r>
            </a:p>
          </p:txBody>
        </p:sp>
      </p:grpSp>
      <p:sp>
        <p:nvSpPr>
          <p:cNvPr id="41" name="קשת מלאה 40">
            <a:extLst>
              <a:ext uri="{FF2B5EF4-FFF2-40B4-BE49-F238E27FC236}">
                <a16:creationId xmlns:a16="http://schemas.microsoft.com/office/drawing/2014/main" id="{6B4C977D-B6DC-4396-9907-CE15ABFD3315}"/>
              </a:ext>
            </a:extLst>
          </p:cNvPr>
          <p:cNvSpPr/>
          <p:nvPr/>
        </p:nvSpPr>
        <p:spPr>
          <a:xfrm rot="9673878">
            <a:off x="3108235" y="3231602"/>
            <a:ext cx="7154381" cy="1956225"/>
          </a:xfrm>
          <a:prstGeom prst="blockArc">
            <a:avLst>
              <a:gd name="adj1" fmla="val 10326954"/>
              <a:gd name="adj2" fmla="val 627667"/>
              <a:gd name="adj3" fmla="val 8388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3D58411-11B8-42D9-8BC3-82880FBA29F8}"/>
              </a:ext>
            </a:extLst>
          </p:cNvPr>
          <p:cNvSpPr txBox="1"/>
          <p:nvPr/>
        </p:nvSpPr>
        <p:spPr>
          <a:xfrm rot="20809755">
            <a:off x="3645311" y="5234974"/>
            <a:ext cx="3977185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/>
              <a:t>לוי נשא את דבורה אנוסת אשת אביו המותרת לו מדרבנן</a:t>
            </a:r>
          </a:p>
        </p:txBody>
      </p:sp>
      <p:grpSp>
        <p:nvGrpSpPr>
          <p:cNvPr id="43" name="קבוצה 42">
            <a:extLst>
              <a:ext uri="{FF2B5EF4-FFF2-40B4-BE49-F238E27FC236}">
                <a16:creationId xmlns:a16="http://schemas.microsoft.com/office/drawing/2014/main" id="{A53E4010-2604-4C84-A60B-516F907B7285}"/>
              </a:ext>
            </a:extLst>
          </p:cNvPr>
          <p:cNvGrpSpPr/>
          <p:nvPr/>
        </p:nvGrpSpPr>
        <p:grpSpPr>
          <a:xfrm>
            <a:off x="2388075" y="3585598"/>
            <a:ext cx="936459" cy="1482582"/>
            <a:chOff x="1065666" y="4425351"/>
            <a:chExt cx="1105790" cy="1807313"/>
          </a:xfrm>
        </p:grpSpPr>
        <p:pic>
          <p:nvPicPr>
            <p:cNvPr id="44" name="תמונה 43">
              <a:extLst>
                <a:ext uri="{FF2B5EF4-FFF2-40B4-BE49-F238E27FC236}">
                  <a16:creationId xmlns:a16="http://schemas.microsoft.com/office/drawing/2014/main" id="{72D573C4-75B0-4BC3-82F1-2848179B75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4AEA4A5-8AF8-4FD7-B9CA-91D244FE328F}"/>
                </a:ext>
              </a:extLst>
            </p:cNvPr>
            <p:cNvSpPr txBox="1"/>
            <p:nvPr/>
          </p:nvSpPr>
          <p:spPr>
            <a:xfrm>
              <a:off x="1065666" y="4805787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6" name="קשת מלאה 45">
            <a:extLst>
              <a:ext uri="{FF2B5EF4-FFF2-40B4-BE49-F238E27FC236}">
                <a16:creationId xmlns:a16="http://schemas.microsoft.com/office/drawing/2014/main" id="{EDF51847-B613-4207-92F6-90C2CC15B404}"/>
              </a:ext>
            </a:extLst>
          </p:cNvPr>
          <p:cNvSpPr/>
          <p:nvPr/>
        </p:nvSpPr>
        <p:spPr>
          <a:xfrm rot="7826109">
            <a:off x="7621537" y="3071767"/>
            <a:ext cx="3127835" cy="1616748"/>
          </a:xfrm>
          <a:prstGeom prst="blockArc">
            <a:avLst>
              <a:gd name="adj1" fmla="val 10070790"/>
              <a:gd name="adj2" fmla="val 1039322"/>
              <a:gd name="adj3" fmla="val 734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A5FF0DB-8C93-4E4A-9775-95DFC9CEEA2D}"/>
              </a:ext>
            </a:extLst>
          </p:cNvPr>
          <p:cNvSpPr txBox="1"/>
          <p:nvPr/>
        </p:nvSpPr>
        <p:spPr>
          <a:xfrm rot="19202960">
            <a:off x="8512700" y="4132004"/>
            <a:ext cx="2279214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/>
              <a:t>דבורה נופלת ליבום לפני ראובן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0E356D6-B331-4ABE-980B-FC5F0CE86688}"/>
              </a:ext>
            </a:extLst>
          </p:cNvPr>
          <p:cNvSpPr txBox="1"/>
          <p:nvPr/>
        </p:nvSpPr>
        <p:spPr>
          <a:xfrm>
            <a:off x="7733047" y="5160858"/>
            <a:ext cx="4111177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על זה אומרת הגמרא: בפלוגתא לא </a:t>
            </a:r>
            <a:r>
              <a:rPr lang="he-IL" dirty="0" err="1"/>
              <a:t>קמיירי</a:t>
            </a:r>
            <a:r>
              <a:rPr lang="he-IL" dirty="0"/>
              <a:t>, </a:t>
            </a:r>
          </a:p>
          <a:p>
            <a:r>
              <a:rPr lang="he-IL" dirty="0"/>
              <a:t>כיוון שלפי רבי יהודה אסורה דבורה לשמעון, </a:t>
            </a:r>
          </a:p>
          <a:p>
            <a:r>
              <a:rPr lang="he-IL" dirty="0"/>
              <a:t>ואי אפשר שתיפול דבורה לפני ראובן לייבום, </a:t>
            </a:r>
          </a:p>
          <a:p>
            <a:r>
              <a:rPr lang="he-IL" dirty="0"/>
              <a:t>לכן, בפלוגתא לא </a:t>
            </a:r>
            <a:r>
              <a:rPr lang="he-IL" dirty="0" err="1"/>
              <a:t>קתני</a:t>
            </a:r>
            <a:r>
              <a:rPr lang="he-IL" dirty="0"/>
              <a:t> לה – המשנה איננה עוסקת במקרים בהם יש מחלוקת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F6ECFD8-A7C1-4D08-8930-63735B4229DB}"/>
              </a:ext>
            </a:extLst>
          </p:cNvPr>
          <p:cNvSpPr txBox="1"/>
          <p:nvPr/>
        </p:nvSpPr>
        <p:spPr>
          <a:xfrm>
            <a:off x="8994060" y="57043"/>
            <a:ext cx="12008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דף ט'  </a:t>
            </a:r>
            <a:r>
              <a:rPr lang="he-IL" sz="1400" dirty="0"/>
              <a:t>א  ב</a:t>
            </a:r>
            <a:endParaRPr lang="he-IL" dirty="0"/>
          </a:p>
        </p:txBody>
      </p:sp>
      <p:sp>
        <p:nvSpPr>
          <p:cNvPr id="50" name="מציין מיקום של תאריך 47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D30FDC-7E4C-495E-9217-25847E97F09D}" type="datetime4">
              <a:rPr lang="he-IL" smtClean="0"/>
              <a:t>י"ח.אדר ב.תשפ"ב</a:t>
            </a:fld>
            <a:endParaRPr lang="he-IL"/>
          </a:p>
        </p:txBody>
      </p:sp>
      <p:sp>
        <p:nvSpPr>
          <p:cNvPr id="51" name="מציין מיקום של כותרת תחתונה 5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52" name="מציין מיקום של מספר שקופית 5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53" name="לחצן פעולה: בית 52">
            <a:hlinkClick r:id="" action="ppaction://hlinkshowjump?jump=firstslide" highlightClick="1"/>
          </p:cNvPr>
          <p:cNvSpPr/>
          <p:nvPr/>
        </p:nvSpPr>
        <p:spPr>
          <a:xfrm>
            <a:off x="517236" y="5301673"/>
            <a:ext cx="320964" cy="45258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575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6" grpId="0" animBg="1"/>
      <p:bldP spid="47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>
          <a:xfrm>
            <a:off x="838200" y="365126"/>
            <a:ext cx="10515600" cy="81397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25000" lnSpcReduction="2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7200" dirty="0"/>
              <a:t>דף ט ע"ב</a:t>
            </a:r>
            <a:r>
              <a:rPr lang="he-IL" dirty="0"/>
              <a:t/>
            </a:r>
            <a:br>
              <a:rPr lang="he-IL" dirty="0"/>
            </a:br>
            <a:r>
              <a:rPr lang="he-IL" sz="16000" dirty="0"/>
              <a:t>והרי אשת אחיו שלא היה בעולמו, </a:t>
            </a:r>
            <a:r>
              <a:rPr lang="he-IL" sz="16000" dirty="0" err="1"/>
              <a:t>דפליגי</a:t>
            </a:r>
            <a:r>
              <a:rPr lang="he-IL" sz="16000" dirty="0"/>
              <a:t> </a:t>
            </a:r>
            <a:r>
              <a:rPr lang="he-IL" sz="16000" dirty="0" err="1"/>
              <a:t>ר"ש</a:t>
            </a:r>
            <a:r>
              <a:rPr lang="he-IL" sz="16000" dirty="0"/>
              <a:t> ורבנן,</a:t>
            </a:r>
            <a:br>
              <a:rPr lang="he-IL" sz="16000" dirty="0"/>
            </a:br>
            <a:endParaRPr lang="he-IL" sz="16000" dirty="0"/>
          </a:p>
        </p:txBody>
      </p:sp>
      <p:grpSp>
        <p:nvGrpSpPr>
          <p:cNvPr id="3" name="קבוצה 2"/>
          <p:cNvGrpSpPr/>
          <p:nvPr/>
        </p:nvGrpSpPr>
        <p:grpSpPr>
          <a:xfrm>
            <a:off x="9154160" y="2967910"/>
            <a:ext cx="1092200" cy="1092200"/>
            <a:chOff x="7741009" y="2738648"/>
            <a:chExt cx="1092200" cy="1092200"/>
          </a:xfrm>
        </p:grpSpPr>
        <p:pic>
          <p:nvPicPr>
            <p:cNvPr id="4" name="תמונה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קבוצה 5"/>
          <p:cNvGrpSpPr/>
          <p:nvPr/>
        </p:nvGrpSpPr>
        <p:grpSpPr>
          <a:xfrm>
            <a:off x="3952391" y="3044757"/>
            <a:ext cx="939800" cy="990600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6086838" y="3210817"/>
            <a:ext cx="1155700" cy="990600"/>
            <a:chOff x="7695484" y="1138474"/>
            <a:chExt cx="11557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729786" y="1772731"/>
            <a:ext cx="144378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/>
              <a:t>אחים</a:t>
            </a:r>
          </a:p>
        </p:txBody>
      </p:sp>
      <p:cxnSp>
        <p:nvCxnSpPr>
          <p:cNvPr id="13" name="מחבר חץ ישר 12"/>
          <p:cNvCxnSpPr>
            <a:cxnSpLocks/>
          </p:cNvCxnSpPr>
          <p:nvPr/>
        </p:nvCxnSpPr>
        <p:spPr>
          <a:xfrm>
            <a:off x="6913107" y="2365803"/>
            <a:ext cx="2446522" cy="84871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חץ ישר 13"/>
          <p:cNvCxnSpPr/>
          <p:nvPr/>
        </p:nvCxnSpPr>
        <p:spPr>
          <a:xfrm flipH="1">
            <a:off x="6796221" y="2295951"/>
            <a:ext cx="47924" cy="85315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>
          <a:xfrm flipH="1">
            <a:off x="4929222" y="2357658"/>
            <a:ext cx="1858233" cy="90075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קבוצה 15"/>
          <p:cNvGrpSpPr/>
          <p:nvPr/>
        </p:nvGrpSpPr>
        <p:grpSpPr>
          <a:xfrm>
            <a:off x="5210271" y="4791412"/>
            <a:ext cx="934053" cy="990600"/>
            <a:chOff x="5147576" y="4839179"/>
            <a:chExt cx="723900" cy="889000"/>
          </a:xfrm>
        </p:grpSpPr>
        <p:pic>
          <p:nvPicPr>
            <p:cNvPr id="17" name="תמונה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9" name="קבוצה 18"/>
          <p:cNvGrpSpPr/>
          <p:nvPr/>
        </p:nvGrpSpPr>
        <p:grpSpPr>
          <a:xfrm rot="8059071">
            <a:off x="5846956" y="4373747"/>
            <a:ext cx="1104760" cy="562367"/>
            <a:chOff x="5518622" y="4653444"/>
            <a:chExt cx="90530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0" name="קבוצה 19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2" name="חץ ימינה 21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 rot="11292176">
              <a:off x="5518622" y="4818033"/>
              <a:ext cx="795788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7133426" y="2663332"/>
            <a:ext cx="923328" cy="1559241"/>
            <a:chOff x="1065666" y="4425351"/>
            <a:chExt cx="1105790" cy="1807313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1065666" y="4805787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990321" y="4174870"/>
            <a:ext cx="332707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sz="2400" dirty="0"/>
              <a:t>רבקה צריכה </a:t>
            </a:r>
            <a:r>
              <a:rPr lang="he-IL" sz="2400" dirty="0" err="1"/>
              <a:t>להתיבם</a:t>
            </a:r>
            <a:r>
              <a:rPr lang="he-IL" sz="2400" dirty="0"/>
              <a:t> ללוי</a:t>
            </a:r>
          </a:p>
        </p:txBody>
      </p:sp>
      <p:sp>
        <p:nvSpPr>
          <p:cNvPr id="28" name="TextBox 27"/>
          <p:cNvSpPr txBox="1"/>
          <p:nvPr/>
        </p:nvSpPr>
        <p:spPr>
          <a:xfrm rot="973676">
            <a:off x="7234696" y="2320381"/>
            <a:ext cx="363179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sz="2400" b="1" dirty="0"/>
              <a:t>לפני</a:t>
            </a:r>
            <a:r>
              <a:rPr lang="he-IL" sz="2400" dirty="0"/>
              <a:t> </a:t>
            </a:r>
            <a:r>
              <a:rPr lang="he-IL" sz="2400" dirty="0" err="1"/>
              <a:t>שהתיבמה</a:t>
            </a:r>
            <a:r>
              <a:rPr lang="he-IL" sz="2400" dirty="0"/>
              <a:t>, נולד ראובן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084748" y="5541010"/>
            <a:ext cx="366830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sz="2400" dirty="0"/>
              <a:t>רבקה אסורה לראובן משום אשת אחיו שלא היה בעולמו</a:t>
            </a:r>
          </a:p>
        </p:txBody>
      </p:sp>
      <p:grpSp>
        <p:nvGrpSpPr>
          <p:cNvPr id="30" name="קבוצה 29"/>
          <p:cNvGrpSpPr/>
          <p:nvPr/>
        </p:nvGrpSpPr>
        <p:grpSpPr>
          <a:xfrm rot="3195682">
            <a:off x="4242013" y="4190210"/>
            <a:ext cx="1381960" cy="775295"/>
            <a:chOff x="5330952" y="4553712"/>
            <a:chExt cx="1381960" cy="775295"/>
          </a:xfrm>
        </p:grpSpPr>
        <p:sp>
          <p:nvSpPr>
            <p:cNvPr id="31" name="חץ ימינה 30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643638" y="4789627"/>
              <a:ext cx="6858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ייבם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031202" y="1064845"/>
            <a:ext cx="273867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err="1"/>
              <a:t>וקתני</a:t>
            </a:r>
            <a:r>
              <a:rPr lang="he-IL" sz="4000" dirty="0"/>
              <a:t>:   בנולד</a:t>
            </a:r>
          </a:p>
        </p:txBody>
      </p:sp>
      <p:grpSp>
        <p:nvGrpSpPr>
          <p:cNvPr id="34" name="קבוצה 33"/>
          <p:cNvGrpSpPr/>
          <p:nvPr/>
        </p:nvGrpSpPr>
        <p:grpSpPr>
          <a:xfrm>
            <a:off x="3051178" y="2483228"/>
            <a:ext cx="964442" cy="1594182"/>
            <a:chOff x="1065666" y="4425351"/>
            <a:chExt cx="1105790" cy="1807313"/>
          </a:xfrm>
        </p:grpSpPr>
        <p:pic>
          <p:nvPicPr>
            <p:cNvPr id="35" name="תמונה 3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1065666" y="4805787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37" name="קשת מלאה 36"/>
          <p:cNvSpPr/>
          <p:nvPr/>
        </p:nvSpPr>
        <p:spPr>
          <a:xfrm rot="9074527">
            <a:off x="5346845" y="4237742"/>
            <a:ext cx="4373907" cy="1429864"/>
          </a:xfrm>
          <a:prstGeom prst="blockArc">
            <a:avLst>
              <a:gd name="adj1" fmla="val 10800000"/>
              <a:gd name="adj2" fmla="val 481280"/>
              <a:gd name="adj3" fmla="val 1615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19838771">
            <a:off x="6543251" y="5102046"/>
            <a:ext cx="284888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רבקה נופלת ליבום לפני ראובן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15360" y="5039906"/>
            <a:ext cx="338902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2400" dirty="0"/>
              <a:t>במקרה זה אפילו </a:t>
            </a:r>
            <a:r>
              <a:rPr lang="he-IL" sz="2400" dirty="0" err="1"/>
              <a:t>ר"ש</a:t>
            </a:r>
            <a:r>
              <a:rPr lang="he-IL" sz="2400" dirty="0"/>
              <a:t> לא חולק ורבקה אסורה לראובן</a:t>
            </a:r>
          </a:p>
        </p:txBody>
      </p:sp>
      <p:sp>
        <p:nvSpPr>
          <p:cNvPr id="40" name="מלבן 39"/>
          <p:cNvSpPr/>
          <p:nvPr/>
        </p:nvSpPr>
        <p:spPr>
          <a:xfrm>
            <a:off x="3669901" y="1061856"/>
            <a:ext cx="25186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dirty="0"/>
              <a:t>ולבסוף ייבם</a:t>
            </a:r>
          </a:p>
        </p:txBody>
      </p:sp>
      <p:sp>
        <p:nvSpPr>
          <p:cNvPr id="44" name="מציין מיקום של תאריך 4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F7760F9-03E4-4945-8108-06621F062863}" type="datetime4">
              <a:rPr lang="he-IL" smtClean="0"/>
              <a:t>י"ח.אדר ב.תשפ"ב</a:t>
            </a:fld>
            <a:endParaRPr lang="he-IL"/>
          </a:p>
        </p:txBody>
      </p:sp>
      <p:sp>
        <p:nvSpPr>
          <p:cNvPr id="45" name="מציין מיקום של כותרת תחתונה 4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6" name="מציין מיקום של מספר שקופית 4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47" name="לחצן פעולה: בית 46">
            <a:hlinkClick r:id="" action="ppaction://hlinkshowjump?jump=firstslide" highlightClick="1"/>
          </p:cNvPr>
          <p:cNvSpPr/>
          <p:nvPr/>
        </p:nvSpPr>
        <p:spPr>
          <a:xfrm>
            <a:off x="308511" y="5870903"/>
            <a:ext cx="502207" cy="501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21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  <p:bldP spid="28" grpId="0" animBg="1"/>
      <p:bldP spid="29" grpId="0" animBg="1"/>
      <p:bldP spid="33" grpId="0"/>
      <p:bldP spid="37" grpId="0" animBg="1"/>
      <p:bldP spid="38" grpId="0"/>
      <p:bldP spid="39" grpId="0" animBg="1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>
          <a:xfrm>
            <a:off x="147447" y="128809"/>
            <a:ext cx="11223171" cy="132556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600" dirty="0" smtClean="0"/>
              <a:t>אמו אנוסת אביו, </a:t>
            </a:r>
            <a:br>
              <a:rPr lang="he-IL" sz="3600" dirty="0" smtClean="0"/>
            </a:br>
            <a:r>
              <a:rPr lang="he-IL" sz="3600" dirty="0" smtClean="0"/>
              <a:t>פלוגתא דרבי יהודה ורבנן היא </a:t>
            </a:r>
            <a:br>
              <a:rPr lang="he-IL" sz="3600" dirty="0" smtClean="0"/>
            </a:br>
            <a:r>
              <a:rPr lang="he-IL" sz="3600" dirty="0" smtClean="0"/>
              <a:t>ובפלוגתא לא </a:t>
            </a:r>
            <a:r>
              <a:rPr lang="he-IL" sz="3600" dirty="0" err="1" smtClean="0"/>
              <a:t>קא</a:t>
            </a:r>
            <a:r>
              <a:rPr lang="he-IL" sz="3600" dirty="0" smtClean="0"/>
              <a:t> </a:t>
            </a:r>
            <a:r>
              <a:rPr lang="he-IL" sz="3600" dirty="0" err="1" smtClean="0"/>
              <a:t>מיירי</a:t>
            </a:r>
            <a:r>
              <a:rPr lang="he-IL" sz="3600" dirty="0" smtClean="0"/>
              <a:t> </a:t>
            </a:r>
            <a:endParaRPr lang="he-IL" sz="3600" dirty="0"/>
          </a:p>
        </p:txBody>
      </p:sp>
      <p:grpSp>
        <p:nvGrpSpPr>
          <p:cNvPr id="3" name="קבוצה 2">
            <a:extLst>
              <a:ext uri="{FF2B5EF4-FFF2-40B4-BE49-F238E27FC236}">
                <a16:creationId xmlns:a16="http://schemas.microsoft.com/office/drawing/2014/main" id="{48779F33-4722-4B4F-926F-3CBC33DE4F5D}"/>
              </a:ext>
            </a:extLst>
          </p:cNvPr>
          <p:cNvGrpSpPr/>
          <p:nvPr/>
        </p:nvGrpSpPr>
        <p:grpSpPr>
          <a:xfrm>
            <a:off x="6933256" y="3603521"/>
            <a:ext cx="1219743" cy="1092200"/>
            <a:chOff x="7741009" y="2738648"/>
            <a:chExt cx="1092200" cy="1092200"/>
          </a:xfrm>
        </p:grpSpPr>
        <p:pic>
          <p:nvPicPr>
            <p:cNvPr id="4" name="תמונה 3">
              <a:extLst>
                <a:ext uri="{FF2B5EF4-FFF2-40B4-BE49-F238E27FC236}">
                  <a16:creationId xmlns:a16="http://schemas.microsoft.com/office/drawing/2014/main" id="{D23DB331-66EE-4C8A-93BF-05AD88703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B8DAD83-1293-45BD-92FE-25F1D606A8ED}"/>
                </a:ext>
              </a:extLst>
            </p:cNvPr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DFEAB936-2DA4-43DC-BD0C-AB9DA39B3111}"/>
              </a:ext>
            </a:extLst>
          </p:cNvPr>
          <p:cNvGrpSpPr/>
          <p:nvPr/>
        </p:nvGrpSpPr>
        <p:grpSpPr>
          <a:xfrm>
            <a:off x="3492079" y="3714415"/>
            <a:ext cx="939800" cy="990600"/>
            <a:chOff x="4794371" y="3098561"/>
            <a:chExt cx="939800" cy="990600"/>
          </a:xfrm>
        </p:grpSpPr>
        <p:pic>
          <p:nvPicPr>
            <p:cNvPr id="7" name="תמונה 6">
              <a:extLst>
                <a:ext uri="{FF2B5EF4-FFF2-40B4-BE49-F238E27FC236}">
                  <a16:creationId xmlns:a16="http://schemas.microsoft.com/office/drawing/2014/main" id="{1F79C054-13B2-4142-9C0E-E7861331E6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6880B83-EA64-4321-93B2-B4A611E3EB13}"/>
                </a:ext>
              </a:extLst>
            </p:cNvPr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D9209DA7-4568-48BB-BE49-B8BB5821D494}"/>
              </a:ext>
            </a:extLst>
          </p:cNvPr>
          <p:cNvGrpSpPr/>
          <p:nvPr/>
        </p:nvGrpSpPr>
        <p:grpSpPr>
          <a:xfrm>
            <a:off x="5294122" y="1700267"/>
            <a:ext cx="1155700" cy="990600"/>
            <a:chOff x="7695484" y="1138474"/>
            <a:chExt cx="1155700" cy="990600"/>
          </a:xfrm>
        </p:grpSpPr>
        <p:pic>
          <p:nvPicPr>
            <p:cNvPr id="10" name="תמונה 9">
              <a:extLst>
                <a:ext uri="{FF2B5EF4-FFF2-40B4-BE49-F238E27FC236}">
                  <a16:creationId xmlns:a16="http://schemas.microsoft.com/office/drawing/2014/main" id="{0F83D15C-3065-4AD2-AD42-08C3B51A12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8360FB4-EE9E-4A0E-8424-0D0D6AB360AA}"/>
                </a:ext>
              </a:extLst>
            </p:cNvPr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2761F399-FCD2-4A67-A94B-5A4D67D624F6}"/>
              </a:ext>
            </a:extLst>
          </p:cNvPr>
          <p:cNvGrpSpPr/>
          <p:nvPr/>
        </p:nvGrpSpPr>
        <p:grpSpPr>
          <a:xfrm>
            <a:off x="8801928" y="1761386"/>
            <a:ext cx="986708" cy="1003300"/>
            <a:chOff x="5011768" y="3997025"/>
            <a:chExt cx="986708" cy="1003300"/>
          </a:xfrm>
        </p:grpSpPr>
        <p:pic>
          <p:nvPicPr>
            <p:cNvPr id="13" name="תמונה 12">
              <a:extLst>
                <a:ext uri="{FF2B5EF4-FFF2-40B4-BE49-F238E27FC236}">
                  <a16:creationId xmlns:a16="http://schemas.microsoft.com/office/drawing/2014/main" id="{B1174676-75B3-4B21-8104-E38F14200B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512B28-26D3-43B5-8F00-30D9AEE94A8F}"/>
                </a:ext>
              </a:extLst>
            </p:cNvPr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דבורה</a:t>
              </a:r>
            </a:p>
          </p:txBody>
        </p:sp>
      </p:grpSp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DD3EA635-7040-4E09-A2CE-A9E42EAB69EE}"/>
              </a:ext>
            </a:extLst>
          </p:cNvPr>
          <p:cNvGrpSpPr/>
          <p:nvPr/>
        </p:nvGrpSpPr>
        <p:grpSpPr>
          <a:xfrm>
            <a:off x="2488708" y="1801867"/>
            <a:ext cx="889000" cy="889000"/>
            <a:chOff x="1327894" y="2176378"/>
            <a:chExt cx="889000" cy="889000"/>
          </a:xfrm>
        </p:grpSpPr>
        <p:pic>
          <p:nvPicPr>
            <p:cNvPr id="16" name="תמונה 15">
              <a:extLst>
                <a:ext uri="{FF2B5EF4-FFF2-40B4-BE49-F238E27FC236}">
                  <a16:creationId xmlns:a16="http://schemas.microsoft.com/office/drawing/2014/main" id="{AA412E8B-E1ED-44A2-801F-7450633BC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60A41DC-2B24-4407-990B-011EC5EF22E5}"/>
                </a:ext>
              </a:extLst>
            </p:cNvPr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44FFC557-8C22-4CF6-BC89-708F7D3ED8AA}"/>
              </a:ext>
            </a:extLst>
          </p:cNvPr>
          <p:cNvGrpSpPr/>
          <p:nvPr/>
        </p:nvGrpSpPr>
        <p:grpSpPr>
          <a:xfrm>
            <a:off x="3492079" y="2160936"/>
            <a:ext cx="1728223" cy="573531"/>
            <a:chOff x="3294456" y="3851820"/>
            <a:chExt cx="1050630" cy="573531"/>
          </a:xfrm>
          <a:solidFill>
            <a:schemeClr val="bg1">
              <a:lumMod val="95000"/>
            </a:schemeClr>
          </a:solidFill>
        </p:grpSpPr>
        <p:grpSp>
          <p:nvGrpSpPr>
            <p:cNvPr id="19" name="קבוצה 18">
              <a:extLst>
                <a:ext uri="{FF2B5EF4-FFF2-40B4-BE49-F238E27FC236}">
                  <a16:creationId xmlns:a16="http://schemas.microsoft.com/office/drawing/2014/main" id="{11355506-495A-4A35-9482-80EA3BE63A0F}"/>
                </a:ext>
              </a:extLst>
            </p:cNvPr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1" name="חץ ימינה 47">
                <a:extLst>
                  <a:ext uri="{FF2B5EF4-FFF2-40B4-BE49-F238E27FC236}">
                    <a16:creationId xmlns:a16="http://schemas.microsoft.com/office/drawing/2014/main" id="{E86BB822-5862-41A0-8EC2-5F9E30D632B4}"/>
                  </a:ext>
                </a:extLst>
              </p:cNvPr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EC74CE-ED95-4BA4-A7BF-AE97FDF98D69}"/>
                  </a:ext>
                </a:extLst>
              </p:cNvPr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AC9E2F6-DAC8-4CAD-9176-7445708C4BD4}"/>
                </a:ext>
              </a:extLst>
            </p:cNvPr>
            <p:cNvSpPr txBox="1"/>
            <p:nvPr/>
          </p:nvSpPr>
          <p:spPr>
            <a:xfrm>
              <a:off x="3294456" y="4014017"/>
              <a:ext cx="1050630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23" name="קבוצה 22">
            <a:extLst>
              <a:ext uri="{FF2B5EF4-FFF2-40B4-BE49-F238E27FC236}">
                <a16:creationId xmlns:a16="http://schemas.microsoft.com/office/drawing/2014/main" id="{9C756CB2-46BF-405F-A8E3-5C8055A97F3C}"/>
              </a:ext>
            </a:extLst>
          </p:cNvPr>
          <p:cNvGrpSpPr/>
          <p:nvPr/>
        </p:nvGrpSpPr>
        <p:grpSpPr>
          <a:xfrm rot="2371650">
            <a:off x="4673778" y="2448462"/>
            <a:ext cx="621028" cy="168194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4" name="חץ למטה 44">
              <a:extLst>
                <a:ext uri="{FF2B5EF4-FFF2-40B4-BE49-F238E27FC236}">
                  <a16:creationId xmlns:a16="http://schemas.microsoft.com/office/drawing/2014/main" id="{212F90DB-9E5B-4B2C-B968-3CA6B0448513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A633F77-A3DB-4756-BFDA-4642184AF011}"/>
                </a:ext>
              </a:extLst>
            </p:cNvPr>
            <p:cNvSpPr txBox="1"/>
            <p:nvPr/>
          </p:nvSpPr>
          <p:spPr>
            <a:xfrm>
              <a:off x="6296645" y="3813281"/>
              <a:ext cx="302087" cy="127882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rgbClr val="FFFF00"/>
                  </a:solidFill>
                </a:rPr>
                <a:t>בן</a:t>
              </a:r>
            </a:p>
          </p:txBody>
        </p:sp>
      </p:grpSp>
      <p:grpSp>
        <p:nvGrpSpPr>
          <p:cNvPr id="26" name="קבוצה 25">
            <a:extLst>
              <a:ext uri="{FF2B5EF4-FFF2-40B4-BE49-F238E27FC236}">
                <a16:creationId xmlns:a16="http://schemas.microsoft.com/office/drawing/2014/main" id="{7D4AF558-6629-44FF-8F6A-53F7933B6200}"/>
              </a:ext>
            </a:extLst>
          </p:cNvPr>
          <p:cNvGrpSpPr/>
          <p:nvPr/>
        </p:nvGrpSpPr>
        <p:grpSpPr>
          <a:xfrm rot="20101373">
            <a:off x="3017257" y="2720864"/>
            <a:ext cx="593082" cy="113563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7" name="חץ למטה 44">
              <a:extLst>
                <a:ext uri="{FF2B5EF4-FFF2-40B4-BE49-F238E27FC236}">
                  <a16:creationId xmlns:a16="http://schemas.microsoft.com/office/drawing/2014/main" id="{65EDCAE9-1606-4430-B014-9321A23DE11B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44E8F93-D450-4643-AB9B-3CFB5C9C30BE}"/>
                </a:ext>
              </a:extLst>
            </p:cNvPr>
            <p:cNvSpPr txBox="1"/>
            <p:nvPr/>
          </p:nvSpPr>
          <p:spPr>
            <a:xfrm>
              <a:off x="6273949" y="3782522"/>
              <a:ext cx="324781" cy="1894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rgbClr val="FFFF00"/>
                  </a:solidFill>
                </a:rPr>
                <a:t>בן</a:t>
              </a:r>
            </a:p>
          </p:txBody>
        </p:sp>
      </p:grpSp>
      <p:grpSp>
        <p:nvGrpSpPr>
          <p:cNvPr id="29" name="קבוצה 28">
            <a:extLst>
              <a:ext uri="{FF2B5EF4-FFF2-40B4-BE49-F238E27FC236}">
                <a16:creationId xmlns:a16="http://schemas.microsoft.com/office/drawing/2014/main" id="{50A0982B-9C58-479D-83CD-F41E43B2CEC2}"/>
              </a:ext>
            </a:extLst>
          </p:cNvPr>
          <p:cNvGrpSpPr/>
          <p:nvPr/>
        </p:nvGrpSpPr>
        <p:grpSpPr>
          <a:xfrm>
            <a:off x="6558116" y="2397110"/>
            <a:ext cx="2094271" cy="404650"/>
            <a:chOff x="6558116" y="2397110"/>
            <a:chExt cx="2094271" cy="404650"/>
          </a:xfrm>
        </p:grpSpPr>
        <p:sp>
          <p:nvSpPr>
            <p:cNvPr id="30" name="חץ: ימינה 2">
              <a:extLst>
                <a:ext uri="{FF2B5EF4-FFF2-40B4-BE49-F238E27FC236}">
                  <a16:creationId xmlns:a16="http://schemas.microsoft.com/office/drawing/2014/main" id="{4FA146BC-F20A-4969-BCFC-1AA56D81E501}"/>
                </a:ext>
              </a:extLst>
            </p:cNvPr>
            <p:cNvSpPr/>
            <p:nvPr/>
          </p:nvSpPr>
          <p:spPr>
            <a:xfrm>
              <a:off x="6558116" y="2397110"/>
              <a:ext cx="2094271" cy="4046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8B4E685-97F2-400B-B757-C75AA7FDFB53}"/>
                </a:ext>
              </a:extLst>
            </p:cNvPr>
            <p:cNvSpPr txBox="1"/>
            <p:nvPr/>
          </p:nvSpPr>
          <p:spPr>
            <a:xfrm>
              <a:off x="6691329" y="2397110"/>
              <a:ext cx="180812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אנס את דבורה</a:t>
              </a:r>
            </a:p>
          </p:txBody>
        </p:sp>
      </p:grpSp>
      <p:grpSp>
        <p:nvGrpSpPr>
          <p:cNvPr id="32" name="קבוצה 31">
            <a:extLst>
              <a:ext uri="{FF2B5EF4-FFF2-40B4-BE49-F238E27FC236}">
                <a16:creationId xmlns:a16="http://schemas.microsoft.com/office/drawing/2014/main" id="{3B110891-3297-4391-986F-82E331A99ACA}"/>
              </a:ext>
            </a:extLst>
          </p:cNvPr>
          <p:cNvGrpSpPr/>
          <p:nvPr/>
        </p:nvGrpSpPr>
        <p:grpSpPr>
          <a:xfrm rot="2371650">
            <a:off x="8251727" y="2676107"/>
            <a:ext cx="541520" cy="168194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3" name="חץ למטה 44">
              <a:extLst>
                <a:ext uri="{FF2B5EF4-FFF2-40B4-BE49-F238E27FC236}">
                  <a16:creationId xmlns:a16="http://schemas.microsoft.com/office/drawing/2014/main" id="{462EC5EB-87C3-46EB-BAFB-BB7C674F76DF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AFF440B-0546-4BDB-A448-6A1667D7ADBA}"/>
                </a:ext>
              </a:extLst>
            </p:cNvPr>
            <p:cNvSpPr txBox="1"/>
            <p:nvPr/>
          </p:nvSpPr>
          <p:spPr>
            <a:xfrm>
              <a:off x="6154230" y="3738723"/>
              <a:ext cx="444502" cy="27699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rgbClr val="FFFF00"/>
                  </a:solidFill>
                </a:rPr>
                <a:t>בן</a:t>
              </a:r>
            </a:p>
          </p:txBody>
        </p:sp>
      </p:grpSp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DF977FFA-3A60-43B1-AFFE-0AE06E54C7FD}"/>
              </a:ext>
            </a:extLst>
          </p:cNvPr>
          <p:cNvGrpSpPr/>
          <p:nvPr/>
        </p:nvGrpSpPr>
        <p:grpSpPr>
          <a:xfrm rot="19313697">
            <a:off x="6652972" y="2733047"/>
            <a:ext cx="405938" cy="113563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6" name="חץ למטה 44">
              <a:extLst>
                <a:ext uri="{FF2B5EF4-FFF2-40B4-BE49-F238E27FC236}">
                  <a16:creationId xmlns:a16="http://schemas.microsoft.com/office/drawing/2014/main" id="{408C5030-72F2-48F3-8F60-CC5192D7C43F}"/>
                </a:ext>
              </a:extLst>
            </p:cNvPr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7424B4F-7828-4B2D-A49A-95D54815F457}"/>
                </a:ext>
              </a:extLst>
            </p:cNvPr>
            <p:cNvSpPr txBox="1"/>
            <p:nvPr/>
          </p:nvSpPr>
          <p:spPr>
            <a:xfrm>
              <a:off x="6154230" y="3738723"/>
              <a:ext cx="444502" cy="27699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rgbClr val="FFFF00"/>
                  </a:solidFill>
                </a:rPr>
                <a:t>בן</a:t>
              </a:r>
            </a:p>
          </p:txBody>
        </p:sp>
      </p:grpSp>
      <p:grpSp>
        <p:nvGrpSpPr>
          <p:cNvPr id="38" name="קבוצה 37">
            <a:extLst>
              <a:ext uri="{FF2B5EF4-FFF2-40B4-BE49-F238E27FC236}">
                <a16:creationId xmlns:a16="http://schemas.microsoft.com/office/drawing/2014/main" id="{7EB83BD9-10D5-450F-867E-F893D11BB63E}"/>
              </a:ext>
            </a:extLst>
          </p:cNvPr>
          <p:cNvGrpSpPr/>
          <p:nvPr/>
        </p:nvGrpSpPr>
        <p:grpSpPr>
          <a:xfrm>
            <a:off x="4733777" y="4306335"/>
            <a:ext cx="2276390" cy="583000"/>
            <a:chOff x="4777617" y="4193724"/>
            <a:chExt cx="2276390" cy="583000"/>
          </a:xfrm>
        </p:grpSpPr>
        <p:sp>
          <p:nvSpPr>
            <p:cNvPr id="39" name="חץ שמאלה-ימינה 79">
              <a:extLst>
                <a:ext uri="{FF2B5EF4-FFF2-40B4-BE49-F238E27FC236}">
                  <a16:creationId xmlns:a16="http://schemas.microsoft.com/office/drawing/2014/main" id="{F0B5FC58-244E-4834-B546-80A6793FC84B}"/>
                </a:ext>
              </a:extLst>
            </p:cNvPr>
            <p:cNvSpPr/>
            <p:nvPr/>
          </p:nvSpPr>
          <p:spPr>
            <a:xfrm>
              <a:off x="4777617" y="4193724"/>
              <a:ext cx="2276390" cy="58300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57D090C-E0C5-4D24-AD75-CAE60113881C}"/>
                </a:ext>
              </a:extLst>
            </p:cNvPr>
            <p:cNvSpPr txBox="1"/>
            <p:nvPr/>
          </p:nvSpPr>
          <p:spPr>
            <a:xfrm>
              <a:off x="5275928" y="4295534"/>
              <a:ext cx="138164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 מן האב</a:t>
              </a:r>
            </a:p>
          </p:txBody>
        </p:sp>
      </p:grpSp>
      <p:sp>
        <p:nvSpPr>
          <p:cNvPr id="41" name="קשת מלאה 40">
            <a:extLst>
              <a:ext uri="{FF2B5EF4-FFF2-40B4-BE49-F238E27FC236}">
                <a16:creationId xmlns:a16="http://schemas.microsoft.com/office/drawing/2014/main" id="{6B4C977D-B6DC-4396-9907-CE15ABFD3315}"/>
              </a:ext>
            </a:extLst>
          </p:cNvPr>
          <p:cNvSpPr/>
          <p:nvPr/>
        </p:nvSpPr>
        <p:spPr>
          <a:xfrm rot="9673878">
            <a:off x="3108235" y="3231602"/>
            <a:ext cx="7154381" cy="1956225"/>
          </a:xfrm>
          <a:prstGeom prst="blockArc">
            <a:avLst>
              <a:gd name="adj1" fmla="val 10326954"/>
              <a:gd name="adj2" fmla="val 627667"/>
              <a:gd name="adj3" fmla="val 8388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3D58411-11B8-42D9-8BC3-82880FBA29F8}"/>
              </a:ext>
            </a:extLst>
          </p:cNvPr>
          <p:cNvSpPr txBox="1"/>
          <p:nvPr/>
        </p:nvSpPr>
        <p:spPr>
          <a:xfrm rot="20809755">
            <a:off x="3645311" y="5234974"/>
            <a:ext cx="3977185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/>
              <a:t>לוי נשא את דבורה אנוסת אשת אביו המותרת לו מדרבנן</a:t>
            </a:r>
          </a:p>
        </p:txBody>
      </p:sp>
      <p:grpSp>
        <p:nvGrpSpPr>
          <p:cNvPr id="43" name="קבוצה 42">
            <a:extLst>
              <a:ext uri="{FF2B5EF4-FFF2-40B4-BE49-F238E27FC236}">
                <a16:creationId xmlns:a16="http://schemas.microsoft.com/office/drawing/2014/main" id="{A53E4010-2604-4C84-A60B-516F907B7285}"/>
              </a:ext>
            </a:extLst>
          </p:cNvPr>
          <p:cNvGrpSpPr/>
          <p:nvPr/>
        </p:nvGrpSpPr>
        <p:grpSpPr>
          <a:xfrm>
            <a:off x="2388075" y="3585598"/>
            <a:ext cx="936459" cy="1482582"/>
            <a:chOff x="1065666" y="4425351"/>
            <a:chExt cx="1105790" cy="1807313"/>
          </a:xfrm>
        </p:grpSpPr>
        <p:pic>
          <p:nvPicPr>
            <p:cNvPr id="44" name="תמונה 43">
              <a:extLst>
                <a:ext uri="{FF2B5EF4-FFF2-40B4-BE49-F238E27FC236}">
                  <a16:creationId xmlns:a16="http://schemas.microsoft.com/office/drawing/2014/main" id="{72D573C4-75B0-4BC3-82F1-2848179B75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4AEA4A5-8AF8-4FD7-B9CA-91D244FE328F}"/>
                </a:ext>
              </a:extLst>
            </p:cNvPr>
            <p:cNvSpPr txBox="1"/>
            <p:nvPr/>
          </p:nvSpPr>
          <p:spPr>
            <a:xfrm>
              <a:off x="1065666" y="4805787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6" name="קשת מלאה 45">
            <a:extLst>
              <a:ext uri="{FF2B5EF4-FFF2-40B4-BE49-F238E27FC236}">
                <a16:creationId xmlns:a16="http://schemas.microsoft.com/office/drawing/2014/main" id="{EDF51847-B613-4207-92F6-90C2CC15B404}"/>
              </a:ext>
            </a:extLst>
          </p:cNvPr>
          <p:cNvSpPr/>
          <p:nvPr/>
        </p:nvSpPr>
        <p:spPr>
          <a:xfrm rot="7826109">
            <a:off x="7621537" y="3071767"/>
            <a:ext cx="3127835" cy="1616748"/>
          </a:xfrm>
          <a:prstGeom prst="blockArc">
            <a:avLst>
              <a:gd name="adj1" fmla="val 10070790"/>
              <a:gd name="adj2" fmla="val 1039322"/>
              <a:gd name="adj3" fmla="val 734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A5FF0DB-8C93-4E4A-9775-95DFC9CEEA2D}"/>
              </a:ext>
            </a:extLst>
          </p:cNvPr>
          <p:cNvSpPr txBox="1"/>
          <p:nvPr/>
        </p:nvSpPr>
        <p:spPr>
          <a:xfrm rot="19202960">
            <a:off x="8512700" y="4132004"/>
            <a:ext cx="2279214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/>
              <a:t>דבורה נופלת ליבום לפני ראובן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0E356D6-B331-4ABE-980B-FC5F0CE86688}"/>
              </a:ext>
            </a:extLst>
          </p:cNvPr>
          <p:cNvSpPr txBox="1"/>
          <p:nvPr/>
        </p:nvSpPr>
        <p:spPr>
          <a:xfrm>
            <a:off x="7733047" y="5160858"/>
            <a:ext cx="4111177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על זה אומרת הגמרא: בפלוגתא לא </a:t>
            </a:r>
            <a:r>
              <a:rPr lang="he-IL" dirty="0" err="1"/>
              <a:t>קמיירי</a:t>
            </a:r>
            <a:r>
              <a:rPr lang="he-IL" dirty="0"/>
              <a:t>, </a:t>
            </a:r>
          </a:p>
          <a:p>
            <a:r>
              <a:rPr lang="he-IL" dirty="0"/>
              <a:t>כיוון שלפי רבי יהודה אסורה דבורה לשמעון, </a:t>
            </a:r>
          </a:p>
          <a:p>
            <a:r>
              <a:rPr lang="he-IL" dirty="0"/>
              <a:t>ואי אפשר שתיפול דבורה לפני ראובן לייבום, </a:t>
            </a:r>
          </a:p>
          <a:p>
            <a:r>
              <a:rPr lang="he-IL" dirty="0"/>
              <a:t>לכן, בפלוגתא לא </a:t>
            </a:r>
            <a:r>
              <a:rPr lang="he-IL" dirty="0" err="1"/>
              <a:t>קתני</a:t>
            </a:r>
            <a:r>
              <a:rPr lang="he-IL" dirty="0"/>
              <a:t> לה – המשנה איננה עוסקת במקרים בהם יש מחלוקת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6ECFD8-A7C1-4D08-8930-63735B4229DB}"/>
              </a:ext>
            </a:extLst>
          </p:cNvPr>
          <p:cNvSpPr txBox="1"/>
          <p:nvPr/>
        </p:nvSpPr>
        <p:spPr>
          <a:xfrm>
            <a:off x="8994060" y="57043"/>
            <a:ext cx="12008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דף ט'  </a:t>
            </a:r>
            <a:r>
              <a:rPr lang="he-IL" sz="1400" dirty="0"/>
              <a:t>א  ב</a:t>
            </a:r>
            <a:endParaRPr lang="he-IL" dirty="0"/>
          </a:p>
        </p:txBody>
      </p:sp>
      <p:sp>
        <p:nvSpPr>
          <p:cNvPr id="53" name="מציין מיקום של תאריך 47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D30FDC-7E4C-495E-9217-25847E97F09D}" type="datetime4">
              <a:rPr lang="he-IL" smtClean="0"/>
              <a:t>י"ח.אדר ב.תשפ"ב</a:t>
            </a:fld>
            <a:endParaRPr lang="he-IL"/>
          </a:p>
        </p:txBody>
      </p:sp>
      <p:sp>
        <p:nvSpPr>
          <p:cNvPr id="54" name="מציין מיקום של כותרת תחתונה 5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55" name="מציין מיקום של מספר שקופית 5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6" name="לחצן פעולה: בית 55">
            <a:hlinkClick r:id="" action="ppaction://hlinkshowjump?jump=firstslide" highlightClick="1"/>
          </p:cNvPr>
          <p:cNvSpPr/>
          <p:nvPr/>
        </p:nvSpPr>
        <p:spPr>
          <a:xfrm>
            <a:off x="501072" y="5427587"/>
            <a:ext cx="674255" cy="5693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88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6" grpId="0" animBg="1"/>
      <p:bldP spid="47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>
          <a:xfrm>
            <a:off x="235975" y="78596"/>
            <a:ext cx="11417967" cy="1836654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2700" dirty="0" smtClean="0"/>
              <a:t>גמ'</a:t>
            </a:r>
            <a:r>
              <a:rPr lang="he-IL" dirty="0" smtClean="0"/>
              <a:t> </a:t>
            </a:r>
            <a:r>
              <a:rPr lang="he-IL" sz="2000" dirty="0" smtClean="0"/>
              <a:t>דף ט ע"ב</a:t>
            </a:r>
            <a:r>
              <a:rPr lang="he-IL" dirty="0" smtClean="0"/>
              <a:t>: </a:t>
            </a:r>
            <a:br>
              <a:rPr lang="he-IL" dirty="0" smtClean="0"/>
            </a:br>
            <a:r>
              <a:rPr lang="he-IL" sz="3600" dirty="0" smtClean="0"/>
              <a:t>והאמר רב יהודה אמר רב וכן תני ר' </a:t>
            </a:r>
            <a:r>
              <a:rPr lang="he-IL" sz="3600" dirty="0" err="1" smtClean="0"/>
              <a:t>חייא</a:t>
            </a:r>
            <a:r>
              <a:rPr lang="he-IL" sz="3600" dirty="0" smtClean="0"/>
              <a:t>:</a:t>
            </a:r>
            <a:br>
              <a:rPr lang="he-IL" sz="3600" dirty="0" smtClean="0"/>
            </a:br>
            <a:r>
              <a:rPr lang="he-IL" sz="3600" dirty="0" smtClean="0"/>
              <a:t> בכולן אני קורא בהן:</a:t>
            </a:r>
            <a:br>
              <a:rPr lang="he-IL" sz="3600" dirty="0" smtClean="0"/>
            </a:b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2882537" y="1921036"/>
            <a:ext cx="6045154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</a:bodyPr>
          <a:lstStyle/>
          <a:p>
            <a:r>
              <a:rPr lang="he-IL" sz="2000" dirty="0" err="1"/>
              <a:t>מימרא</a:t>
            </a:r>
            <a:r>
              <a:rPr lang="he-IL" sz="2000" dirty="0"/>
              <a:t> זו מתייחסת למשנה בפרק ד' </a:t>
            </a:r>
            <a:r>
              <a:rPr lang="he-IL" sz="2000" dirty="0" err="1"/>
              <a:t>אחין</a:t>
            </a:r>
            <a:r>
              <a:rPr lang="he-IL" sz="2000" dirty="0"/>
              <a:t>. </a:t>
            </a:r>
          </a:p>
          <a:p>
            <a:r>
              <a:rPr lang="he-IL" sz="2000" dirty="0"/>
              <a:t>ועוסקת </a:t>
            </a:r>
            <a:r>
              <a:rPr lang="he-IL" sz="2000" dirty="0" smtClean="0"/>
              <a:t>בעניין  </a:t>
            </a:r>
            <a:r>
              <a:rPr lang="he-IL" sz="2000" dirty="0"/>
              <a:t>אחות זקוקה, ובשתי אחיות הזקוקות ליבום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3468" y="1362914"/>
            <a:ext cx="86747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he-IL" sz="2400" b="1" dirty="0">
                <a:solidFill>
                  <a:schemeClr val="accent1">
                    <a:lumMod val="50000"/>
                  </a:schemeClr>
                </a:solidFill>
              </a:rPr>
              <a:t>ואחותה שהיא יבמתה חולצת או </a:t>
            </a:r>
            <a:r>
              <a:rPr lang="he-IL" sz="2400" b="1" dirty="0" err="1">
                <a:solidFill>
                  <a:schemeClr val="accent1">
                    <a:lumMod val="50000"/>
                  </a:schemeClr>
                </a:solidFill>
              </a:rPr>
              <a:t>מתיבמת</a:t>
            </a:r>
            <a:endParaRPr lang="he-IL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תצוגת שקופית 5">
            <a:hlinkClick r:id="rId2" action="ppaction://hlinksldjump"/>
            <a:extLst>
              <a:ext uri="{FF2B5EF4-FFF2-40B4-BE49-F238E27FC236}">
                <a16:creationId xmlns:a16="http://schemas.microsoft.com/office/drawing/2014/main" id="{10017812-7A28-47F3-8438-2EA812B6EB07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691" y="4555804"/>
            <a:ext cx="3048000" cy="17145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26AEA9-8B40-4E2A-8128-C48315863338}"/>
              </a:ext>
            </a:extLst>
          </p:cNvPr>
          <p:cNvSpPr txBox="1"/>
          <p:nvPr/>
        </p:nvSpPr>
        <p:spPr>
          <a:xfrm>
            <a:off x="645456" y="3519495"/>
            <a:ext cx="2837642" cy="707886"/>
          </a:xfrm>
          <a:prstGeom prst="rect">
            <a:avLst/>
          </a:prstGeom>
          <a:ln w="38100"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000" dirty="0"/>
              <a:t>האסורה לזה מותרת לזה והאסורה לזה מותרת לזה</a:t>
            </a:r>
          </a:p>
        </p:txBody>
      </p:sp>
      <p:pic>
        <p:nvPicPr>
          <p:cNvPr id="7" name="תצוגת שקופית 10">
            <a:hlinkClick r:id="rId4" action="ppaction://hlinksldjump"/>
            <a:extLst>
              <a:ext uri="{FF2B5EF4-FFF2-40B4-BE49-F238E27FC236}">
                <a16:creationId xmlns:a16="http://schemas.microsoft.com/office/drawing/2014/main" id="{96A14E4B-5808-47A8-B4AC-E7EF0F7A9655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8964" y="4596680"/>
            <a:ext cx="3048000" cy="17145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pic>
        <p:nvPicPr>
          <p:cNvPr id="8" name="תצוגת שקופית 12">
            <a:hlinkClick r:id="rId6" action="ppaction://hlinksldjump"/>
            <a:extLst>
              <a:ext uri="{FF2B5EF4-FFF2-40B4-BE49-F238E27FC236}">
                <a16:creationId xmlns:a16="http://schemas.microsoft.com/office/drawing/2014/main" id="{779AB66E-2B7E-4D9D-97B5-00169E0B467E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777" y="4642594"/>
            <a:ext cx="3048000" cy="17145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2B44BEB-EEA0-45BC-8771-081B343DAE8B}"/>
              </a:ext>
            </a:extLst>
          </p:cNvPr>
          <p:cNvSpPr txBox="1"/>
          <p:nvPr/>
        </p:nvSpPr>
        <p:spPr>
          <a:xfrm>
            <a:off x="4313520" y="2833472"/>
            <a:ext cx="294340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2800" dirty="0"/>
              <a:t>יש 3 מצבים שונים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F07037-0937-4363-AD4B-E243E05FDF11}"/>
              </a:ext>
            </a:extLst>
          </p:cNvPr>
          <p:cNvSpPr txBox="1"/>
          <p:nvPr/>
        </p:nvSpPr>
        <p:spPr>
          <a:xfrm>
            <a:off x="1272886" y="4307567"/>
            <a:ext cx="131196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/>
              <a:t>הקש על התמונה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4E8A5E-AC95-481B-B5B5-7DBDB50EA6E6}"/>
              </a:ext>
            </a:extLst>
          </p:cNvPr>
          <p:cNvSpPr txBox="1"/>
          <p:nvPr/>
        </p:nvSpPr>
        <p:spPr>
          <a:xfrm>
            <a:off x="5974235" y="4276329"/>
            <a:ext cx="131196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/>
              <a:t>הקש על התמונה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453E83-3F3D-4CFA-8352-7146E1811C2B}"/>
              </a:ext>
            </a:extLst>
          </p:cNvPr>
          <p:cNvSpPr txBox="1"/>
          <p:nvPr/>
        </p:nvSpPr>
        <p:spPr>
          <a:xfrm>
            <a:off x="9710927" y="4228349"/>
            <a:ext cx="131196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/>
              <a:t>הקש על התמונה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8F17BA-9295-4EA4-8EC8-E50E8C246A95}"/>
              </a:ext>
            </a:extLst>
          </p:cNvPr>
          <p:cNvSpPr txBox="1"/>
          <p:nvPr/>
        </p:nvSpPr>
        <p:spPr>
          <a:xfrm>
            <a:off x="9084365" y="3657452"/>
            <a:ext cx="2501204" cy="400110"/>
          </a:xfrm>
          <a:prstGeom prst="rect">
            <a:avLst/>
          </a:prstGeom>
          <a:ln w="38100"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שתיהן אסורות </a:t>
            </a:r>
            <a:r>
              <a:rPr lang="he-IL" sz="2000" dirty="0" err="1"/>
              <a:t>להתיבם</a:t>
            </a:r>
            <a:r>
              <a:rPr lang="he-IL" sz="2000" dirty="0"/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CF97D3-7581-4482-9B6B-5091E236939A}"/>
              </a:ext>
            </a:extLst>
          </p:cNvPr>
          <p:cNvSpPr txBox="1"/>
          <p:nvPr/>
        </p:nvSpPr>
        <p:spPr>
          <a:xfrm>
            <a:off x="4929809" y="3595897"/>
            <a:ext cx="2773017" cy="400110"/>
          </a:xfrm>
          <a:prstGeom prst="rect">
            <a:avLst/>
          </a:prstGeom>
          <a:ln w="38100"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2000" dirty="0"/>
              <a:t>אחת</a:t>
            </a:r>
            <a:r>
              <a:rPr lang="he-IL" dirty="0"/>
              <a:t> מותרת ואחת אסורה.</a:t>
            </a:r>
          </a:p>
        </p:txBody>
      </p:sp>
      <p:sp>
        <p:nvSpPr>
          <p:cNvPr id="18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7921A13-B742-424B-9672-FC29899584E4}" type="datetime4">
              <a:rPr lang="he-IL" smtClean="0"/>
              <a:t>י"ח.אדר ב.תשפ"ב</a:t>
            </a:fld>
            <a:endParaRPr lang="he-IL"/>
          </a:p>
        </p:txBody>
      </p:sp>
      <p:sp>
        <p:nvSpPr>
          <p:cNvPr id="19" name="מציין מיקום של כותרת תחתונה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20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5</a:t>
            </a:fld>
            <a:endParaRPr lang="he-IL"/>
          </a:p>
        </p:txBody>
      </p:sp>
      <p:sp>
        <p:nvSpPr>
          <p:cNvPr id="21" name="לחצן פעולה: בית 20">
            <a:hlinkClick r:id="" action="ppaction://hlinkshowjump?jump=firstslide" highlightClick="1"/>
          </p:cNvPr>
          <p:cNvSpPr/>
          <p:nvPr/>
        </p:nvSpPr>
        <p:spPr>
          <a:xfrm>
            <a:off x="563418" y="2410691"/>
            <a:ext cx="452582" cy="4987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729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204391" y="392849"/>
            <a:ext cx="42017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dirty="0"/>
              <a:t>שתי האחיות אסורות </a:t>
            </a:r>
            <a:r>
              <a:rPr lang="he-IL" sz="2800" dirty="0" err="1"/>
              <a:t>להתיבם</a:t>
            </a:r>
            <a:endParaRPr lang="he-IL" sz="2800" dirty="0"/>
          </a:p>
        </p:txBody>
      </p:sp>
      <p:grpSp>
        <p:nvGrpSpPr>
          <p:cNvPr id="3" name="קבוצה 2"/>
          <p:cNvGrpSpPr/>
          <p:nvPr/>
        </p:nvGrpSpPr>
        <p:grpSpPr>
          <a:xfrm>
            <a:off x="9378349" y="1857164"/>
            <a:ext cx="1092200" cy="1092200"/>
            <a:chOff x="7741009" y="2738648"/>
            <a:chExt cx="1092200" cy="1092200"/>
          </a:xfrm>
        </p:grpSpPr>
        <p:pic>
          <p:nvPicPr>
            <p:cNvPr id="4" name="תמונה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קבוצה 5"/>
          <p:cNvGrpSpPr/>
          <p:nvPr/>
        </p:nvGrpSpPr>
        <p:grpSpPr>
          <a:xfrm>
            <a:off x="4796287" y="1995663"/>
            <a:ext cx="939800" cy="990600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2098936" y="2003527"/>
            <a:ext cx="1170677" cy="914400"/>
            <a:chOff x="3976777" y="2893924"/>
            <a:chExt cx="1170677" cy="9144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93924"/>
              <a:ext cx="1104900" cy="9144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6908866" y="1949947"/>
            <a:ext cx="1155700" cy="990600"/>
            <a:chOff x="7695484" y="1138474"/>
            <a:chExt cx="1155700" cy="9906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796287" y="1118937"/>
            <a:ext cx="15089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אחים</a:t>
            </a:r>
          </a:p>
        </p:txBody>
      </p:sp>
      <p:cxnSp>
        <p:nvCxnSpPr>
          <p:cNvPr id="16" name="מחבר חץ ישר 15"/>
          <p:cNvCxnSpPr/>
          <p:nvPr/>
        </p:nvCxnSpPr>
        <p:spPr>
          <a:xfrm>
            <a:off x="5919537" y="1612885"/>
            <a:ext cx="3750432" cy="38277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/>
          <p:nvPr/>
        </p:nvCxnSpPr>
        <p:spPr>
          <a:xfrm>
            <a:off x="5949349" y="1605154"/>
            <a:ext cx="1185377" cy="43219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/>
          <p:cNvCxnSpPr/>
          <p:nvPr/>
        </p:nvCxnSpPr>
        <p:spPr>
          <a:xfrm flipH="1">
            <a:off x="5583206" y="1612885"/>
            <a:ext cx="336331" cy="4244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/>
          <p:cNvCxnSpPr/>
          <p:nvPr/>
        </p:nvCxnSpPr>
        <p:spPr>
          <a:xfrm flipH="1">
            <a:off x="3176337" y="1580602"/>
            <a:ext cx="2743200" cy="45674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קבוצה 19"/>
          <p:cNvGrpSpPr/>
          <p:nvPr/>
        </p:nvGrpSpPr>
        <p:grpSpPr>
          <a:xfrm>
            <a:off x="7294307" y="3653283"/>
            <a:ext cx="1274312" cy="1092200"/>
            <a:chOff x="5399538" y="2882900"/>
            <a:chExt cx="1274312" cy="109220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4084340" y="3827732"/>
            <a:ext cx="761162" cy="889000"/>
            <a:chOff x="4565410" y="4442364"/>
            <a:chExt cx="761162" cy="8890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sp>
        <p:nvSpPr>
          <p:cNvPr id="26" name="קשת מלאה 25"/>
          <p:cNvSpPr/>
          <p:nvPr/>
        </p:nvSpPr>
        <p:spPr>
          <a:xfrm rot="10800000">
            <a:off x="4492257" y="4089155"/>
            <a:ext cx="3573156" cy="1333919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51371" y="4925198"/>
            <a:ext cx="80841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grpSp>
        <p:nvGrpSpPr>
          <p:cNvPr id="28" name="קבוצה 27"/>
          <p:cNvGrpSpPr/>
          <p:nvPr/>
        </p:nvGrpSpPr>
        <p:grpSpPr>
          <a:xfrm rot="7212284">
            <a:off x="4628290" y="3191982"/>
            <a:ext cx="86036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9" name="קבוצה 2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1" name="חץ ימינה 3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5628138" y="4805787"/>
              <a:ext cx="795788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 rot="4592708">
            <a:off x="7149551" y="3051275"/>
            <a:ext cx="86036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4" name="קבוצה 3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6" name="חץ ימינה 3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5628138" y="4805787"/>
              <a:ext cx="795788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8" name="קבוצה 37"/>
          <p:cNvGrpSpPr/>
          <p:nvPr/>
        </p:nvGrpSpPr>
        <p:grpSpPr>
          <a:xfrm>
            <a:off x="4032167" y="1366781"/>
            <a:ext cx="964442" cy="1594182"/>
            <a:chOff x="1065666" y="4425351"/>
            <a:chExt cx="1105790" cy="1807313"/>
          </a:xfrm>
        </p:grpSpPr>
        <p:pic>
          <p:nvPicPr>
            <p:cNvPr id="39" name="תמונה 3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1065666" y="4805787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1" name="קבוצה 40"/>
          <p:cNvGrpSpPr/>
          <p:nvPr/>
        </p:nvGrpSpPr>
        <p:grpSpPr>
          <a:xfrm>
            <a:off x="7896817" y="1312027"/>
            <a:ext cx="964442" cy="1594182"/>
            <a:chOff x="1065666" y="4425351"/>
            <a:chExt cx="1105790" cy="1807313"/>
          </a:xfrm>
        </p:grpSpPr>
        <p:pic>
          <p:nvPicPr>
            <p:cNvPr id="42" name="תמונה 4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43" name="TextBox 42"/>
            <p:cNvSpPr txBox="1"/>
            <p:nvPr/>
          </p:nvSpPr>
          <p:spPr>
            <a:xfrm>
              <a:off x="1065666" y="4805787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511560" y="3794545"/>
            <a:ext cx="376852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רחל נופלת ליבום לפני ראובן ולפני יהודה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125917" y="3489231"/>
            <a:ext cx="387621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לאה נופלת ליבם לפני ראובן ולפני יהודה</a:t>
            </a:r>
          </a:p>
        </p:txBody>
      </p:sp>
      <p:sp>
        <p:nvSpPr>
          <p:cNvPr id="46" name="לחצן פעולה: בית 45">
            <a:hlinkClick r:id="rId9" action="ppaction://hlinksldjump" highlightClick="1"/>
          </p:cNvPr>
          <p:cNvSpPr/>
          <p:nvPr/>
        </p:nvSpPr>
        <p:spPr>
          <a:xfrm>
            <a:off x="334347" y="5669148"/>
            <a:ext cx="503853" cy="50385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247172A-2386-41AC-94EE-37F27954E45B}"/>
              </a:ext>
            </a:extLst>
          </p:cNvPr>
          <p:cNvSpPr txBox="1"/>
          <p:nvPr/>
        </p:nvSpPr>
        <p:spPr>
          <a:xfrm>
            <a:off x="3809461" y="5648353"/>
            <a:ext cx="457517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כיון ששתי האחיות זקוקות לכל אחד מן האחים, וכל אחת היא אחות </a:t>
            </a:r>
            <a:r>
              <a:rPr lang="he-IL" dirty="0" err="1"/>
              <a:t>זקוקתו</a:t>
            </a:r>
            <a:r>
              <a:rPr lang="he-IL" dirty="0"/>
              <a:t>, כי היא כמו אחות אשתו,   הרי הן אסורות </a:t>
            </a:r>
            <a:r>
              <a:rPr lang="he-IL" dirty="0" err="1"/>
              <a:t>להתייבם</a:t>
            </a:r>
            <a:endParaRPr lang="he-IL" dirty="0"/>
          </a:p>
        </p:txBody>
      </p:sp>
      <p:sp>
        <p:nvSpPr>
          <p:cNvPr id="48" name="מציין מיקום של תאריך 4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091D984-70A8-4615-82B7-385EADA9574A}" type="datetime4">
              <a:rPr lang="he-IL" smtClean="0"/>
              <a:t>י"ח.אדר ב.תשפ"ב</a:t>
            </a:fld>
            <a:endParaRPr lang="he-IL"/>
          </a:p>
        </p:txBody>
      </p:sp>
      <p:sp>
        <p:nvSpPr>
          <p:cNvPr id="49" name="מציין מיקום של כותרת תחתונה 4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50" name="מציין מיקום של מספר שקופית 47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80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6" grpId="0" animBg="1"/>
      <p:bldP spid="27" grpId="0" animBg="1"/>
      <p:bldP spid="44" grpId="0" animBg="1"/>
      <p:bldP spid="45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קבוצה 1">
            <a:extLst>
              <a:ext uri="{FF2B5EF4-FFF2-40B4-BE49-F238E27FC236}">
                <a16:creationId xmlns:a16="http://schemas.microsoft.com/office/drawing/2014/main" id="{8AF66CC3-2DFC-4119-B039-BA654F10E275}"/>
              </a:ext>
            </a:extLst>
          </p:cNvPr>
          <p:cNvGrpSpPr/>
          <p:nvPr/>
        </p:nvGrpSpPr>
        <p:grpSpPr>
          <a:xfrm>
            <a:off x="9421092" y="1721007"/>
            <a:ext cx="1235756" cy="1092200"/>
            <a:chOff x="7741009" y="2738648"/>
            <a:chExt cx="1092200" cy="1092200"/>
          </a:xfrm>
        </p:grpSpPr>
        <p:pic>
          <p:nvPicPr>
            <p:cNvPr id="3" name="תמונה 2">
              <a:extLst>
                <a:ext uri="{FF2B5EF4-FFF2-40B4-BE49-F238E27FC236}">
                  <a16:creationId xmlns:a16="http://schemas.microsoft.com/office/drawing/2014/main" id="{C138E585-837E-4AF5-B134-7B7C41E5CB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E6523AF-B014-4927-BCFC-39A147A902EF}"/>
                </a:ext>
              </a:extLst>
            </p:cNvPr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CC3A4A83-D3F1-4A1E-9D80-C90373952499}"/>
              </a:ext>
            </a:extLst>
          </p:cNvPr>
          <p:cNvGrpSpPr/>
          <p:nvPr/>
        </p:nvGrpSpPr>
        <p:grpSpPr>
          <a:xfrm>
            <a:off x="4801348" y="1899422"/>
            <a:ext cx="939800" cy="990600"/>
            <a:chOff x="4794371" y="3098561"/>
            <a:chExt cx="939800" cy="990600"/>
          </a:xfrm>
        </p:grpSpPr>
        <p:pic>
          <p:nvPicPr>
            <p:cNvPr id="6" name="תמונה 5">
              <a:extLst>
                <a:ext uri="{FF2B5EF4-FFF2-40B4-BE49-F238E27FC236}">
                  <a16:creationId xmlns:a16="http://schemas.microsoft.com/office/drawing/2014/main" id="{04DB8272-86BA-4624-B795-F022C5FD25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2B950E6-BD24-47D8-B391-E5195D36F646}"/>
                </a:ext>
              </a:extLst>
            </p:cNvPr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קבוצה 7">
            <a:extLst>
              <a:ext uri="{FF2B5EF4-FFF2-40B4-BE49-F238E27FC236}">
                <a16:creationId xmlns:a16="http://schemas.microsoft.com/office/drawing/2014/main" id="{4B834B93-2A28-45BA-BB10-2CF06075AB23}"/>
              </a:ext>
            </a:extLst>
          </p:cNvPr>
          <p:cNvGrpSpPr/>
          <p:nvPr/>
        </p:nvGrpSpPr>
        <p:grpSpPr>
          <a:xfrm>
            <a:off x="1612007" y="1600743"/>
            <a:ext cx="1170677" cy="914400"/>
            <a:chOff x="3976777" y="2893924"/>
            <a:chExt cx="1170677" cy="914400"/>
          </a:xfrm>
        </p:grpSpPr>
        <p:pic>
          <p:nvPicPr>
            <p:cNvPr id="9" name="תמונה 8">
              <a:extLst>
                <a:ext uri="{FF2B5EF4-FFF2-40B4-BE49-F238E27FC236}">
                  <a16:creationId xmlns:a16="http://schemas.microsoft.com/office/drawing/2014/main" id="{1D489497-5CEC-4E52-983D-831BCC862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93924"/>
              <a:ext cx="1104900" cy="914400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71CAF3E-AFE2-46AF-9739-44C9167831A1}"/>
                </a:ext>
              </a:extLst>
            </p:cNvPr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1" name="קבוצה 10">
            <a:extLst>
              <a:ext uri="{FF2B5EF4-FFF2-40B4-BE49-F238E27FC236}">
                <a16:creationId xmlns:a16="http://schemas.microsoft.com/office/drawing/2014/main" id="{490F17A3-CDBF-456F-9A00-8229C5472EA0}"/>
              </a:ext>
            </a:extLst>
          </p:cNvPr>
          <p:cNvGrpSpPr/>
          <p:nvPr/>
        </p:nvGrpSpPr>
        <p:grpSpPr>
          <a:xfrm>
            <a:off x="6408939" y="2054948"/>
            <a:ext cx="1155700" cy="990600"/>
            <a:chOff x="7695484" y="1138474"/>
            <a:chExt cx="1155700" cy="990600"/>
          </a:xfrm>
        </p:grpSpPr>
        <p:pic>
          <p:nvPicPr>
            <p:cNvPr id="12" name="תמונה 11">
              <a:extLst>
                <a:ext uri="{FF2B5EF4-FFF2-40B4-BE49-F238E27FC236}">
                  <a16:creationId xmlns:a16="http://schemas.microsoft.com/office/drawing/2014/main" id="{766CB0F2-8033-4792-8EAB-EB24CFB0765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3BEFC00-4C08-4F3D-83FB-2B6D56F8CACF}"/>
                </a:ext>
              </a:extLst>
            </p:cNvPr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1653AFD-C4FC-4A7A-B2A9-F2A6CE8CF67F}"/>
              </a:ext>
            </a:extLst>
          </p:cNvPr>
          <p:cNvSpPr txBox="1"/>
          <p:nvPr/>
        </p:nvSpPr>
        <p:spPr>
          <a:xfrm>
            <a:off x="5245093" y="905839"/>
            <a:ext cx="139168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אחים</a:t>
            </a:r>
            <a:endParaRPr lang="he-IL" dirty="0"/>
          </a:p>
        </p:txBody>
      </p:sp>
      <p:cxnSp>
        <p:nvCxnSpPr>
          <p:cNvPr id="15" name="מחבר חץ ישר 14">
            <a:extLst>
              <a:ext uri="{FF2B5EF4-FFF2-40B4-BE49-F238E27FC236}">
                <a16:creationId xmlns:a16="http://schemas.microsoft.com/office/drawing/2014/main" id="{A2118E2A-408A-4093-B5CE-B5A44B59AF4D}"/>
              </a:ext>
            </a:extLst>
          </p:cNvPr>
          <p:cNvCxnSpPr>
            <a:cxnSpLocks/>
          </p:cNvCxnSpPr>
          <p:nvPr/>
        </p:nvCxnSpPr>
        <p:spPr>
          <a:xfrm>
            <a:off x="6672290" y="1258730"/>
            <a:ext cx="3140051" cy="48858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חץ ישר 15">
            <a:extLst>
              <a:ext uri="{FF2B5EF4-FFF2-40B4-BE49-F238E27FC236}">
                <a16:creationId xmlns:a16="http://schemas.microsoft.com/office/drawing/2014/main" id="{E0CD28E9-97FE-486D-92C3-B74BAA36351F}"/>
              </a:ext>
            </a:extLst>
          </p:cNvPr>
          <p:cNvCxnSpPr>
            <a:cxnSpLocks/>
          </p:cNvCxnSpPr>
          <p:nvPr/>
        </p:nvCxnSpPr>
        <p:spPr>
          <a:xfrm flipH="1">
            <a:off x="2458065" y="1293238"/>
            <a:ext cx="3569109" cy="50678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5EB257EF-74D5-497A-A2BA-5D9A90400A6F}"/>
              </a:ext>
            </a:extLst>
          </p:cNvPr>
          <p:cNvCxnSpPr>
            <a:cxnSpLocks/>
          </p:cNvCxnSpPr>
          <p:nvPr/>
        </p:nvCxnSpPr>
        <p:spPr>
          <a:xfrm flipH="1">
            <a:off x="5384840" y="1370008"/>
            <a:ext cx="753015" cy="62799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C85A2491-D73E-4495-898B-6E7C2408E750}"/>
              </a:ext>
            </a:extLst>
          </p:cNvPr>
          <p:cNvCxnSpPr>
            <a:cxnSpLocks/>
          </p:cNvCxnSpPr>
          <p:nvPr/>
        </p:nvCxnSpPr>
        <p:spPr>
          <a:xfrm>
            <a:off x="6294119" y="1325122"/>
            <a:ext cx="719669" cy="53284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01862545-167A-4419-BB0B-793A4486300C}"/>
              </a:ext>
            </a:extLst>
          </p:cNvPr>
          <p:cNvGrpSpPr/>
          <p:nvPr/>
        </p:nvGrpSpPr>
        <p:grpSpPr>
          <a:xfrm>
            <a:off x="2993116" y="3726081"/>
            <a:ext cx="1274312" cy="1092200"/>
            <a:chOff x="5399538" y="2882900"/>
            <a:chExt cx="1274312" cy="1092200"/>
          </a:xfrm>
        </p:grpSpPr>
        <p:pic>
          <p:nvPicPr>
            <p:cNvPr id="20" name="תמונה 19">
              <a:extLst>
                <a:ext uri="{FF2B5EF4-FFF2-40B4-BE49-F238E27FC236}">
                  <a16:creationId xmlns:a16="http://schemas.microsoft.com/office/drawing/2014/main" id="{177A778B-06A5-4205-8919-F1FD0C4821D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15AF622-F26D-4CE8-B0A1-689C2EC8B5FC}"/>
                </a:ext>
              </a:extLst>
            </p:cNvPr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2" name="קבוצה 21">
            <a:extLst>
              <a:ext uri="{FF2B5EF4-FFF2-40B4-BE49-F238E27FC236}">
                <a16:creationId xmlns:a16="http://schemas.microsoft.com/office/drawing/2014/main" id="{9FE619F5-22D9-4367-96E9-BE6889911AF7}"/>
              </a:ext>
            </a:extLst>
          </p:cNvPr>
          <p:cNvGrpSpPr/>
          <p:nvPr/>
        </p:nvGrpSpPr>
        <p:grpSpPr>
          <a:xfrm>
            <a:off x="6392017" y="4379264"/>
            <a:ext cx="761162" cy="892853"/>
            <a:chOff x="4565410" y="4442364"/>
            <a:chExt cx="761162" cy="889000"/>
          </a:xfrm>
        </p:grpSpPr>
        <p:pic>
          <p:nvPicPr>
            <p:cNvPr id="23" name="תמונה 22">
              <a:extLst>
                <a:ext uri="{FF2B5EF4-FFF2-40B4-BE49-F238E27FC236}">
                  <a16:creationId xmlns:a16="http://schemas.microsoft.com/office/drawing/2014/main" id="{4EDAC19D-57D8-4B50-BD8D-73120772A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40EBD91-B3BC-4FBB-B60C-B71457D4BD3B}"/>
                </a:ext>
              </a:extLst>
            </p:cNvPr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5" name="קבוצה 24">
            <a:extLst>
              <a:ext uri="{FF2B5EF4-FFF2-40B4-BE49-F238E27FC236}">
                <a16:creationId xmlns:a16="http://schemas.microsoft.com/office/drawing/2014/main" id="{2E8743AA-DB39-4FB4-89C1-F9E30080510A}"/>
              </a:ext>
            </a:extLst>
          </p:cNvPr>
          <p:cNvGrpSpPr/>
          <p:nvPr/>
        </p:nvGrpSpPr>
        <p:grpSpPr>
          <a:xfrm>
            <a:off x="7804728" y="5597236"/>
            <a:ext cx="1051722" cy="1086174"/>
            <a:chOff x="5147576" y="4839179"/>
            <a:chExt cx="723900" cy="889000"/>
          </a:xfrm>
        </p:grpSpPr>
        <p:pic>
          <p:nvPicPr>
            <p:cNvPr id="26" name="תמונה 25">
              <a:extLst>
                <a:ext uri="{FF2B5EF4-FFF2-40B4-BE49-F238E27FC236}">
                  <a16:creationId xmlns:a16="http://schemas.microsoft.com/office/drawing/2014/main" id="{346CEA6F-74A0-408F-B475-653869617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3315B8B-2D49-40D3-853B-5187A756665E}"/>
                </a:ext>
              </a:extLst>
            </p:cNvPr>
            <p:cNvSpPr txBox="1"/>
            <p:nvPr/>
          </p:nvSpPr>
          <p:spPr>
            <a:xfrm>
              <a:off x="5183637" y="4948471"/>
              <a:ext cx="600168" cy="2347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28" name="קבוצה 27">
            <a:extLst>
              <a:ext uri="{FF2B5EF4-FFF2-40B4-BE49-F238E27FC236}">
                <a16:creationId xmlns:a16="http://schemas.microsoft.com/office/drawing/2014/main" id="{475EC8D6-55B4-4303-ACBB-B334098FF74F}"/>
              </a:ext>
            </a:extLst>
          </p:cNvPr>
          <p:cNvGrpSpPr/>
          <p:nvPr/>
        </p:nvGrpSpPr>
        <p:grpSpPr>
          <a:xfrm rot="8375253">
            <a:off x="3888943" y="3160293"/>
            <a:ext cx="1265493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9" name="קבוצה 28">
              <a:extLst>
                <a:ext uri="{FF2B5EF4-FFF2-40B4-BE49-F238E27FC236}">
                  <a16:creationId xmlns:a16="http://schemas.microsoft.com/office/drawing/2014/main" id="{6A8CEAE5-1E3B-4670-A126-BCDF587B4160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1" name="חץ ימינה 81">
                <a:extLst>
                  <a:ext uri="{FF2B5EF4-FFF2-40B4-BE49-F238E27FC236}">
                    <a16:creationId xmlns:a16="http://schemas.microsoft.com/office/drawing/2014/main" id="{C74A7A2B-2C19-499F-9050-8F372A4E64D7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0FAE672-B023-4C6A-A431-5D901671586C}"/>
                  </a:ext>
                </a:extLst>
              </p:cNvPr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00ED6B5-AD37-411E-B88A-748E6B7D6DD2}"/>
                </a:ext>
              </a:extLst>
            </p:cNvPr>
            <p:cNvSpPr txBox="1"/>
            <p:nvPr/>
          </p:nvSpPr>
          <p:spPr>
            <a:xfrm rot="10800670">
              <a:off x="5628139" y="4805754"/>
              <a:ext cx="568564" cy="25368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3" name="קבוצה 32">
            <a:extLst>
              <a:ext uri="{FF2B5EF4-FFF2-40B4-BE49-F238E27FC236}">
                <a16:creationId xmlns:a16="http://schemas.microsoft.com/office/drawing/2014/main" id="{2BEAC121-9B0A-4528-A8F9-91438FB13157}"/>
              </a:ext>
            </a:extLst>
          </p:cNvPr>
          <p:cNvGrpSpPr/>
          <p:nvPr/>
        </p:nvGrpSpPr>
        <p:grpSpPr>
          <a:xfrm rot="5931877">
            <a:off x="6106646" y="3382264"/>
            <a:ext cx="1531625" cy="573531"/>
            <a:chOff x="5454150" y="4653444"/>
            <a:chExt cx="969776" cy="573531"/>
          </a:xfrm>
          <a:solidFill>
            <a:schemeClr val="accent6">
              <a:lumMod val="75000"/>
            </a:schemeClr>
          </a:solidFill>
        </p:grpSpPr>
        <p:grpSp>
          <p:nvGrpSpPr>
            <p:cNvPr id="34" name="קבוצה 33">
              <a:extLst>
                <a:ext uri="{FF2B5EF4-FFF2-40B4-BE49-F238E27FC236}">
                  <a16:creationId xmlns:a16="http://schemas.microsoft.com/office/drawing/2014/main" id="{9DA03CD3-DD89-48E5-802D-B0C1937BE4DE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6" name="חץ ימינה 81">
                <a:extLst>
                  <a:ext uri="{FF2B5EF4-FFF2-40B4-BE49-F238E27FC236}">
                    <a16:creationId xmlns:a16="http://schemas.microsoft.com/office/drawing/2014/main" id="{3A382F92-A2EC-4EFF-9C04-6D0620E8D837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8AF71AE-1FF2-43B8-9B1F-ED42E7180107}"/>
                  </a:ext>
                </a:extLst>
              </p:cNvPr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F986FBE-114F-4361-ACDA-05CB5C0A0B2B}"/>
                </a:ext>
              </a:extLst>
            </p:cNvPr>
            <p:cNvSpPr txBox="1"/>
            <p:nvPr/>
          </p:nvSpPr>
          <p:spPr>
            <a:xfrm rot="10602772">
              <a:off x="5454150" y="4808729"/>
              <a:ext cx="795788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8" name="קבוצה 37">
            <a:extLst>
              <a:ext uri="{FF2B5EF4-FFF2-40B4-BE49-F238E27FC236}">
                <a16:creationId xmlns:a16="http://schemas.microsoft.com/office/drawing/2014/main" id="{8770EC99-F382-4BC4-8974-E3A314756000}"/>
              </a:ext>
            </a:extLst>
          </p:cNvPr>
          <p:cNvGrpSpPr/>
          <p:nvPr/>
        </p:nvGrpSpPr>
        <p:grpSpPr>
          <a:xfrm rot="6741949">
            <a:off x="7633293" y="4001748"/>
            <a:ext cx="3342855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9" name="קבוצה 38">
              <a:extLst>
                <a:ext uri="{FF2B5EF4-FFF2-40B4-BE49-F238E27FC236}">
                  <a16:creationId xmlns:a16="http://schemas.microsoft.com/office/drawing/2014/main" id="{55229969-DE53-4EF4-9C25-7842B9DE086A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1" name="חץ ימינה 81">
                <a:extLst>
                  <a:ext uri="{FF2B5EF4-FFF2-40B4-BE49-F238E27FC236}">
                    <a16:creationId xmlns:a16="http://schemas.microsoft.com/office/drawing/2014/main" id="{6BC7E435-547C-4C36-9086-E980EBFD73CB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B4B918C-C639-487A-BCAE-FD55DF05BF73}"/>
                  </a:ext>
                </a:extLst>
              </p:cNvPr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EFCA38A-9399-4325-9BEE-F3CCBE848E30}"/>
                </a:ext>
              </a:extLst>
            </p:cNvPr>
            <p:cNvSpPr txBox="1"/>
            <p:nvPr/>
          </p:nvSpPr>
          <p:spPr>
            <a:xfrm rot="10768362">
              <a:off x="5716418" y="4848843"/>
              <a:ext cx="604075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3" name="קבוצה 42">
            <a:extLst>
              <a:ext uri="{FF2B5EF4-FFF2-40B4-BE49-F238E27FC236}">
                <a16:creationId xmlns:a16="http://schemas.microsoft.com/office/drawing/2014/main" id="{CF2DF6FB-0344-4FC8-93DD-780E47FF47E0}"/>
              </a:ext>
            </a:extLst>
          </p:cNvPr>
          <p:cNvGrpSpPr/>
          <p:nvPr/>
        </p:nvGrpSpPr>
        <p:grpSpPr>
          <a:xfrm>
            <a:off x="4096924" y="1064201"/>
            <a:ext cx="894384" cy="1311033"/>
            <a:chOff x="1047931" y="4425351"/>
            <a:chExt cx="1123525" cy="1807313"/>
          </a:xfrm>
        </p:grpSpPr>
        <p:pic>
          <p:nvPicPr>
            <p:cNvPr id="44" name="תמונה 43">
              <a:extLst>
                <a:ext uri="{FF2B5EF4-FFF2-40B4-BE49-F238E27FC236}">
                  <a16:creationId xmlns:a16="http://schemas.microsoft.com/office/drawing/2014/main" id="{9173E047-EB1E-4843-A6A6-40319EFE7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4E40B9C-602D-4ABF-A4E1-CC7A0557AE2D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6" name="קבוצה 45">
            <a:extLst>
              <a:ext uri="{FF2B5EF4-FFF2-40B4-BE49-F238E27FC236}">
                <a16:creationId xmlns:a16="http://schemas.microsoft.com/office/drawing/2014/main" id="{35922E1F-A1B8-4D5F-838A-60C76847D2D3}"/>
              </a:ext>
            </a:extLst>
          </p:cNvPr>
          <p:cNvGrpSpPr/>
          <p:nvPr/>
        </p:nvGrpSpPr>
        <p:grpSpPr>
          <a:xfrm>
            <a:off x="7205489" y="1094448"/>
            <a:ext cx="818957" cy="1342270"/>
            <a:chOff x="1047931" y="4425351"/>
            <a:chExt cx="1123525" cy="1807313"/>
          </a:xfrm>
        </p:grpSpPr>
        <p:pic>
          <p:nvPicPr>
            <p:cNvPr id="47" name="תמונה 46">
              <a:extLst>
                <a:ext uri="{FF2B5EF4-FFF2-40B4-BE49-F238E27FC236}">
                  <a16:creationId xmlns:a16="http://schemas.microsoft.com/office/drawing/2014/main" id="{4C830A9C-549A-4E0F-9F57-88EEE5EB2A5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30446C2-68C0-4B05-A450-4E9A15C05E5C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9" name="קבוצה 48">
            <a:extLst>
              <a:ext uri="{FF2B5EF4-FFF2-40B4-BE49-F238E27FC236}">
                <a16:creationId xmlns:a16="http://schemas.microsoft.com/office/drawing/2014/main" id="{C1AEAF2E-100F-4EE3-B13B-DB0F67A5D979}"/>
              </a:ext>
            </a:extLst>
          </p:cNvPr>
          <p:cNvGrpSpPr/>
          <p:nvPr/>
        </p:nvGrpSpPr>
        <p:grpSpPr>
          <a:xfrm rot="19327958">
            <a:off x="6890778" y="3080612"/>
            <a:ext cx="3075346" cy="553888"/>
            <a:chOff x="5330952" y="4553712"/>
            <a:chExt cx="1381960" cy="775295"/>
          </a:xfrm>
        </p:grpSpPr>
        <p:sp>
          <p:nvSpPr>
            <p:cNvPr id="50" name="חץ ימינה 70">
              <a:extLst>
                <a:ext uri="{FF2B5EF4-FFF2-40B4-BE49-F238E27FC236}">
                  <a16:creationId xmlns:a16="http://schemas.microsoft.com/office/drawing/2014/main" id="{318D1476-2909-422D-BA08-8B396FEA9F49}"/>
                </a:ext>
              </a:extLst>
            </p:cNvPr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C117261-A3A6-424D-B81A-FC16F16E4BC1}"/>
                </a:ext>
              </a:extLst>
            </p:cNvPr>
            <p:cNvSpPr txBox="1"/>
            <p:nvPr/>
          </p:nvSpPr>
          <p:spPr>
            <a:xfrm>
              <a:off x="5640318" y="4687625"/>
              <a:ext cx="6858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חמות</a:t>
              </a:r>
            </a:p>
          </p:txBody>
        </p:sp>
      </p:grpSp>
      <p:grpSp>
        <p:nvGrpSpPr>
          <p:cNvPr id="52" name="קבוצה 51">
            <a:extLst>
              <a:ext uri="{FF2B5EF4-FFF2-40B4-BE49-F238E27FC236}">
                <a16:creationId xmlns:a16="http://schemas.microsoft.com/office/drawing/2014/main" id="{EAF8BFCA-7E45-4117-9339-57EF622E9653}"/>
              </a:ext>
            </a:extLst>
          </p:cNvPr>
          <p:cNvGrpSpPr/>
          <p:nvPr/>
        </p:nvGrpSpPr>
        <p:grpSpPr>
          <a:xfrm rot="18276822">
            <a:off x="7195445" y="4813792"/>
            <a:ext cx="756430" cy="1380960"/>
            <a:chOff x="8712679" y="2668192"/>
            <a:chExt cx="756430" cy="661604"/>
          </a:xfrm>
        </p:grpSpPr>
        <p:sp>
          <p:nvSpPr>
            <p:cNvPr id="53" name="חץ למטה 42">
              <a:extLst>
                <a:ext uri="{FF2B5EF4-FFF2-40B4-BE49-F238E27FC236}">
                  <a16:creationId xmlns:a16="http://schemas.microsoft.com/office/drawing/2014/main" id="{A5F6DEFD-E4B7-45A8-A51A-4AC762B7E240}"/>
                </a:ext>
              </a:extLst>
            </p:cNvPr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00A22DD-8061-4C1D-9A53-9F1A0E87EB03}"/>
                </a:ext>
              </a:extLst>
            </p:cNvPr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55" name="קשת מלאה 54">
            <a:extLst>
              <a:ext uri="{FF2B5EF4-FFF2-40B4-BE49-F238E27FC236}">
                <a16:creationId xmlns:a16="http://schemas.microsoft.com/office/drawing/2014/main" id="{0E11B421-E950-4268-9152-57AFC7D320B1}"/>
              </a:ext>
            </a:extLst>
          </p:cNvPr>
          <p:cNvSpPr/>
          <p:nvPr/>
        </p:nvSpPr>
        <p:spPr>
          <a:xfrm rot="8614695">
            <a:off x="6186554" y="3156073"/>
            <a:ext cx="5361634" cy="1356547"/>
          </a:xfrm>
          <a:prstGeom prst="blockArc">
            <a:avLst>
              <a:gd name="adj1" fmla="val 10129041"/>
              <a:gd name="adj2" fmla="val 443428"/>
              <a:gd name="adj3" fmla="val 10874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F02C5EF-6A70-4B58-8924-24F679BEC4F1}"/>
              </a:ext>
            </a:extLst>
          </p:cNvPr>
          <p:cNvSpPr txBox="1"/>
          <p:nvPr/>
        </p:nvSpPr>
        <p:spPr>
          <a:xfrm rot="19442062">
            <a:off x="6609600" y="3855946"/>
            <a:ext cx="466340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רחל אסורה לראובן כי היא חמותו (אם אשתו רבקה)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D34A13C-0B99-4437-97A9-97E934820C3D}"/>
              </a:ext>
            </a:extLst>
          </p:cNvPr>
          <p:cNvSpPr txBox="1"/>
          <p:nvPr/>
        </p:nvSpPr>
        <p:spPr>
          <a:xfrm>
            <a:off x="2323566" y="4876209"/>
            <a:ext cx="4081491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לראובן מותר ליבם את לאה כי התורה פטרה את הערווה לגמרי </a:t>
            </a:r>
            <a:r>
              <a:rPr lang="he-IL" dirty="0" err="1"/>
              <a:t>מיבום</a:t>
            </a:r>
            <a:r>
              <a:rPr lang="he-IL" dirty="0"/>
              <a:t> וחליצה (גזרה </a:t>
            </a:r>
            <a:r>
              <a:rPr lang="he-IL" dirty="0" err="1"/>
              <a:t>שוה</a:t>
            </a:r>
            <a:r>
              <a:rPr lang="he-IL" dirty="0"/>
              <a:t>: "עליה" "עליה"). יוצא שאין קשר של זיקה בין ראובן לבין רחל חמותו ומכאן שהאחות </a:t>
            </a:r>
            <a:r>
              <a:rPr lang="he-IL" dirty="0" err="1"/>
              <a:t>השניה</a:t>
            </a:r>
            <a:r>
              <a:rPr lang="he-IL" dirty="0"/>
              <a:t> איננה "אחות </a:t>
            </a:r>
            <a:r>
              <a:rPr lang="he-IL" dirty="0" err="1"/>
              <a:t>זקוקתו</a:t>
            </a:r>
            <a:r>
              <a:rPr lang="he-IL" dirty="0"/>
              <a:t>" ולכן מותר לו ליבם אותה</a:t>
            </a:r>
          </a:p>
        </p:txBody>
      </p:sp>
      <p:sp>
        <p:nvSpPr>
          <p:cNvPr id="58" name="לחצן פעולה: עבור לדף הבית 2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8CB92AC7-5DA8-4FD2-84E4-21372DF871D5}"/>
              </a:ext>
            </a:extLst>
          </p:cNvPr>
          <p:cNvSpPr/>
          <p:nvPr/>
        </p:nvSpPr>
        <p:spPr>
          <a:xfrm>
            <a:off x="489104" y="5717253"/>
            <a:ext cx="471948" cy="63909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56B9319-42E4-4AED-A7A8-9CA47EE7848B}"/>
              </a:ext>
            </a:extLst>
          </p:cNvPr>
          <p:cNvSpPr txBox="1"/>
          <p:nvPr/>
        </p:nvSpPr>
        <p:spPr>
          <a:xfrm>
            <a:off x="4678797" y="157193"/>
            <a:ext cx="335856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לאחת מותר </a:t>
            </a:r>
            <a:r>
              <a:rPr lang="he-IL" dirty="0" err="1"/>
              <a:t>להתייבם</a:t>
            </a:r>
            <a:r>
              <a:rPr lang="he-IL" dirty="0"/>
              <a:t> ואחת אסורה</a:t>
            </a:r>
          </a:p>
        </p:txBody>
      </p:sp>
      <p:grpSp>
        <p:nvGrpSpPr>
          <p:cNvPr id="60" name="קבוצה 59">
            <a:extLst>
              <a:ext uri="{FF2B5EF4-FFF2-40B4-BE49-F238E27FC236}">
                <a16:creationId xmlns:a16="http://schemas.microsoft.com/office/drawing/2014/main" id="{858EAB26-5491-4EF8-B6BD-A11734ACE083}"/>
              </a:ext>
            </a:extLst>
          </p:cNvPr>
          <p:cNvGrpSpPr/>
          <p:nvPr/>
        </p:nvGrpSpPr>
        <p:grpSpPr>
          <a:xfrm rot="533960">
            <a:off x="4111910" y="4270990"/>
            <a:ext cx="2521641" cy="639914"/>
            <a:chOff x="5025335" y="5103971"/>
            <a:chExt cx="1909997" cy="639914"/>
          </a:xfrm>
        </p:grpSpPr>
        <p:sp>
          <p:nvSpPr>
            <p:cNvPr id="61" name="חץ: שמאלה-ימינה 22">
              <a:extLst>
                <a:ext uri="{FF2B5EF4-FFF2-40B4-BE49-F238E27FC236}">
                  <a16:creationId xmlns:a16="http://schemas.microsoft.com/office/drawing/2014/main" id="{A31DD428-A0A6-4D71-B054-E53558D1427D}"/>
                </a:ext>
              </a:extLst>
            </p:cNvPr>
            <p:cNvSpPr/>
            <p:nvPr/>
          </p:nvSpPr>
          <p:spPr>
            <a:xfrm>
              <a:off x="5025335" y="5103971"/>
              <a:ext cx="1909997" cy="639914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3E9543B-50CC-4A44-8606-C69F51AE5B70}"/>
                </a:ext>
              </a:extLst>
            </p:cNvPr>
            <p:cNvSpPr txBox="1"/>
            <p:nvPr/>
          </p:nvSpPr>
          <p:spPr>
            <a:xfrm>
              <a:off x="5222869" y="5237190"/>
              <a:ext cx="1149891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אחיות</a:t>
              </a: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BBE2568A-0923-490F-A226-F18FED8B0D16}"/>
              </a:ext>
            </a:extLst>
          </p:cNvPr>
          <p:cNvSpPr txBox="1"/>
          <p:nvPr/>
        </p:nvSpPr>
        <p:spPr>
          <a:xfrm>
            <a:off x="581168" y="2817316"/>
            <a:ext cx="2580747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רחל ולאה אסורות ליהודה </a:t>
            </a:r>
          </a:p>
          <a:p>
            <a:r>
              <a:rPr lang="he-IL" dirty="0"/>
              <a:t>כי שתיהן זקוקות לו</a:t>
            </a:r>
          </a:p>
          <a:p>
            <a:r>
              <a:rPr lang="he-IL" dirty="0"/>
              <a:t>וכל אחת היא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64" name="קשת מלאה 63">
            <a:extLst>
              <a:ext uri="{FF2B5EF4-FFF2-40B4-BE49-F238E27FC236}">
                <a16:creationId xmlns:a16="http://schemas.microsoft.com/office/drawing/2014/main" id="{EFCDB2D1-2BF3-4B4A-9726-4111317E87D9}"/>
              </a:ext>
            </a:extLst>
          </p:cNvPr>
          <p:cNvSpPr/>
          <p:nvPr/>
        </p:nvSpPr>
        <p:spPr>
          <a:xfrm rot="20756863">
            <a:off x="3062765" y="1643727"/>
            <a:ext cx="6994362" cy="2498696"/>
          </a:xfrm>
          <a:prstGeom prst="blockArc">
            <a:avLst>
              <a:gd name="adj1" fmla="val 10400115"/>
              <a:gd name="adj2" fmla="val 16044"/>
              <a:gd name="adj3" fmla="val 9755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D95100C-63AD-4132-A13F-41C9105F6283}"/>
              </a:ext>
            </a:extLst>
          </p:cNvPr>
          <p:cNvSpPr txBox="1"/>
          <p:nvPr/>
        </p:nvSpPr>
        <p:spPr>
          <a:xfrm rot="20691135">
            <a:off x="5702702" y="1659734"/>
            <a:ext cx="85756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ייבם</a:t>
            </a:r>
          </a:p>
        </p:txBody>
      </p:sp>
      <p:sp>
        <p:nvSpPr>
          <p:cNvPr id="66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B5C74BE-0AAF-418F-9C79-3CB5777FA17F}" type="datetime4">
              <a:rPr lang="he-IL" smtClean="0"/>
              <a:t>י"ח.אדר ב.תשפ"ב</a:t>
            </a:fld>
            <a:endParaRPr lang="he-IL"/>
          </a:p>
        </p:txBody>
      </p:sp>
      <p:sp>
        <p:nvSpPr>
          <p:cNvPr id="67" name="מציין מיקום של כותרת תחתונה 2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68" name="מציין מיקום של מספר שקופית 2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738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5" grpId="0" animBg="1"/>
      <p:bldP spid="56" grpId="0" animBg="1"/>
      <p:bldP spid="57" grpId="0" animBg="1"/>
      <p:bldP spid="63" grpId="0" animBg="1"/>
      <p:bldP spid="64" grpId="0" animBg="1"/>
      <p:bldP spid="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2A8DE278-6ABD-4D5C-9FEC-0120C13ED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8793" y="0"/>
            <a:ext cx="4062001" cy="7747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19B8ECF-024D-4563-98AC-EDCB7960AE8D}"/>
              </a:ext>
            </a:extLst>
          </p:cNvPr>
          <p:cNvSpPr txBox="1"/>
          <p:nvPr/>
        </p:nvSpPr>
        <p:spPr>
          <a:xfrm>
            <a:off x="3567737" y="559987"/>
            <a:ext cx="5181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האסורה לזה מותרת לזה, והאסורה לזה מותרת לזה</a:t>
            </a:r>
          </a:p>
        </p:txBody>
      </p:sp>
      <p:grpSp>
        <p:nvGrpSpPr>
          <p:cNvPr id="4" name="קבוצה 3">
            <a:extLst>
              <a:ext uri="{FF2B5EF4-FFF2-40B4-BE49-F238E27FC236}">
                <a16:creationId xmlns:a16="http://schemas.microsoft.com/office/drawing/2014/main" id="{F9F418F2-F28B-4E1C-A6CF-BD94BB782291}"/>
              </a:ext>
            </a:extLst>
          </p:cNvPr>
          <p:cNvGrpSpPr/>
          <p:nvPr/>
        </p:nvGrpSpPr>
        <p:grpSpPr>
          <a:xfrm>
            <a:off x="10345742" y="1667683"/>
            <a:ext cx="1148167" cy="1092200"/>
            <a:chOff x="7741009" y="2738648"/>
            <a:chExt cx="1092200" cy="1092200"/>
          </a:xfrm>
        </p:grpSpPr>
        <p:pic>
          <p:nvPicPr>
            <p:cNvPr id="5" name="תמונה 4">
              <a:extLst>
                <a:ext uri="{FF2B5EF4-FFF2-40B4-BE49-F238E27FC236}">
                  <a16:creationId xmlns:a16="http://schemas.microsoft.com/office/drawing/2014/main" id="{B18677E5-9BC0-41B6-AF09-2EEDED4DE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E51170C-D26B-4E3F-8F10-3F38547AA1FE}"/>
                </a:ext>
              </a:extLst>
            </p:cNvPr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קבוצה 6">
            <a:extLst>
              <a:ext uri="{FF2B5EF4-FFF2-40B4-BE49-F238E27FC236}">
                <a16:creationId xmlns:a16="http://schemas.microsoft.com/office/drawing/2014/main" id="{B3CD9B53-288D-41A4-81AA-E9BD2B81DE8E}"/>
              </a:ext>
            </a:extLst>
          </p:cNvPr>
          <p:cNvGrpSpPr/>
          <p:nvPr/>
        </p:nvGrpSpPr>
        <p:grpSpPr>
          <a:xfrm>
            <a:off x="4296004" y="1770163"/>
            <a:ext cx="939800" cy="990600"/>
            <a:chOff x="4794371" y="3098561"/>
            <a:chExt cx="939800" cy="990600"/>
          </a:xfrm>
        </p:grpSpPr>
        <p:pic>
          <p:nvPicPr>
            <p:cNvPr id="8" name="תמונה 7">
              <a:extLst>
                <a:ext uri="{FF2B5EF4-FFF2-40B4-BE49-F238E27FC236}">
                  <a16:creationId xmlns:a16="http://schemas.microsoft.com/office/drawing/2014/main" id="{25BD43C6-6D4F-440B-BF03-F1EE38F0C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343695E-8AD2-4BF4-B7DE-77E4012242C5}"/>
                </a:ext>
              </a:extLst>
            </p:cNvPr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6A277330-0EC2-4BF2-AD84-6DEB20C79A31}"/>
              </a:ext>
            </a:extLst>
          </p:cNvPr>
          <p:cNvGrpSpPr/>
          <p:nvPr/>
        </p:nvGrpSpPr>
        <p:grpSpPr>
          <a:xfrm>
            <a:off x="1335294" y="1764442"/>
            <a:ext cx="1170677" cy="914400"/>
            <a:chOff x="3976777" y="2893924"/>
            <a:chExt cx="1170677" cy="914400"/>
          </a:xfrm>
        </p:grpSpPr>
        <p:pic>
          <p:nvPicPr>
            <p:cNvPr id="11" name="תמונה 10">
              <a:extLst>
                <a:ext uri="{FF2B5EF4-FFF2-40B4-BE49-F238E27FC236}">
                  <a16:creationId xmlns:a16="http://schemas.microsoft.com/office/drawing/2014/main" id="{4357AC8B-5FAD-4F99-B58D-2C167B382BF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93924"/>
              <a:ext cx="1104900" cy="9144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D5576CC-A0D1-46D7-A6D3-6D213F5CC7F9}"/>
                </a:ext>
              </a:extLst>
            </p:cNvPr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FA08D708-5FE7-4A1C-98F9-3960984408A6}"/>
              </a:ext>
            </a:extLst>
          </p:cNvPr>
          <p:cNvGrpSpPr/>
          <p:nvPr/>
        </p:nvGrpSpPr>
        <p:grpSpPr>
          <a:xfrm>
            <a:off x="6877116" y="1558143"/>
            <a:ext cx="1155700" cy="990600"/>
            <a:chOff x="7695484" y="1138474"/>
            <a:chExt cx="1155700" cy="990600"/>
          </a:xfrm>
        </p:grpSpPr>
        <p:pic>
          <p:nvPicPr>
            <p:cNvPr id="14" name="תמונה 13">
              <a:extLst>
                <a:ext uri="{FF2B5EF4-FFF2-40B4-BE49-F238E27FC236}">
                  <a16:creationId xmlns:a16="http://schemas.microsoft.com/office/drawing/2014/main" id="{356878CA-A13D-45D6-8167-5C0FCB08C5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5BAEE3C-D920-46FA-9679-73BAAE3E08CA}"/>
                </a:ext>
              </a:extLst>
            </p:cNvPr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269CA560-338E-447D-BD14-EEEB56A9704F}"/>
              </a:ext>
            </a:extLst>
          </p:cNvPr>
          <p:cNvGrpSpPr/>
          <p:nvPr/>
        </p:nvGrpSpPr>
        <p:grpSpPr>
          <a:xfrm>
            <a:off x="4563756" y="3994617"/>
            <a:ext cx="1106818" cy="927936"/>
            <a:chOff x="5473700" y="2876550"/>
            <a:chExt cx="1244600" cy="1104900"/>
          </a:xfrm>
        </p:grpSpPr>
        <p:pic>
          <p:nvPicPr>
            <p:cNvPr id="17" name="תמונה 16">
              <a:extLst>
                <a:ext uri="{FF2B5EF4-FFF2-40B4-BE49-F238E27FC236}">
                  <a16:creationId xmlns:a16="http://schemas.microsoft.com/office/drawing/2014/main" id="{2A8993FD-0538-44FF-849A-AA6A5341C99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A7A8732-2CCB-442B-A11D-311674BACC93}"/>
                </a:ext>
              </a:extLst>
            </p:cNvPr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A68144AC-094B-4F8C-9F7D-A85BFDB70771}"/>
              </a:ext>
            </a:extLst>
          </p:cNvPr>
          <p:cNvGrpSpPr/>
          <p:nvPr/>
        </p:nvGrpSpPr>
        <p:grpSpPr>
          <a:xfrm>
            <a:off x="7231004" y="4652241"/>
            <a:ext cx="901700" cy="889000"/>
            <a:chOff x="10518902" y="2114306"/>
            <a:chExt cx="901700" cy="889000"/>
          </a:xfrm>
        </p:grpSpPr>
        <p:pic>
          <p:nvPicPr>
            <p:cNvPr id="20" name="תמונה 19">
              <a:extLst>
                <a:ext uri="{FF2B5EF4-FFF2-40B4-BE49-F238E27FC236}">
                  <a16:creationId xmlns:a16="http://schemas.microsoft.com/office/drawing/2014/main" id="{A9B1E430-77D9-49F8-8C23-9A0AE30ED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02" y="2114306"/>
              <a:ext cx="901700" cy="88900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59D3A88-66D8-4785-9DF9-A71C3CCABC2E}"/>
                </a:ext>
              </a:extLst>
            </p:cNvPr>
            <p:cNvSpPr txBox="1"/>
            <p:nvPr/>
          </p:nvSpPr>
          <p:spPr>
            <a:xfrm>
              <a:off x="10588752" y="2240056"/>
              <a:ext cx="612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יפה</a:t>
              </a:r>
            </a:p>
          </p:txBody>
        </p:sp>
      </p:grpSp>
      <p:grpSp>
        <p:nvGrpSpPr>
          <p:cNvPr id="22" name="קבוצה 21">
            <a:extLst>
              <a:ext uri="{FF2B5EF4-FFF2-40B4-BE49-F238E27FC236}">
                <a16:creationId xmlns:a16="http://schemas.microsoft.com/office/drawing/2014/main" id="{DCCACE54-D685-41DF-BAE3-530ED099F6C8}"/>
              </a:ext>
            </a:extLst>
          </p:cNvPr>
          <p:cNvGrpSpPr/>
          <p:nvPr/>
        </p:nvGrpSpPr>
        <p:grpSpPr>
          <a:xfrm>
            <a:off x="10622406" y="4616100"/>
            <a:ext cx="901700" cy="1028928"/>
            <a:chOff x="10518902" y="1974378"/>
            <a:chExt cx="901700" cy="1028928"/>
          </a:xfrm>
        </p:grpSpPr>
        <p:pic>
          <p:nvPicPr>
            <p:cNvPr id="23" name="תמונה 22">
              <a:extLst>
                <a:ext uri="{FF2B5EF4-FFF2-40B4-BE49-F238E27FC236}">
                  <a16:creationId xmlns:a16="http://schemas.microsoft.com/office/drawing/2014/main" id="{1DAEDD2F-8E60-410D-B9D0-C7C48120B44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02" y="2114306"/>
              <a:ext cx="901700" cy="88900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2D073FA-79E3-4CC3-900D-995551308B82}"/>
                </a:ext>
              </a:extLst>
            </p:cNvPr>
            <p:cNvSpPr txBox="1"/>
            <p:nvPr/>
          </p:nvSpPr>
          <p:spPr>
            <a:xfrm>
              <a:off x="10722808" y="1974378"/>
              <a:ext cx="612394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 </a:t>
              </a:r>
              <a:r>
                <a:rPr lang="he-IL" sz="1200" dirty="0" err="1">
                  <a:solidFill>
                    <a:schemeClr val="bg1"/>
                  </a:solidFill>
                </a:rPr>
                <a:t>שושנהבת</a:t>
              </a:r>
              <a:r>
                <a:rPr lang="he-IL" sz="1200" dirty="0">
                  <a:solidFill>
                    <a:schemeClr val="bg1"/>
                  </a:solidFill>
                </a:rPr>
                <a:t> יפה</a:t>
              </a:r>
            </a:p>
          </p:txBody>
        </p:sp>
      </p:grpSp>
      <p:grpSp>
        <p:nvGrpSpPr>
          <p:cNvPr id="25" name="קבוצה 24">
            <a:extLst>
              <a:ext uri="{FF2B5EF4-FFF2-40B4-BE49-F238E27FC236}">
                <a16:creationId xmlns:a16="http://schemas.microsoft.com/office/drawing/2014/main" id="{69FCF93B-F681-400E-BD33-1B52F0FE159B}"/>
              </a:ext>
            </a:extLst>
          </p:cNvPr>
          <p:cNvGrpSpPr/>
          <p:nvPr/>
        </p:nvGrpSpPr>
        <p:grpSpPr>
          <a:xfrm>
            <a:off x="670215" y="4473697"/>
            <a:ext cx="1106818" cy="927936"/>
            <a:chOff x="5473700" y="2876550"/>
            <a:chExt cx="1244600" cy="1104900"/>
          </a:xfrm>
        </p:grpSpPr>
        <p:pic>
          <p:nvPicPr>
            <p:cNvPr id="26" name="תמונה 25">
              <a:extLst>
                <a:ext uri="{FF2B5EF4-FFF2-40B4-BE49-F238E27FC236}">
                  <a16:creationId xmlns:a16="http://schemas.microsoft.com/office/drawing/2014/main" id="{F5111C22-52E3-417C-A8FC-1DB180EB901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13D576D-6388-4F42-9229-7DFE934B215E}"/>
                </a:ext>
              </a:extLst>
            </p:cNvPr>
            <p:cNvSpPr txBox="1"/>
            <p:nvPr/>
          </p:nvSpPr>
          <p:spPr>
            <a:xfrm>
              <a:off x="5661592" y="2953364"/>
              <a:ext cx="733246" cy="76959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יהודית </a:t>
              </a:r>
            </a:p>
            <a:p>
              <a:r>
                <a:rPr lang="he-IL" sz="1200" dirty="0">
                  <a:solidFill>
                    <a:schemeClr val="bg1"/>
                  </a:solidFill>
                </a:rPr>
                <a:t>בת שרה</a:t>
              </a:r>
            </a:p>
          </p:txBody>
        </p:sp>
      </p:grpSp>
      <p:grpSp>
        <p:nvGrpSpPr>
          <p:cNvPr id="28" name="קבוצה 27">
            <a:extLst>
              <a:ext uri="{FF2B5EF4-FFF2-40B4-BE49-F238E27FC236}">
                <a16:creationId xmlns:a16="http://schemas.microsoft.com/office/drawing/2014/main" id="{5A6F674A-5B55-40E7-9032-371E4C1D4683}"/>
              </a:ext>
            </a:extLst>
          </p:cNvPr>
          <p:cNvGrpSpPr/>
          <p:nvPr/>
        </p:nvGrpSpPr>
        <p:grpSpPr>
          <a:xfrm rot="4821470">
            <a:off x="4341399" y="3083326"/>
            <a:ext cx="1401598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9" name="קבוצה 28">
              <a:extLst>
                <a:ext uri="{FF2B5EF4-FFF2-40B4-BE49-F238E27FC236}">
                  <a16:creationId xmlns:a16="http://schemas.microsoft.com/office/drawing/2014/main" id="{AA77A3B0-0E57-4FA4-AE03-DD64FCB734E1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1" name="חץ ימינה 81">
                <a:extLst>
                  <a:ext uri="{FF2B5EF4-FFF2-40B4-BE49-F238E27FC236}">
                    <a16:creationId xmlns:a16="http://schemas.microsoft.com/office/drawing/2014/main" id="{B52E4C81-DBC5-4BEC-8D16-2099D8687FE9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B92E84C-1934-4E8B-A021-14AE889F1497}"/>
                  </a:ext>
                </a:extLst>
              </p:cNvPr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BFE967A-7D25-4337-9412-52E26592D765}"/>
                </a:ext>
              </a:extLst>
            </p:cNvPr>
            <p:cNvSpPr txBox="1"/>
            <p:nvPr/>
          </p:nvSpPr>
          <p:spPr>
            <a:xfrm>
              <a:off x="5569560" y="4775220"/>
              <a:ext cx="491702" cy="255015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3" name="קבוצה 32">
            <a:extLst>
              <a:ext uri="{FF2B5EF4-FFF2-40B4-BE49-F238E27FC236}">
                <a16:creationId xmlns:a16="http://schemas.microsoft.com/office/drawing/2014/main" id="{87369EF3-9012-44FC-963E-FA8CA6B1B8CE}"/>
              </a:ext>
            </a:extLst>
          </p:cNvPr>
          <p:cNvGrpSpPr/>
          <p:nvPr/>
        </p:nvGrpSpPr>
        <p:grpSpPr>
          <a:xfrm rot="6258395">
            <a:off x="988944" y="3256430"/>
            <a:ext cx="171100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4" name="קבוצה 33">
              <a:extLst>
                <a:ext uri="{FF2B5EF4-FFF2-40B4-BE49-F238E27FC236}">
                  <a16:creationId xmlns:a16="http://schemas.microsoft.com/office/drawing/2014/main" id="{E19915C7-9EC8-4FDB-8583-27816E708571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6" name="חץ ימינה 81">
                <a:extLst>
                  <a:ext uri="{FF2B5EF4-FFF2-40B4-BE49-F238E27FC236}">
                    <a16:creationId xmlns:a16="http://schemas.microsoft.com/office/drawing/2014/main" id="{A23972B6-9FE1-4E04-93F1-A36F3669D6F4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9891AC3-79AF-4549-BD3D-E4F24E857956}"/>
                  </a:ext>
                </a:extLst>
              </p:cNvPr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3947524-8E36-4B9C-81FD-C71C58C8B68E}"/>
                </a:ext>
              </a:extLst>
            </p:cNvPr>
            <p:cNvSpPr txBox="1"/>
            <p:nvPr/>
          </p:nvSpPr>
          <p:spPr>
            <a:xfrm rot="10628356">
              <a:off x="5568458" y="4822780"/>
              <a:ext cx="501504" cy="27699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8" name="קבוצה 37">
            <a:extLst>
              <a:ext uri="{FF2B5EF4-FFF2-40B4-BE49-F238E27FC236}">
                <a16:creationId xmlns:a16="http://schemas.microsoft.com/office/drawing/2014/main" id="{22FA5479-024E-42D5-B684-A199C5F6F195}"/>
              </a:ext>
            </a:extLst>
          </p:cNvPr>
          <p:cNvGrpSpPr/>
          <p:nvPr/>
        </p:nvGrpSpPr>
        <p:grpSpPr>
          <a:xfrm rot="5400000">
            <a:off x="6728853" y="3094243"/>
            <a:ext cx="1587793" cy="573531"/>
            <a:chOff x="5560366" y="4653444"/>
            <a:chExt cx="863560" cy="573531"/>
          </a:xfrm>
          <a:solidFill>
            <a:schemeClr val="accent6">
              <a:lumMod val="75000"/>
            </a:schemeClr>
          </a:solidFill>
        </p:grpSpPr>
        <p:grpSp>
          <p:nvGrpSpPr>
            <p:cNvPr id="39" name="קבוצה 38">
              <a:extLst>
                <a:ext uri="{FF2B5EF4-FFF2-40B4-BE49-F238E27FC236}">
                  <a16:creationId xmlns:a16="http://schemas.microsoft.com/office/drawing/2014/main" id="{5723B872-2C71-413A-8200-01DD5E056788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1" name="חץ ימינה 81">
                <a:extLst>
                  <a:ext uri="{FF2B5EF4-FFF2-40B4-BE49-F238E27FC236}">
                    <a16:creationId xmlns:a16="http://schemas.microsoft.com/office/drawing/2014/main" id="{84441876-B313-4D3A-ACD2-4156A6FFF7B0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DF600CD-1FE8-48F0-8BC3-5EC64E0AD9A4}"/>
                  </a:ext>
                </a:extLst>
              </p:cNvPr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1224E45-1D43-4DF9-A882-F8130F4C66BD}"/>
                </a:ext>
              </a:extLst>
            </p:cNvPr>
            <p:cNvSpPr txBox="1"/>
            <p:nvPr/>
          </p:nvSpPr>
          <p:spPr>
            <a:xfrm>
              <a:off x="5560366" y="4827771"/>
              <a:ext cx="541465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3" name="קבוצה 42">
            <a:extLst>
              <a:ext uri="{FF2B5EF4-FFF2-40B4-BE49-F238E27FC236}">
                <a16:creationId xmlns:a16="http://schemas.microsoft.com/office/drawing/2014/main" id="{BEA7CADE-0F3B-46E8-B45C-8908D4D54DCF}"/>
              </a:ext>
            </a:extLst>
          </p:cNvPr>
          <p:cNvGrpSpPr/>
          <p:nvPr/>
        </p:nvGrpSpPr>
        <p:grpSpPr>
          <a:xfrm rot="5400000">
            <a:off x="9912634" y="3349655"/>
            <a:ext cx="160011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4" name="קבוצה 43">
              <a:extLst>
                <a:ext uri="{FF2B5EF4-FFF2-40B4-BE49-F238E27FC236}">
                  <a16:creationId xmlns:a16="http://schemas.microsoft.com/office/drawing/2014/main" id="{3EC51436-E1A9-4A85-9588-727BBDDDF145}"/>
                </a:ext>
              </a:extLst>
            </p:cNvPr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6" name="חץ ימינה 81">
                <a:extLst>
                  <a:ext uri="{FF2B5EF4-FFF2-40B4-BE49-F238E27FC236}">
                    <a16:creationId xmlns:a16="http://schemas.microsoft.com/office/drawing/2014/main" id="{D033BC2F-8FB3-4725-9CC5-AAB5EB643831}"/>
                  </a:ext>
                </a:extLst>
              </p:cNvPr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53208A1-431A-4997-AABF-EEF00F9DA786}"/>
                  </a:ext>
                </a:extLst>
              </p:cNvPr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827347F-1E17-4687-B2F6-A14FE209F216}"/>
                </a:ext>
              </a:extLst>
            </p:cNvPr>
            <p:cNvSpPr txBox="1"/>
            <p:nvPr/>
          </p:nvSpPr>
          <p:spPr>
            <a:xfrm>
              <a:off x="5575020" y="4811788"/>
              <a:ext cx="441976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8" name="קבוצה 47">
            <a:extLst>
              <a:ext uri="{FF2B5EF4-FFF2-40B4-BE49-F238E27FC236}">
                <a16:creationId xmlns:a16="http://schemas.microsoft.com/office/drawing/2014/main" id="{A5EC5FA0-925E-411D-B5CE-E7FC4B36B67C}"/>
              </a:ext>
            </a:extLst>
          </p:cNvPr>
          <p:cNvGrpSpPr/>
          <p:nvPr/>
        </p:nvGrpSpPr>
        <p:grpSpPr>
          <a:xfrm>
            <a:off x="7941751" y="1014869"/>
            <a:ext cx="979910" cy="1594182"/>
            <a:chOff x="1047931" y="4425351"/>
            <a:chExt cx="1123525" cy="1807313"/>
          </a:xfrm>
        </p:grpSpPr>
        <p:pic>
          <p:nvPicPr>
            <p:cNvPr id="49" name="תמונה 48">
              <a:extLst>
                <a:ext uri="{FF2B5EF4-FFF2-40B4-BE49-F238E27FC236}">
                  <a16:creationId xmlns:a16="http://schemas.microsoft.com/office/drawing/2014/main" id="{5F14EDE3-E8B0-4F29-8FD4-F2113F158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E51FA18-6BEA-462F-9070-15FD7665DB2A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51" name="קבוצה 50">
            <a:extLst>
              <a:ext uri="{FF2B5EF4-FFF2-40B4-BE49-F238E27FC236}">
                <a16:creationId xmlns:a16="http://schemas.microsoft.com/office/drawing/2014/main" id="{B4668747-C27E-4D57-815B-674B75147AF8}"/>
              </a:ext>
            </a:extLst>
          </p:cNvPr>
          <p:cNvGrpSpPr/>
          <p:nvPr/>
        </p:nvGrpSpPr>
        <p:grpSpPr>
          <a:xfrm>
            <a:off x="3070048" y="1040549"/>
            <a:ext cx="979910" cy="1594182"/>
            <a:chOff x="1047931" y="4425351"/>
            <a:chExt cx="1123525" cy="1807313"/>
          </a:xfrm>
        </p:grpSpPr>
        <p:pic>
          <p:nvPicPr>
            <p:cNvPr id="52" name="תמונה 51">
              <a:extLst>
                <a:ext uri="{FF2B5EF4-FFF2-40B4-BE49-F238E27FC236}">
                  <a16:creationId xmlns:a16="http://schemas.microsoft.com/office/drawing/2014/main" id="{A5F17A94-E874-44E7-8DF6-818A24416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75031F1-A591-4BBE-8494-E1E04A088AF7}"/>
                </a:ext>
              </a:extLst>
            </p:cNvPr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759CE781-309A-485C-93CF-2ACF0F381627}"/>
              </a:ext>
            </a:extLst>
          </p:cNvPr>
          <p:cNvSpPr txBox="1"/>
          <p:nvPr/>
        </p:nvSpPr>
        <p:spPr>
          <a:xfrm>
            <a:off x="5442293" y="914301"/>
            <a:ext cx="784282" cy="3782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cxnSp>
        <p:nvCxnSpPr>
          <p:cNvPr id="55" name="מחבר חץ ישר 54">
            <a:extLst>
              <a:ext uri="{FF2B5EF4-FFF2-40B4-BE49-F238E27FC236}">
                <a16:creationId xmlns:a16="http://schemas.microsoft.com/office/drawing/2014/main" id="{E254F74B-DFF5-42CA-944B-4BACFE0D7025}"/>
              </a:ext>
            </a:extLst>
          </p:cNvPr>
          <p:cNvCxnSpPr>
            <a:cxnSpLocks/>
          </p:cNvCxnSpPr>
          <p:nvPr/>
        </p:nvCxnSpPr>
        <p:spPr>
          <a:xfrm flipH="1">
            <a:off x="4844620" y="1432174"/>
            <a:ext cx="1040706" cy="539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מחבר חץ ישר 55">
            <a:extLst>
              <a:ext uri="{FF2B5EF4-FFF2-40B4-BE49-F238E27FC236}">
                <a16:creationId xmlns:a16="http://schemas.microsoft.com/office/drawing/2014/main" id="{1759BA1D-56CD-4244-9BE2-EC7053CE638C}"/>
              </a:ext>
            </a:extLst>
          </p:cNvPr>
          <p:cNvCxnSpPr>
            <a:cxnSpLocks/>
          </p:cNvCxnSpPr>
          <p:nvPr/>
        </p:nvCxnSpPr>
        <p:spPr>
          <a:xfrm>
            <a:off x="6016204" y="1323627"/>
            <a:ext cx="4646880" cy="8720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מחבר חץ ישר 56">
            <a:extLst>
              <a:ext uri="{FF2B5EF4-FFF2-40B4-BE49-F238E27FC236}">
                <a16:creationId xmlns:a16="http://schemas.microsoft.com/office/drawing/2014/main" id="{5674A5BD-FBCC-4945-80FF-D24734F2DC48}"/>
              </a:ext>
            </a:extLst>
          </p:cNvPr>
          <p:cNvCxnSpPr>
            <a:cxnSpLocks/>
          </p:cNvCxnSpPr>
          <p:nvPr/>
        </p:nvCxnSpPr>
        <p:spPr>
          <a:xfrm>
            <a:off x="6057078" y="1341645"/>
            <a:ext cx="872710" cy="5580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>
            <a:extLst>
              <a:ext uri="{FF2B5EF4-FFF2-40B4-BE49-F238E27FC236}">
                <a16:creationId xmlns:a16="http://schemas.microsoft.com/office/drawing/2014/main" id="{146ACFD1-9042-433B-B9A9-A0AE498C2810}"/>
              </a:ext>
            </a:extLst>
          </p:cNvPr>
          <p:cNvCxnSpPr>
            <a:cxnSpLocks/>
          </p:cNvCxnSpPr>
          <p:nvPr/>
        </p:nvCxnSpPr>
        <p:spPr>
          <a:xfrm flipH="1">
            <a:off x="2364432" y="1333320"/>
            <a:ext cx="3505427" cy="64322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77CDF25-400E-463C-BE0F-02F681E4A137}"/>
              </a:ext>
            </a:extLst>
          </p:cNvPr>
          <p:cNvSpPr txBox="1"/>
          <p:nvPr/>
        </p:nvSpPr>
        <p:spPr>
          <a:xfrm>
            <a:off x="9532313" y="939329"/>
            <a:ext cx="2395193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נשא את שושנה בת יפה לפני מות אחיו שמעון</a:t>
            </a:r>
          </a:p>
        </p:txBody>
      </p:sp>
      <p:sp>
        <p:nvSpPr>
          <p:cNvPr id="60" name="מלבן 59">
            <a:extLst>
              <a:ext uri="{FF2B5EF4-FFF2-40B4-BE49-F238E27FC236}">
                <a16:creationId xmlns:a16="http://schemas.microsoft.com/office/drawing/2014/main" id="{909FB4A9-DEF6-4574-AB57-AB82B7DEDF23}"/>
              </a:ext>
            </a:extLst>
          </p:cNvPr>
          <p:cNvSpPr/>
          <p:nvPr/>
        </p:nvSpPr>
        <p:spPr>
          <a:xfrm>
            <a:off x="518000" y="1148224"/>
            <a:ext cx="241346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e-IL" dirty="0"/>
              <a:t>נשא את יהודית בת שרה לפני מות אחיו לוי</a:t>
            </a:r>
          </a:p>
        </p:txBody>
      </p:sp>
      <p:sp>
        <p:nvSpPr>
          <p:cNvPr id="61" name="קשת מלאה 60">
            <a:extLst>
              <a:ext uri="{FF2B5EF4-FFF2-40B4-BE49-F238E27FC236}">
                <a16:creationId xmlns:a16="http://schemas.microsoft.com/office/drawing/2014/main" id="{5CAC3E06-5776-4509-B378-07476E1309A8}"/>
              </a:ext>
            </a:extLst>
          </p:cNvPr>
          <p:cNvSpPr/>
          <p:nvPr/>
        </p:nvSpPr>
        <p:spPr>
          <a:xfrm rot="9352447">
            <a:off x="6893824" y="2318929"/>
            <a:ext cx="4666325" cy="2390490"/>
          </a:xfrm>
          <a:prstGeom prst="blockArc">
            <a:avLst>
              <a:gd name="adj1" fmla="val 10945371"/>
              <a:gd name="adj2" fmla="val 19916297"/>
              <a:gd name="adj3" fmla="val 5841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43A5037-3857-49FE-AEC3-0DD8087D5EB2}"/>
              </a:ext>
            </a:extLst>
          </p:cNvPr>
          <p:cNvSpPr txBox="1"/>
          <p:nvPr/>
        </p:nvSpPr>
        <p:spPr>
          <a:xfrm>
            <a:off x="7809515" y="5757253"/>
            <a:ext cx="396881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יפה אסורה לראובן משום שהיא חמותו</a:t>
            </a:r>
          </a:p>
          <a:p>
            <a:r>
              <a:rPr lang="he-IL" dirty="0"/>
              <a:t>ואיננה זקוקה לו, </a:t>
            </a:r>
          </a:p>
          <a:p>
            <a:r>
              <a:rPr lang="he-IL" dirty="0"/>
              <a:t>לכן מותרת ליהודה כי היא לא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63" name="קשת מלאה 62">
            <a:extLst>
              <a:ext uri="{FF2B5EF4-FFF2-40B4-BE49-F238E27FC236}">
                <a16:creationId xmlns:a16="http://schemas.microsoft.com/office/drawing/2014/main" id="{E3E093ED-A60F-4431-989A-BD0C1465D208}"/>
              </a:ext>
            </a:extLst>
          </p:cNvPr>
          <p:cNvSpPr/>
          <p:nvPr/>
        </p:nvSpPr>
        <p:spPr>
          <a:xfrm rot="12990820">
            <a:off x="1088465" y="2677377"/>
            <a:ext cx="4578990" cy="2199295"/>
          </a:xfrm>
          <a:prstGeom prst="blockArc">
            <a:avLst>
              <a:gd name="adj1" fmla="val 10485128"/>
              <a:gd name="adj2" fmla="val 4744"/>
              <a:gd name="adj3" fmla="val 10091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grpSp>
        <p:nvGrpSpPr>
          <p:cNvPr id="64" name="קבוצה 63">
            <a:extLst>
              <a:ext uri="{FF2B5EF4-FFF2-40B4-BE49-F238E27FC236}">
                <a16:creationId xmlns:a16="http://schemas.microsoft.com/office/drawing/2014/main" id="{98A1CD1A-5A80-4182-B973-C8F4830EE1BD}"/>
              </a:ext>
            </a:extLst>
          </p:cNvPr>
          <p:cNvGrpSpPr/>
          <p:nvPr/>
        </p:nvGrpSpPr>
        <p:grpSpPr>
          <a:xfrm rot="852516">
            <a:off x="5438269" y="4652907"/>
            <a:ext cx="1796362" cy="583000"/>
            <a:chOff x="4777617" y="4193724"/>
            <a:chExt cx="2276390" cy="583000"/>
          </a:xfrm>
        </p:grpSpPr>
        <p:sp>
          <p:nvSpPr>
            <p:cNvPr id="65" name="חץ שמאלה-ימינה 79">
              <a:extLst>
                <a:ext uri="{FF2B5EF4-FFF2-40B4-BE49-F238E27FC236}">
                  <a16:creationId xmlns:a16="http://schemas.microsoft.com/office/drawing/2014/main" id="{50FEBEF7-CDC3-4206-918B-37350F61F177}"/>
                </a:ext>
              </a:extLst>
            </p:cNvPr>
            <p:cNvSpPr/>
            <p:nvPr/>
          </p:nvSpPr>
          <p:spPr>
            <a:xfrm>
              <a:off x="4777617" y="4193724"/>
              <a:ext cx="2276390" cy="58300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B51C09C-9973-4EC6-91A9-9B5D6C9A23B5}"/>
                </a:ext>
              </a:extLst>
            </p:cNvPr>
            <p:cNvSpPr txBox="1"/>
            <p:nvPr/>
          </p:nvSpPr>
          <p:spPr>
            <a:xfrm>
              <a:off x="5275928" y="4295534"/>
              <a:ext cx="103272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אחיות</a:t>
              </a:r>
            </a:p>
          </p:txBody>
        </p:sp>
      </p:grpSp>
      <p:sp>
        <p:nvSpPr>
          <p:cNvPr id="67" name="לחצן פעולה: עבור לדף הבית 86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CEE5C563-C719-4D32-81F8-98B26159C0C7}"/>
              </a:ext>
            </a:extLst>
          </p:cNvPr>
          <p:cNvSpPr/>
          <p:nvPr/>
        </p:nvSpPr>
        <p:spPr>
          <a:xfrm>
            <a:off x="219410" y="5946073"/>
            <a:ext cx="507404" cy="54569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68" name="קבוצה 67">
            <a:extLst>
              <a:ext uri="{FF2B5EF4-FFF2-40B4-BE49-F238E27FC236}">
                <a16:creationId xmlns:a16="http://schemas.microsoft.com/office/drawing/2014/main" id="{CF80CA4E-9500-4FB3-AB63-2C479442732C}"/>
              </a:ext>
            </a:extLst>
          </p:cNvPr>
          <p:cNvGrpSpPr/>
          <p:nvPr/>
        </p:nvGrpSpPr>
        <p:grpSpPr>
          <a:xfrm rot="18951661">
            <a:off x="7901974" y="3472802"/>
            <a:ext cx="3084539" cy="553888"/>
            <a:chOff x="5330952" y="4553712"/>
            <a:chExt cx="1381960" cy="775295"/>
          </a:xfrm>
        </p:grpSpPr>
        <p:sp>
          <p:nvSpPr>
            <p:cNvPr id="69" name="חץ ימינה 68">
              <a:extLst>
                <a:ext uri="{FF2B5EF4-FFF2-40B4-BE49-F238E27FC236}">
                  <a16:creationId xmlns:a16="http://schemas.microsoft.com/office/drawing/2014/main" id="{D6B25EF2-C9F5-4A25-872B-35ADE2F9A1E6}"/>
                </a:ext>
              </a:extLst>
            </p:cNvPr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ADC29AA-2E6F-41CA-B215-7F04FA72B97E}"/>
                </a:ext>
              </a:extLst>
            </p:cNvPr>
            <p:cNvSpPr txBox="1"/>
            <p:nvPr/>
          </p:nvSpPr>
          <p:spPr>
            <a:xfrm>
              <a:off x="5356616" y="4613809"/>
              <a:ext cx="1255308" cy="51696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חמות – אם אשתו יפה</a:t>
              </a:r>
            </a:p>
          </p:txBody>
        </p:sp>
      </p:grpSp>
      <p:grpSp>
        <p:nvGrpSpPr>
          <p:cNvPr id="71" name="קבוצה 70">
            <a:extLst>
              <a:ext uri="{FF2B5EF4-FFF2-40B4-BE49-F238E27FC236}">
                <a16:creationId xmlns:a16="http://schemas.microsoft.com/office/drawing/2014/main" id="{8D77CCE5-E0E9-46D4-87F8-69B8C26402E4}"/>
              </a:ext>
            </a:extLst>
          </p:cNvPr>
          <p:cNvGrpSpPr/>
          <p:nvPr/>
        </p:nvGrpSpPr>
        <p:grpSpPr>
          <a:xfrm rot="12408028">
            <a:off x="1924525" y="3153248"/>
            <a:ext cx="3041404" cy="821301"/>
            <a:chOff x="5330952" y="4553712"/>
            <a:chExt cx="1381960" cy="775295"/>
          </a:xfrm>
        </p:grpSpPr>
        <p:sp>
          <p:nvSpPr>
            <p:cNvPr id="72" name="חץ ימינה 70">
              <a:extLst>
                <a:ext uri="{FF2B5EF4-FFF2-40B4-BE49-F238E27FC236}">
                  <a16:creationId xmlns:a16="http://schemas.microsoft.com/office/drawing/2014/main" id="{EDC75B61-3955-4493-861E-DC09E957B749}"/>
                </a:ext>
              </a:extLst>
            </p:cNvPr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DF38090-71D9-443B-BCA7-9E60AB75EF6F}"/>
                </a:ext>
              </a:extLst>
            </p:cNvPr>
            <p:cNvSpPr txBox="1"/>
            <p:nvPr/>
          </p:nvSpPr>
          <p:spPr>
            <a:xfrm rot="10873469">
              <a:off x="5403581" y="4779082"/>
              <a:ext cx="1125363" cy="34864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חמות -  אם אשתו יהודית</a:t>
              </a:r>
            </a:p>
          </p:txBody>
        </p:sp>
      </p:grpSp>
      <p:grpSp>
        <p:nvGrpSpPr>
          <p:cNvPr id="74" name="קבוצה 73">
            <a:extLst>
              <a:ext uri="{FF2B5EF4-FFF2-40B4-BE49-F238E27FC236}">
                <a16:creationId xmlns:a16="http://schemas.microsoft.com/office/drawing/2014/main" id="{27847FCA-D0DD-4888-8016-7C7A010486E3}"/>
              </a:ext>
            </a:extLst>
          </p:cNvPr>
          <p:cNvGrpSpPr/>
          <p:nvPr/>
        </p:nvGrpSpPr>
        <p:grpSpPr>
          <a:xfrm rot="16356898">
            <a:off x="8992621" y="4186693"/>
            <a:ext cx="756430" cy="2319983"/>
            <a:chOff x="8712679" y="2668192"/>
            <a:chExt cx="756430" cy="661604"/>
          </a:xfrm>
        </p:grpSpPr>
        <p:sp>
          <p:nvSpPr>
            <p:cNvPr id="75" name="חץ למטה 42">
              <a:extLst>
                <a:ext uri="{FF2B5EF4-FFF2-40B4-BE49-F238E27FC236}">
                  <a16:creationId xmlns:a16="http://schemas.microsoft.com/office/drawing/2014/main" id="{AF433115-1ED7-45BB-9148-FF59EF9E1093}"/>
                </a:ext>
              </a:extLst>
            </p:cNvPr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2CCA2D6-CF59-4CBB-BA04-5582C6BF8AEE}"/>
                </a:ext>
              </a:extLst>
            </p:cNvPr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77" name="קבוצה 76">
            <a:extLst>
              <a:ext uri="{FF2B5EF4-FFF2-40B4-BE49-F238E27FC236}">
                <a16:creationId xmlns:a16="http://schemas.microsoft.com/office/drawing/2014/main" id="{0792E28C-1929-4C25-ADA7-7E320AC82632}"/>
              </a:ext>
            </a:extLst>
          </p:cNvPr>
          <p:cNvGrpSpPr/>
          <p:nvPr/>
        </p:nvGrpSpPr>
        <p:grpSpPr>
          <a:xfrm rot="4780399">
            <a:off x="2882083" y="3531982"/>
            <a:ext cx="756430" cy="2646072"/>
            <a:chOff x="8712679" y="2668192"/>
            <a:chExt cx="756430" cy="661604"/>
          </a:xfrm>
        </p:grpSpPr>
        <p:sp>
          <p:nvSpPr>
            <p:cNvPr id="78" name="חץ למטה 42">
              <a:extLst>
                <a:ext uri="{FF2B5EF4-FFF2-40B4-BE49-F238E27FC236}">
                  <a16:creationId xmlns:a16="http://schemas.microsoft.com/office/drawing/2014/main" id="{5962DA5B-770F-454F-A347-105CF271069E}"/>
                </a:ext>
              </a:extLst>
            </p:cNvPr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56518954-3EF7-4BE0-A32B-62830D51D5F0}"/>
                </a:ext>
              </a:extLst>
            </p:cNvPr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E097CC18-0B2C-44CD-BC42-65B46B4321A8}"/>
              </a:ext>
            </a:extLst>
          </p:cNvPr>
          <p:cNvSpPr txBox="1"/>
          <p:nvPr/>
        </p:nvSpPr>
        <p:spPr>
          <a:xfrm>
            <a:off x="1222720" y="5453555"/>
            <a:ext cx="4014738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שרה אסורה ליהודה משום שהיא חמותו   ואיננה זקוקה לו, </a:t>
            </a:r>
          </a:p>
          <a:p>
            <a:r>
              <a:rPr lang="he-IL" dirty="0"/>
              <a:t>לכן מותרת לראובן כי היא לא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81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B6A489-3EB9-425D-AF65-693A358DF002}" type="datetime4">
              <a:rPr lang="he-IL" smtClean="0"/>
              <a:t>י"ח.אדר ב.תשפ"ב</a:t>
            </a:fld>
            <a:endParaRPr lang="he-IL"/>
          </a:p>
        </p:txBody>
      </p:sp>
      <p:sp>
        <p:nvSpPr>
          <p:cNvPr id="82" name="מציין מיקום של כותרת תחתונה 5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>
                <a:hlinkClick r:id="rId11"/>
              </a:rPr>
              <a:t>izakrossler@gmail.com</a:t>
            </a:r>
            <a:r>
              <a:rPr lang="en-US" dirty="0"/>
              <a:t>  </a:t>
            </a:r>
            <a:endParaRPr lang="he-IL" dirty="0"/>
          </a:p>
        </p:txBody>
      </p:sp>
      <p:sp>
        <p:nvSpPr>
          <p:cNvPr id="83" name="מציין מיקום של מספר שקופית 5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801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10617" y="542511"/>
            <a:ext cx="146858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דף ט עמ' ב'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3047999" y="431674"/>
            <a:ext cx="5818909" cy="8405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grpSp>
        <p:nvGrpSpPr>
          <p:cNvPr id="7" name="קבוצה 6"/>
          <p:cNvGrpSpPr/>
          <p:nvPr/>
        </p:nvGrpSpPr>
        <p:grpSpPr>
          <a:xfrm>
            <a:off x="7084630" y="2315027"/>
            <a:ext cx="1148167" cy="1092200"/>
            <a:chOff x="7741009" y="2738648"/>
            <a:chExt cx="1092200" cy="1092200"/>
          </a:xfrm>
        </p:grpSpPr>
        <p:pic>
          <p:nvPicPr>
            <p:cNvPr id="8" name="תמונה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קבוצה 9"/>
          <p:cNvGrpSpPr/>
          <p:nvPr/>
        </p:nvGrpSpPr>
        <p:grpSpPr>
          <a:xfrm>
            <a:off x="1162285" y="2332557"/>
            <a:ext cx="939800" cy="990600"/>
            <a:chOff x="4794371" y="3098561"/>
            <a:chExt cx="939800" cy="990600"/>
          </a:xfrm>
        </p:grpSpPr>
        <p:pic>
          <p:nvPicPr>
            <p:cNvPr id="11" name="תמונה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קבוצה 12"/>
          <p:cNvGrpSpPr/>
          <p:nvPr/>
        </p:nvGrpSpPr>
        <p:grpSpPr>
          <a:xfrm>
            <a:off x="4268244" y="2416627"/>
            <a:ext cx="1155700" cy="990600"/>
            <a:chOff x="7695484" y="1138474"/>
            <a:chExt cx="1155700" cy="990600"/>
          </a:xfrm>
        </p:grpSpPr>
        <p:pic>
          <p:nvPicPr>
            <p:cNvPr id="14" name="תמונה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6" name="קבוצה 15"/>
          <p:cNvGrpSpPr/>
          <p:nvPr/>
        </p:nvGrpSpPr>
        <p:grpSpPr>
          <a:xfrm>
            <a:off x="10231032" y="2455271"/>
            <a:ext cx="1148167" cy="1092200"/>
            <a:chOff x="7741009" y="2738648"/>
            <a:chExt cx="1092200" cy="1092200"/>
          </a:xfrm>
        </p:grpSpPr>
        <p:pic>
          <p:nvPicPr>
            <p:cNvPr id="17" name="תמונה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אשר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919155" y="1552969"/>
            <a:ext cx="72148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cxnSp>
        <p:nvCxnSpPr>
          <p:cNvPr id="20" name="מחבר חץ ישר 19"/>
          <p:cNvCxnSpPr/>
          <p:nvPr/>
        </p:nvCxnSpPr>
        <p:spPr>
          <a:xfrm flipH="1">
            <a:off x="5086395" y="1931063"/>
            <a:ext cx="1137433" cy="55400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חץ ישר 20"/>
          <p:cNvCxnSpPr/>
          <p:nvPr/>
        </p:nvCxnSpPr>
        <p:spPr>
          <a:xfrm>
            <a:off x="6394300" y="1922301"/>
            <a:ext cx="996893" cy="49432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חץ ישר 21"/>
          <p:cNvCxnSpPr/>
          <p:nvPr/>
        </p:nvCxnSpPr>
        <p:spPr>
          <a:xfrm>
            <a:off x="6640638" y="1808651"/>
            <a:ext cx="3763432" cy="84642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חץ ישר 22"/>
          <p:cNvCxnSpPr/>
          <p:nvPr/>
        </p:nvCxnSpPr>
        <p:spPr>
          <a:xfrm flipH="1">
            <a:off x="1894677" y="1810097"/>
            <a:ext cx="4093890" cy="64940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קבוצה 23"/>
          <p:cNvGrpSpPr/>
          <p:nvPr/>
        </p:nvGrpSpPr>
        <p:grpSpPr>
          <a:xfrm>
            <a:off x="11125553" y="1272183"/>
            <a:ext cx="833181" cy="1238220"/>
            <a:chOff x="1117008" y="4316375"/>
            <a:chExt cx="1117699" cy="188258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343563" y="357783"/>
            <a:ext cx="6308436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בתו </a:t>
            </a:r>
            <a:r>
              <a:rPr lang="he-IL" dirty="0" err="1" smtClean="0"/>
              <a:t>באונסין</a:t>
            </a:r>
            <a:r>
              <a:rPr lang="he-IL" dirty="0" smtClean="0"/>
              <a:t> משכחת לה</a:t>
            </a:r>
          </a:p>
          <a:p>
            <a:r>
              <a:rPr lang="he-IL" dirty="0" smtClean="0"/>
              <a:t>רש"י: (ד"ה והאמר): ראובן אנס אישה וילדה לו בת וחזר שמעון ואנס וכו' </a:t>
            </a:r>
            <a:endParaRPr lang="he-IL" dirty="0"/>
          </a:p>
        </p:txBody>
      </p:sp>
      <p:grpSp>
        <p:nvGrpSpPr>
          <p:cNvPr id="28" name="קבוצה 27"/>
          <p:cNvGrpSpPr/>
          <p:nvPr/>
        </p:nvGrpSpPr>
        <p:grpSpPr>
          <a:xfrm>
            <a:off x="8279705" y="5249010"/>
            <a:ext cx="1106818" cy="927936"/>
            <a:chOff x="5473700" y="2876550"/>
            <a:chExt cx="1244600" cy="1104900"/>
          </a:xfrm>
        </p:grpSpPr>
        <p:pic>
          <p:nvPicPr>
            <p:cNvPr id="29" name="תמונה 2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34" name="קבוצה 33"/>
          <p:cNvGrpSpPr/>
          <p:nvPr/>
        </p:nvGrpSpPr>
        <p:grpSpPr>
          <a:xfrm>
            <a:off x="6251060" y="4620316"/>
            <a:ext cx="901700" cy="889000"/>
            <a:chOff x="10518902" y="2114306"/>
            <a:chExt cx="901700" cy="889000"/>
          </a:xfrm>
        </p:grpSpPr>
        <p:pic>
          <p:nvPicPr>
            <p:cNvPr id="35" name="תמונה 3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02" y="2114306"/>
              <a:ext cx="901700" cy="889000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10588752" y="2240056"/>
              <a:ext cx="612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יפה</a:t>
              </a:r>
            </a:p>
          </p:txBody>
        </p:sp>
      </p:grpSp>
      <p:grpSp>
        <p:nvGrpSpPr>
          <p:cNvPr id="37" name="קבוצה 36"/>
          <p:cNvGrpSpPr/>
          <p:nvPr/>
        </p:nvGrpSpPr>
        <p:grpSpPr>
          <a:xfrm rot="17312854">
            <a:off x="7311159" y="4877402"/>
            <a:ext cx="756430" cy="1461987"/>
            <a:chOff x="8712679" y="2668192"/>
            <a:chExt cx="756430" cy="661604"/>
          </a:xfrm>
        </p:grpSpPr>
        <p:sp>
          <p:nvSpPr>
            <p:cNvPr id="38" name="חץ למטה 37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40" name="קבוצה 39"/>
          <p:cNvGrpSpPr/>
          <p:nvPr/>
        </p:nvGrpSpPr>
        <p:grpSpPr>
          <a:xfrm rot="3232169">
            <a:off x="5154344" y="4707451"/>
            <a:ext cx="756430" cy="1614997"/>
            <a:chOff x="8712679" y="2668192"/>
            <a:chExt cx="756430" cy="661604"/>
          </a:xfrm>
        </p:grpSpPr>
        <p:sp>
          <p:nvSpPr>
            <p:cNvPr id="41" name="חץ למטה 40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44" name="קבוצה 43"/>
          <p:cNvGrpSpPr/>
          <p:nvPr/>
        </p:nvGrpSpPr>
        <p:grpSpPr>
          <a:xfrm rot="1748594">
            <a:off x="6915247" y="3120549"/>
            <a:ext cx="756430" cy="1653704"/>
            <a:chOff x="8712679" y="2668192"/>
            <a:chExt cx="756430" cy="661604"/>
          </a:xfrm>
        </p:grpSpPr>
        <p:sp>
          <p:nvSpPr>
            <p:cNvPr id="45" name="חץ למטה 44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712679" y="2822883"/>
              <a:ext cx="690113" cy="14736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 smtClean="0">
                  <a:solidFill>
                    <a:srgbClr val="FFFF00"/>
                  </a:solidFill>
                </a:rPr>
                <a:t>אנס</a:t>
              </a:r>
              <a:endParaRPr lang="he-IL" sz="12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7" name="קבוצה 46"/>
          <p:cNvGrpSpPr/>
          <p:nvPr/>
        </p:nvGrpSpPr>
        <p:grpSpPr>
          <a:xfrm rot="20203269">
            <a:off x="7760047" y="3425886"/>
            <a:ext cx="756430" cy="1999723"/>
            <a:chOff x="8712679" y="2668192"/>
            <a:chExt cx="756430" cy="661604"/>
          </a:xfrm>
        </p:grpSpPr>
        <p:sp>
          <p:nvSpPr>
            <p:cNvPr id="48" name="חץ למטה 47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50" name="קבוצה 49"/>
          <p:cNvGrpSpPr/>
          <p:nvPr/>
        </p:nvGrpSpPr>
        <p:grpSpPr>
          <a:xfrm rot="19424836">
            <a:off x="5357186" y="3247580"/>
            <a:ext cx="756430" cy="1653704"/>
            <a:chOff x="8712679" y="2668192"/>
            <a:chExt cx="756430" cy="661604"/>
          </a:xfrm>
        </p:grpSpPr>
        <p:sp>
          <p:nvSpPr>
            <p:cNvPr id="51" name="חץ למטה 50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712679" y="2822883"/>
              <a:ext cx="690113" cy="14736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 smtClean="0">
                  <a:solidFill>
                    <a:srgbClr val="FFFF00"/>
                  </a:solidFill>
                </a:rPr>
                <a:t>אנס</a:t>
              </a:r>
              <a:endParaRPr lang="he-IL" sz="12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3" name="קבוצה 52"/>
          <p:cNvGrpSpPr/>
          <p:nvPr/>
        </p:nvGrpSpPr>
        <p:grpSpPr>
          <a:xfrm>
            <a:off x="3731696" y="5498020"/>
            <a:ext cx="1274312" cy="1092200"/>
            <a:chOff x="5399538" y="2882900"/>
            <a:chExt cx="1274312" cy="1092200"/>
          </a:xfrm>
        </p:grpSpPr>
        <p:pic>
          <p:nvPicPr>
            <p:cNvPr id="54" name="תמונה 5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55" name="TextBox 54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56" name="קבוצה 55"/>
          <p:cNvGrpSpPr/>
          <p:nvPr/>
        </p:nvGrpSpPr>
        <p:grpSpPr>
          <a:xfrm rot="951983">
            <a:off x="4133283" y="3406079"/>
            <a:ext cx="756430" cy="2205662"/>
            <a:chOff x="8712679" y="2668192"/>
            <a:chExt cx="756430" cy="661604"/>
          </a:xfrm>
        </p:grpSpPr>
        <p:sp>
          <p:nvSpPr>
            <p:cNvPr id="57" name="חץ למטה 56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3087946" y="1919463"/>
            <a:ext cx="285176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שהרי אנוסת אחיו מותרת לו</a:t>
            </a:r>
            <a:endParaRPr lang="he-IL" dirty="0"/>
          </a:p>
        </p:txBody>
      </p:sp>
      <p:grpSp>
        <p:nvGrpSpPr>
          <p:cNvPr id="62" name="קבוצה 61"/>
          <p:cNvGrpSpPr/>
          <p:nvPr/>
        </p:nvGrpSpPr>
        <p:grpSpPr>
          <a:xfrm>
            <a:off x="4428158" y="5831083"/>
            <a:ext cx="4891332" cy="1026917"/>
            <a:chOff x="4409686" y="5602609"/>
            <a:chExt cx="4891332" cy="1026917"/>
          </a:xfrm>
        </p:grpSpPr>
        <p:sp>
          <p:nvSpPr>
            <p:cNvPr id="60" name="קשת מלאה 59"/>
            <p:cNvSpPr/>
            <p:nvPr/>
          </p:nvSpPr>
          <p:spPr>
            <a:xfrm rot="10800000">
              <a:off x="4409686" y="5602609"/>
              <a:ext cx="4891332" cy="969301"/>
            </a:xfrm>
            <a:prstGeom prst="blockArc">
              <a:avLst>
                <a:gd name="adj1" fmla="val 10404219"/>
                <a:gd name="adj2" fmla="val 0"/>
                <a:gd name="adj3" fmla="val 25000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>
                <a:solidFill>
                  <a:schemeClr val="tx1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270274" y="6260194"/>
              <a:ext cx="282632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/>
                <a:t>שרה ולאה אחיות מהאם יפה</a:t>
              </a:r>
              <a:endParaRPr lang="he-IL" dirty="0"/>
            </a:p>
          </p:txBody>
        </p:sp>
      </p:grpSp>
      <p:grpSp>
        <p:nvGrpSpPr>
          <p:cNvPr id="63" name="קבוצה 62"/>
          <p:cNvGrpSpPr/>
          <p:nvPr/>
        </p:nvGrpSpPr>
        <p:grpSpPr>
          <a:xfrm rot="18462538">
            <a:off x="8608682" y="4298617"/>
            <a:ext cx="2424172" cy="573531"/>
            <a:chOff x="3330578" y="3851820"/>
            <a:chExt cx="1010117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64" name="קבוצה 63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66" name="חץ ימינה 65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3330578" y="3982993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68" name="קבוצה 67"/>
          <p:cNvGrpSpPr/>
          <p:nvPr/>
        </p:nvGrpSpPr>
        <p:grpSpPr>
          <a:xfrm rot="13572950">
            <a:off x="1448559" y="4362315"/>
            <a:ext cx="3066660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69" name="קבוצה 68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71" name="חץ ימינה 70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 rot="10836971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dirty="0"/>
                <a:t>נשא אישה</a:t>
              </a:r>
            </a:p>
          </p:txBody>
        </p:sp>
      </p:grpSp>
      <p:grpSp>
        <p:nvGrpSpPr>
          <p:cNvPr id="73" name="קבוצה 72"/>
          <p:cNvGrpSpPr/>
          <p:nvPr/>
        </p:nvGrpSpPr>
        <p:grpSpPr>
          <a:xfrm>
            <a:off x="351551" y="1442115"/>
            <a:ext cx="833181" cy="1238220"/>
            <a:chOff x="1117008" y="4316375"/>
            <a:chExt cx="1117699" cy="1882580"/>
          </a:xfrm>
        </p:grpSpPr>
        <p:pic>
          <p:nvPicPr>
            <p:cNvPr id="74" name="תמונה 7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75" name="TextBox 74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pic>
        <p:nvPicPr>
          <p:cNvPr id="76" name="תמונה 7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80414" y="160315"/>
            <a:ext cx="9252152" cy="1587446"/>
          </a:xfrm>
          <a:prstGeom prst="rect">
            <a:avLst/>
          </a:prstGeom>
        </p:spPr>
      </p:pic>
      <p:sp>
        <p:nvSpPr>
          <p:cNvPr id="83" name="TextBox 82"/>
          <p:cNvSpPr txBox="1"/>
          <p:nvPr/>
        </p:nvSpPr>
        <p:spPr>
          <a:xfrm>
            <a:off x="7280819" y="4658160"/>
            <a:ext cx="363656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שרה נופלת לייבום לפני  ראובן ושמעון</a:t>
            </a:r>
            <a:endParaRPr lang="he-IL" dirty="0"/>
          </a:p>
        </p:txBody>
      </p:sp>
      <p:sp>
        <p:nvSpPr>
          <p:cNvPr id="84" name="TextBox 83"/>
          <p:cNvSpPr txBox="1"/>
          <p:nvPr/>
        </p:nvSpPr>
        <p:spPr>
          <a:xfrm>
            <a:off x="736709" y="4890800"/>
            <a:ext cx="367245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לאה נופלת לייבום לפני  ראובן ושמעון</a:t>
            </a:r>
            <a:endParaRPr lang="he-IL" dirty="0"/>
          </a:p>
        </p:txBody>
      </p:sp>
      <p:sp>
        <p:nvSpPr>
          <p:cNvPr id="2" name="לחצן פעולה: בית 1">
            <a:hlinkClick r:id="" action="ppaction://hlinkshowjump?jump=firstslide" highlightClick="1"/>
          </p:cNvPr>
          <p:cNvSpPr/>
          <p:nvPr/>
        </p:nvSpPr>
        <p:spPr>
          <a:xfrm>
            <a:off x="1443350" y="5773452"/>
            <a:ext cx="471742" cy="5127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488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9" grpId="0" animBg="1"/>
      <p:bldP spid="83" grpId="0" animBg="1"/>
      <p:bldP spid="84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897</Words>
  <Application>Microsoft Office PowerPoint</Application>
  <PresentationFormat>מסך רחב</PresentationFormat>
  <Paragraphs>222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34</cp:revision>
  <dcterms:created xsi:type="dcterms:W3CDTF">2022-03-16T08:04:47Z</dcterms:created>
  <dcterms:modified xsi:type="dcterms:W3CDTF">2022-03-21T16:24:43Z</dcterms:modified>
</cp:coreProperties>
</file>