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EC47279-98CA-47E5-98BB-8502EE2032EE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2849827-506D-49C9-92CC-B352EE11D0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9176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E4B78-889D-4607-88D5-6AC06DB2F9E8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620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55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774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279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812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995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95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486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256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1443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083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763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472FF-FD61-40BE-8F4C-9453FD12E6AA}" type="datetimeFigureOut">
              <a:rPr lang="he-IL" smtClean="0"/>
              <a:t>ז'/אדר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386-C20E-4873-ABD2-4C0CC062C2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221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g"/><Relationship Id="rId7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8.jpg"/><Relationship Id="rId10" Type="http://schemas.openxmlformats.org/officeDocument/2006/relationships/hyperlink" Target="mailto:izakrossler@gmail.com" TargetMode="External"/><Relationship Id="rId4" Type="http://schemas.openxmlformats.org/officeDocument/2006/relationships/image" Target="../media/image7.jpg"/><Relationship Id="rId9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34743" y="513806"/>
            <a:ext cx="155012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דף י"ח עמוד ב'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2899954" y="1235168"/>
            <a:ext cx="664464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r>
              <a:rPr lang="he-IL" dirty="0" smtClean="0">
                <a:hlinkClick r:id="rId2" action="ppaction://hlinksldjump"/>
              </a:rPr>
              <a:t>שני אחים ומת אחד מהן ויבם השני את אשת אחיו ואח"כ נולד להן אח ומת. </a:t>
            </a:r>
          </a:p>
          <a:p>
            <a:r>
              <a:rPr lang="he-IL" dirty="0" smtClean="0">
                <a:hlinkClick r:id="rId2" action="ppaction://hlinksldjump"/>
              </a:rPr>
              <a:t>הראשונה יוצאה משום אשת אחיו שלא היה בעולמו </a:t>
            </a:r>
            <a:r>
              <a:rPr lang="he-IL" dirty="0" err="1" smtClean="0">
                <a:hlinkClick r:id="rId2" action="ppaction://hlinksldjump"/>
              </a:rPr>
              <a:t>והשניה</a:t>
            </a:r>
            <a:r>
              <a:rPr lang="he-IL" dirty="0" smtClean="0">
                <a:hlinkClick r:id="rId2" action="ppaction://hlinksldjump"/>
              </a:rPr>
              <a:t> משום צרתה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3283131" y="2470110"/>
            <a:ext cx="60960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r>
              <a:rPr lang="he-IL" dirty="0" err="1" smtClean="0">
                <a:hlinkClick r:id="rId3" action="ppaction://hlinksldjump"/>
              </a:rPr>
              <a:t>דתנן</a:t>
            </a:r>
            <a:r>
              <a:rPr lang="he-IL" dirty="0" smtClean="0">
                <a:hlinkClick r:id="rId3" action="ppaction://hlinksldjump"/>
              </a:rPr>
              <a:t>: שלשה </a:t>
            </a:r>
            <a:r>
              <a:rPr lang="he-IL" dirty="0" err="1" smtClean="0">
                <a:hlinkClick r:id="rId3" action="ppaction://hlinksldjump"/>
              </a:rPr>
              <a:t>אחין</a:t>
            </a:r>
            <a:r>
              <a:rPr lang="he-IL" dirty="0" smtClean="0">
                <a:hlinkClick r:id="rId3" action="ppaction://hlinksldjump"/>
              </a:rPr>
              <a:t> </a:t>
            </a:r>
            <a:r>
              <a:rPr lang="he-IL" dirty="0" err="1" smtClean="0">
                <a:hlinkClick r:id="rId3" action="ppaction://hlinksldjump"/>
              </a:rPr>
              <a:t>נשואין</a:t>
            </a:r>
            <a:r>
              <a:rPr lang="he-IL" dirty="0" smtClean="0">
                <a:hlinkClick r:id="rId3" action="ppaction://hlinksldjump"/>
              </a:rPr>
              <a:t> שלש נשים </a:t>
            </a:r>
            <a:r>
              <a:rPr lang="he-IL" dirty="0" err="1" smtClean="0">
                <a:hlinkClick r:id="rId3" action="ppaction://hlinksldjump"/>
              </a:rPr>
              <a:t>נכריות</a:t>
            </a:r>
            <a:r>
              <a:rPr lang="he-IL" dirty="0" smtClean="0">
                <a:hlinkClick r:id="rId3" action="ppaction://hlinksldjump"/>
              </a:rPr>
              <a:t> ומת אחד מהם, </a:t>
            </a:r>
          </a:p>
          <a:p>
            <a:r>
              <a:rPr lang="he-IL" dirty="0" smtClean="0">
                <a:hlinkClick r:id="rId3" action="ppaction://hlinksldjump"/>
              </a:rPr>
              <a:t>        ועשה בה שני מאמר ומת, הרי אלו חולצות ולא </a:t>
            </a:r>
            <a:r>
              <a:rPr lang="he-IL" dirty="0" err="1" smtClean="0">
                <a:hlinkClick r:id="rId3" action="ppaction://hlinksldjump"/>
              </a:rPr>
              <a:t>מתייבמות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01366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34DAD5C0-232D-4837-9EF8-C33B9ED0B517}"/>
              </a:ext>
            </a:extLst>
          </p:cNvPr>
          <p:cNvSpPr/>
          <p:nvPr/>
        </p:nvSpPr>
        <p:spPr>
          <a:xfrm>
            <a:off x="2624955" y="-78667"/>
            <a:ext cx="68334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b="1" dirty="0"/>
              <a:t>דף </a:t>
            </a:r>
            <a:r>
              <a:rPr lang="he-IL" b="1" dirty="0" err="1"/>
              <a:t>יח</a:t>
            </a:r>
            <a:r>
              <a:rPr lang="he-IL" b="1" dirty="0"/>
              <a:t>, ב משנה</a:t>
            </a:r>
            <a:r>
              <a:rPr lang="he-IL" dirty="0"/>
              <a:t>  </a:t>
            </a:r>
          </a:p>
          <a:p>
            <a:r>
              <a:rPr lang="he-IL" dirty="0"/>
              <a:t>שני אחים ומת אחד מהן ויבם השני את אשת אחיו ואח"כ נולד להן אח ומת. </a:t>
            </a:r>
          </a:p>
          <a:p>
            <a:r>
              <a:rPr lang="he-IL" dirty="0"/>
              <a:t>הראשונה יוצאה משום אשת אחיו שלא היה בעולמו </a:t>
            </a:r>
            <a:r>
              <a:rPr lang="he-IL" dirty="0" err="1"/>
              <a:t>והשניה</a:t>
            </a:r>
            <a:r>
              <a:rPr lang="he-IL" dirty="0"/>
              <a:t> משום צרתה</a:t>
            </a:r>
          </a:p>
        </p:txBody>
      </p:sp>
      <p:grpSp>
        <p:nvGrpSpPr>
          <p:cNvPr id="3" name="קבוצה 2">
            <a:extLst>
              <a:ext uri="{FF2B5EF4-FFF2-40B4-BE49-F238E27FC236}">
                <a16:creationId xmlns:a16="http://schemas.microsoft.com/office/drawing/2014/main" id="{BE3B8916-3F9C-47EA-9BFC-C09E5B874BB3}"/>
              </a:ext>
            </a:extLst>
          </p:cNvPr>
          <p:cNvGrpSpPr/>
          <p:nvPr/>
        </p:nvGrpSpPr>
        <p:grpSpPr>
          <a:xfrm>
            <a:off x="8939730" y="2220181"/>
            <a:ext cx="1148167" cy="1092200"/>
            <a:chOff x="7741009" y="2738648"/>
            <a:chExt cx="1092200" cy="1092200"/>
          </a:xfrm>
        </p:grpSpPr>
        <p:pic>
          <p:nvPicPr>
            <p:cNvPr id="4" name="תמונה 3">
              <a:extLst>
                <a:ext uri="{FF2B5EF4-FFF2-40B4-BE49-F238E27FC236}">
                  <a16:creationId xmlns:a16="http://schemas.microsoft.com/office/drawing/2014/main" id="{A7E46EC0-8DFB-42A5-9F21-C34B49AE2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835EB0C-C157-498E-82BE-407F582F2E3E}"/>
                </a:ext>
              </a:extLst>
            </p:cNvPr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94BD7C56-3B42-45B4-8596-687FF1CFFF2A}"/>
              </a:ext>
            </a:extLst>
          </p:cNvPr>
          <p:cNvGrpSpPr/>
          <p:nvPr/>
        </p:nvGrpSpPr>
        <p:grpSpPr>
          <a:xfrm>
            <a:off x="1825329" y="2117926"/>
            <a:ext cx="1170677" cy="914400"/>
            <a:chOff x="3976777" y="2893924"/>
            <a:chExt cx="1170677" cy="914400"/>
          </a:xfrm>
        </p:grpSpPr>
        <p:pic>
          <p:nvPicPr>
            <p:cNvPr id="7" name="תמונה 6">
              <a:extLst>
                <a:ext uri="{FF2B5EF4-FFF2-40B4-BE49-F238E27FC236}">
                  <a16:creationId xmlns:a16="http://schemas.microsoft.com/office/drawing/2014/main" id="{37BE3699-F611-4BEF-B296-5A14B1BE46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93924"/>
              <a:ext cx="1104900" cy="9144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62D57C9-4C84-404C-B8B8-5515D436311B}"/>
                </a:ext>
              </a:extLst>
            </p:cNvPr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4545A69D-96AB-4DE5-BE8A-4F52722D9616}"/>
              </a:ext>
            </a:extLst>
          </p:cNvPr>
          <p:cNvGrpSpPr/>
          <p:nvPr/>
        </p:nvGrpSpPr>
        <p:grpSpPr>
          <a:xfrm>
            <a:off x="5813117" y="2209393"/>
            <a:ext cx="1155700" cy="990600"/>
            <a:chOff x="7695484" y="1138474"/>
            <a:chExt cx="1155700" cy="990600"/>
          </a:xfrm>
        </p:grpSpPr>
        <p:pic>
          <p:nvPicPr>
            <p:cNvPr id="10" name="תמונה 9">
              <a:extLst>
                <a:ext uri="{FF2B5EF4-FFF2-40B4-BE49-F238E27FC236}">
                  <a16:creationId xmlns:a16="http://schemas.microsoft.com/office/drawing/2014/main" id="{F507B26F-9496-4D49-98CC-AF90F56364F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63EF06F-E4CC-4684-9CAE-8341EA519CC0}"/>
                </a:ext>
              </a:extLst>
            </p:cNvPr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C49C447C-76A5-421A-8272-C0F9F6F3CEB3}"/>
              </a:ext>
            </a:extLst>
          </p:cNvPr>
          <p:cNvGrpSpPr/>
          <p:nvPr/>
        </p:nvGrpSpPr>
        <p:grpSpPr>
          <a:xfrm>
            <a:off x="6836021" y="2198186"/>
            <a:ext cx="2276390" cy="583000"/>
            <a:chOff x="4777617" y="4193724"/>
            <a:chExt cx="2276390" cy="583000"/>
          </a:xfrm>
        </p:grpSpPr>
        <p:sp>
          <p:nvSpPr>
            <p:cNvPr id="13" name="חץ שמאלה-ימינה 79">
              <a:extLst>
                <a:ext uri="{FF2B5EF4-FFF2-40B4-BE49-F238E27FC236}">
                  <a16:creationId xmlns:a16="http://schemas.microsoft.com/office/drawing/2014/main" id="{5B63F3CF-465A-40C3-BDB7-C7BC5000CDBD}"/>
                </a:ext>
              </a:extLst>
            </p:cNvPr>
            <p:cNvSpPr/>
            <p:nvPr/>
          </p:nvSpPr>
          <p:spPr>
            <a:xfrm>
              <a:off x="4777617" y="4193724"/>
              <a:ext cx="2276390" cy="58300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3FB5D66-BC88-43E4-A94A-20118696CD5D}"/>
                </a:ext>
              </a:extLst>
            </p:cNvPr>
            <p:cNvSpPr txBox="1"/>
            <p:nvPr/>
          </p:nvSpPr>
          <p:spPr>
            <a:xfrm>
              <a:off x="5275928" y="4295534"/>
              <a:ext cx="100719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A76527B8-04FA-4E85-864A-0B302F4303F4}"/>
              </a:ext>
            </a:extLst>
          </p:cNvPr>
          <p:cNvGrpSpPr/>
          <p:nvPr/>
        </p:nvGrpSpPr>
        <p:grpSpPr>
          <a:xfrm>
            <a:off x="8755874" y="4746704"/>
            <a:ext cx="1274312" cy="1092200"/>
            <a:chOff x="5399538" y="2882900"/>
            <a:chExt cx="1274312" cy="1092200"/>
          </a:xfrm>
        </p:grpSpPr>
        <p:pic>
          <p:nvPicPr>
            <p:cNvPr id="16" name="תמונה 15">
              <a:extLst>
                <a:ext uri="{FF2B5EF4-FFF2-40B4-BE49-F238E27FC236}">
                  <a16:creationId xmlns:a16="http://schemas.microsoft.com/office/drawing/2014/main" id="{1539F230-58D2-4777-A171-53B7B811C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F036F3F-BCD0-4DCB-8AF1-77A972BD8BF8}"/>
                </a:ext>
              </a:extLst>
            </p:cNvPr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638EC168-E3AA-467E-889C-436DAAD3689D}"/>
              </a:ext>
            </a:extLst>
          </p:cNvPr>
          <p:cNvGrpSpPr/>
          <p:nvPr/>
        </p:nvGrpSpPr>
        <p:grpSpPr>
          <a:xfrm rot="15982940">
            <a:off x="8617102" y="3776321"/>
            <a:ext cx="1468148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2" name="קבוצה 21">
              <a:extLst>
                <a:ext uri="{FF2B5EF4-FFF2-40B4-BE49-F238E27FC236}">
                  <a16:creationId xmlns:a16="http://schemas.microsoft.com/office/drawing/2014/main" id="{2DF328BE-78D0-45DE-8A2F-131EC7BB017E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4" name="חץ ימינה 47">
                <a:extLst>
                  <a:ext uri="{FF2B5EF4-FFF2-40B4-BE49-F238E27FC236}">
                    <a16:creationId xmlns:a16="http://schemas.microsoft.com/office/drawing/2014/main" id="{995F0DCD-BE14-4E27-B222-F6B6B8DA6255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4DF8028-4ECF-4B91-8007-15794FC5E3C4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9A02492-D05E-4068-8143-90360A53DEB2}"/>
                </a:ext>
              </a:extLst>
            </p:cNvPr>
            <p:cNvSpPr txBox="1"/>
            <p:nvPr/>
          </p:nvSpPr>
          <p:spPr>
            <a:xfrm>
              <a:off x="3617892" y="4014017"/>
              <a:ext cx="727193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26" name="קבוצה 25">
            <a:extLst>
              <a:ext uri="{FF2B5EF4-FFF2-40B4-BE49-F238E27FC236}">
                <a16:creationId xmlns:a16="http://schemas.microsoft.com/office/drawing/2014/main" id="{22CFA8A1-691A-4BA3-AF23-D49CE1787742}"/>
              </a:ext>
            </a:extLst>
          </p:cNvPr>
          <p:cNvGrpSpPr/>
          <p:nvPr/>
        </p:nvGrpSpPr>
        <p:grpSpPr>
          <a:xfrm>
            <a:off x="10134369" y="1671484"/>
            <a:ext cx="1035076" cy="1380942"/>
            <a:chOff x="1047931" y="4391642"/>
            <a:chExt cx="1186776" cy="1807313"/>
          </a:xfrm>
        </p:grpSpPr>
        <p:pic>
          <p:nvPicPr>
            <p:cNvPr id="27" name="תמונה 26">
              <a:extLst>
                <a:ext uri="{FF2B5EF4-FFF2-40B4-BE49-F238E27FC236}">
                  <a16:creationId xmlns:a16="http://schemas.microsoft.com/office/drawing/2014/main" id="{B985A31A-70FE-4E77-858E-F238DB212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7BDF8A7-C5EF-4D11-AF0E-FFAF4572A494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29" name="קבוצה 28">
            <a:extLst>
              <a:ext uri="{FF2B5EF4-FFF2-40B4-BE49-F238E27FC236}">
                <a16:creationId xmlns:a16="http://schemas.microsoft.com/office/drawing/2014/main" id="{BB36D6C4-8488-49C2-8528-5B094A778C4A}"/>
              </a:ext>
            </a:extLst>
          </p:cNvPr>
          <p:cNvGrpSpPr/>
          <p:nvPr/>
        </p:nvGrpSpPr>
        <p:grpSpPr>
          <a:xfrm rot="2547514">
            <a:off x="6441404" y="3905384"/>
            <a:ext cx="2765498" cy="679016"/>
            <a:chOff x="5330952" y="4553712"/>
            <a:chExt cx="1381960" cy="775295"/>
          </a:xfrm>
        </p:grpSpPr>
        <p:sp>
          <p:nvSpPr>
            <p:cNvPr id="30" name="חץ ימינה 54">
              <a:extLst>
                <a:ext uri="{FF2B5EF4-FFF2-40B4-BE49-F238E27FC236}">
                  <a16:creationId xmlns:a16="http://schemas.microsoft.com/office/drawing/2014/main" id="{721D6726-D9BF-4D42-9A54-2ED3ED5F63BC}"/>
                </a:ext>
              </a:extLst>
            </p:cNvPr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CCD9BE8-6CAC-4FA0-88CE-1AD3E83D26E4}"/>
                </a:ext>
              </a:extLst>
            </p:cNvPr>
            <p:cNvSpPr txBox="1"/>
            <p:nvPr/>
          </p:nvSpPr>
          <p:spPr>
            <a:xfrm>
              <a:off x="5643638" y="4789627"/>
              <a:ext cx="6858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ייבם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7307B81C-44BD-412F-A35F-6B661CF9C42F}"/>
              </a:ext>
            </a:extLst>
          </p:cNvPr>
          <p:cNvSpPr txBox="1"/>
          <p:nvPr/>
        </p:nvSpPr>
        <p:spPr>
          <a:xfrm>
            <a:off x="761720" y="1209819"/>
            <a:ext cx="2745444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יהודה נולד </a:t>
            </a:r>
            <a:r>
              <a:rPr lang="he-IL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לאחר</a:t>
            </a:r>
            <a:r>
              <a:rPr lang="he-IL" dirty="0"/>
              <a:t> מות ראובן. </a:t>
            </a:r>
          </a:p>
          <a:p>
            <a:r>
              <a:rPr lang="he-IL" dirty="0"/>
              <a:t>  </a:t>
            </a:r>
          </a:p>
          <a:p>
            <a:r>
              <a:rPr lang="he-IL" dirty="0"/>
              <a:t>(לא היה בעולמו של ראובן)</a:t>
            </a:r>
          </a:p>
        </p:txBody>
      </p:sp>
      <p:grpSp>
        <p:nvGrpSpPr>
          <p:cNvPr id="33" name="קבוצה 32">
            <a:extLst>
              <a:ext uri="{FF2B5EF4-FFF2-40B4-BE49-F238E27FC236}">
                <a16:creationId xmlns:a16="http://schemas.microsoft.com/office/drawing/2014/main" id="{6A814AB1-77B7-438D-8EDE-8F53402F9278}"/>
              </a:ext>
            </a:extLst>
          </p:cNvPr>
          <p:cNvGrpSpPr/>
          <p:nvPr/>
        </p:nvGrpSpPr>
        <p:grpSpPr>
          <a:xfrm>
            <a:off x="5140471" y="1303334"/>
            <a:ext cx="1035076" cy="1380942"/>
            <a:chOff x="1047931" y="4391642"/>
            <a:chExt cx="1186776" cy="1807313"/>
          </a:xfrm>
        </p:grpSpPr>
        <p:pic>
          <p:nvPicPr>
            <p:cNvPr id="34" name="תמונה 33">
              <a:extLst>
                <a:ext uri="{FF2B5EF4-FFF2-40B4-BE49-F238E27FC236}">
                  <a16:creationId xmlns:a16="http://schemas.microsoft.com/office/drawing/2014/main" id="{9B69EB65-E6F4-49E3-8C69-922063A9A65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686841A-9230-4CF2-8CD3-BBB1A3F66F10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72F65B02-AF93-4EE4-919B-560B8A424B60}"/>
              </a:ext>
            </a:extLst>
          </p:cNvPr>
          <p:cNvGrpSpPr/>
          <p:nvPr/>
        </p:nvGrpSpPr>
        <p:grpSpPr>
          <a:xfrm>
            <a:off x="4642414" y="4868184"/>
            <a:ext cx="889000" cy="889000"/>
            <a:chOff x="1327894" y="2176378"/>
            <a:chExt cx="889000" cy="889000"/>
          </a:xfrm>
        </p:grpSpPr>
        <p:pic>
          <p:nvPicPr>
            <p:cNvPr id="37" name="תמונה 36">
              <a:extLst>
                <a:ext uri="{FF2B5EF4-FFF2-40B4-BE49-F238E27FC236}">
                  <a16:creationId xmlns:a16="http://schemas.microsoft.com/office/drawing/2014/main" id="{44B0E4BE-CF4B-45F4-9E14-31235CA16BF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D0B5238-32A7-4664-A266-EC554463FBAF}"/>
                </a:ext>
              </a:extLst>
            </p:cNvPr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39" name="קבוצה 38">
            <a:extLst>
              <a:ext uri="{FF2B5EF4-FFF2-40B4-BE49-F238E27FC236}">
                <a16:creationId xmlns:a16="http://schemas.microsoft.com/office/drawing/2014/main" id="{E1EE6330-1D26-4328-889B-3AECD71B2C3F}"/>
              </a:ext>
            </a:extLst>
          </p:cNvPr>
          <p:cNvGrpSpPr/>
          <p:nvPr/>
        </p:nvGrpSpPr>
        <p:grpSpPr>
          <a:xfrm rot="18134062">
            <a:off x="4783704" y="3827687"/>
            <a:ext cx="1965879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0" name="קבוצה 39">
              <a:extLst>
                <a:ext uri="{FF2B5EF4-FFF2-40B4-BE49-F238E27FC236}">
                  <a16:creationId xmlns:a16="http://schemas.microsoft.com/office/drawing/2014/main" id="{EADD4093-8755-43ED-A48D-377BFD3648E3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2" name="חץ ימינה 47">
                <a:extLst>
                  <a:ext uri="{FF2B5EF4-FFF2-40B4-BE49-F238E27FC236}">
                    <a16:creationId xmlns:a16="http://schemas.microsoft.com/office/drawing/2014/main" id="{57294DAA-D551-418D-AB8F-630C32972C26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A4C80B2-DE84-4058-BD58-D42D5F70A934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7D00BA3-0CBF-4E15-A4EA-E3479C771EBE}"/>
                </a:ext>
              </a:extLst>
            </p:cNvPr>
            <p:cNvSpPr txBox="1"/>
            <p:nvPr/>
          </p:nvSpPr>
          <p:spPr>
            <a:xfrm>
              <a:off x="3617892" y="4014017"/>
              <a:ext cx="727193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sp>
        <p:nvSpPr>
          <p:cNvPr id="44" name="קשת מלאה 43">
            <a:extLst>
              <a:ext uri="{FF2B5EF4-FFF2-40B4-BE49-F238E27FC236}">
                <a16:creationId xmlns:a16="http://schemas.microsoft.com/office/drawing/2014/main" id="{7B8375E8-76FD-4D76-B906-D7DA281EFE01}"/>
              </a:ext>
            </a:extLst>
          </p:cNvPr>
          <p:cNvSpPr/>
          <p:nvPr/>
        </p:nvSpPr>
        <p:spPr>
          <a:xfrm rot="10800000">
            <a:off x="4807344" y="5275708"/>
            <a:ext cx="4845557" cy="1352017"/>
          </a:xfrm>
          <a:prstGeom prst="blockArc">
            <a:avLst>
              <a:gd name="adj1" fmla="val 10613594"/>
              <a:gd name="adj2" fmla="val 232799"/>
              <a:gd name="adj3" fmla="val 29934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CC7FA5D-62FB-4619-8A0C-3D990050D5E0}"/>
              </a:ext>
            </a:extLst>
          </p:cNvPr>
          <p:cNvSpPr txBox="1"/>
          <p:nvPr/>
        </p:nvSpPr>
        <p:spPr>
          <a:xfrm>
            <a:off x="4967312" y="6183755"/>
            <a:ext cx="37531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לאה וחנה נופלות ליבום לפני יהודה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67C3C0E-0062-4CEF-8E38-98DC9B03376F}"/>
              </a:ext>
            </a:extLst>
          </p:cNvPr>
          <p:cNvSpPr txBox="1"/>
          <p:nvPr/>
        </p:nvSpPr>
        <p:spPr>
          <a:xfrm>
            <a:off x="20683" y="3147135"/>
            <a:ext cx="496093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לאה אסורה ליהודה משום אשת אחיו שלא היה בעולם</a:t>
            </a:r>
          </a:p>
        </p:txBody>
      </p:sp>
      <p:grpSp>
        <p:nvGrpSpPr>
          <p:cNvPr id="46" name="קבוצה 45">
            <a:extLst>
              <a:ext uri="{FF2B5EF4-FFF2-40B4-BE49-F238E27FC236}">
                <a16:creationId xmlns:a16="http://schemas.microsoft.com/office/drawing/2014/main" id="{7860577A-8DA5-4217-8D29-C7596FE1110D}"/>
              </a:ext>
            </a:extLst>
          </p:cNvPr>
          <p:cNvGrpSpPr/>
          <p:nvPr/>
        </p:nvGrpSpPr>
        <p:grpSpPr>
          <a:xfrm>
            <a:off x="339823" y="5102312"/>
            <a:ext cx="1199887" cy="716627"/>
            <a:chOff x="-139148" y="6141373"/>
            <a:chExt cx="1199887" cy="716627"/>
          </a:xfrm>
        </p:grpSpPr>
        <p:sp>
          <p:nvSpPr>
            <p:cNvPr id="48" name="לחצן פעולה: עבור לדף הבית 47">
              <a:hlinkClick r:id="rId9" action="ppaction://hlinksldjump" highlightClick="1"/>
              <a:extLst>
                <a:ext uri="{FF2B5EF4-FFF2-40B4-BE49-F238E27FC236}">
                  <a16:creationId xmlns:a16="http://schemas.microsoft.com/office/drawing/2014/main" id="{41CF243E-D807-4A50-99E9-1E32524422C2}"/>
                </a:ext>
              </a:extLst>
            </p:cNvPr>
            <p:cNvSpPr/>
            <p:nvPr/>
          </p:nvSpPr>
          <p:spPr>
            <a:xfrm>
              <a:off x="208722" y="6418372"/>
              <a:ext cx="685800" cy="439628"/>
            </a:xfrm>
            <a:prstGeom prst="actionButtonHo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5F13502-51BA-460E-946D-2681385AB448}"/>
                </a:ext>
              </a:extLst>
            </p:cNvPr>
            <p:cNvSpPr txBox="1"/>
            <p:nvPr/>
          </p:nvSpPr>
          <p:spPr>
            <a:xfrm>
              <a:off x="-139148" y="6141373"/>
              <a:ext cx="119988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/>
                <a:t>לתוכן העניינים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8D68CB9-031A-4BFB-9FA8-F512100544EF}"/>
              </a:ext>
            </a:extLst>
          </p:cNvPr>
          <p:cNvSpPr txBox="1"/>
          <p:nvPr/>
        </p:nvSpPr>
        <p:spPr>
          <a:xfrm>
            <a:off x="4136" y="3770193"/>
            <a:ext cx="542356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חנה אסורה ליהודה משום צרת אשת אחיו שלא היה בעולמו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44D2-2D36-4D6D-8209-9EE6FD8B42EA}" type="datetime4">
              <a:rPr lang="he-IL" smtClean="0"/>
              <a:t>ז'.אדר ב.תשע"ט</a:t>
            </a:fld>
            <a:endParaRPr lang="he-IL"/>
          </a:p>
        </p:txBody>
      </p:sp>
      <p:sp>
        <p:nvSpPr>
          <p:cNvPr id="20" name="מציין מיקום של כותרת תחתונה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50" name="מציין מיקום של מספר שקופית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82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4" grpId="0" animBg="1"/>
      <p:bldP spid="45" grpId="0"/>
      <p:bldP spid="4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C3804B59-849B-43B7-8D2B-0138C3A27679}"/>
              </a:ext>
            </a:extLst>
          </p:cNvPr>
          <p:cNvSpPr/>
          <p:nvPr/>
        </p:nvSpPr>
        <p:spPr>
          <a:xfrm>
            <a:off x="3195484" y="7750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b="1" dirty="0"/>
              <a:t>דף </a:t>
            </a:r>
            <a:r>
              <a:rPr lang="he-IL" b="1" dirty="0" err="1"/>
              <a:t>יח</a:t>
            </a:r>
            <a:r>
              <a:rPr lang="he-IL" b="1" dirty="0"/>
              <a:t>, ב</a:t>
            </a:r>
            <a:endParaRPr lang="he-IL" dirty="0"/>
          </a:p>
          <a:p>
            <a:r>
              <a:rPr lang="he-IL" dirty="0" err="1"/>
              <a:t>דתנן</a:t>
            </a:r>
            <a:r>
              <a:rPr lang="he-IL" dirty="0"/>
              <a:t>: שלשה </a:t>
            </a:r>
            <a:r>
              <a:rPr lang="he-IL" dirty="0" err="1"/>
              <a:t>אחין</a:t>
            </a:r>
            <a:r>
              <a:rPr lang="he-IL" dirty="0"/>
              <a:t> </a:t>
            </a:r>
            <a:r>
              <a:rPr lang="he-IL" dirty="0" err="1"/>
              <a:t>נשואין</a:t>
            </a:r>
            <a:r>
              <a:rPr lang="he-IL" dirty="0"/>
              <a:t> שלש נשים </a:t>
            </a:r>
            <a:r>
              <a:rPr lang="he-IL" dirty="0" err="1"/>
              <a:t>נכריות</a:t>
            </a:r>
            <a:r>
              <a:rPr lang="he-IL" dirty="0"/>
              <a:t> ומת אחד מהם, </a:t>
            </a:r>
          </a:p>
          <a:p>
            <a:r>
              <a:rPr lang="he-IL" dirty="0"/>
              <a:t>        ועשה בה שני מאמר ומת, הרי אלו חולצות ולא </a:t>
            </a:r>
            <a:r>
              <a:rPr lang="he-IL" dirty="0" err="1"/>
              <a:t>מתייבמות</a:t>
            </a:r>
            <a:endParaRPr lang="he-IL" dirty="0"/>
          </a:p>
        </p:txBody>
      </p:sp>
      <p:grpSp>
        <p:nvGrpSpPr>
          <p:cNvPr id="4" name="קבוצה 3">
            <a:extLst>
              <a:ext uri="{FF2B5EF4-FFF2-40B4-BE49-F238E27FC236}">
                <a16:creationId xmlns:a16="http://schemas.microsoft.com/office/drawing/2014/main" id="{2600A836-701D-4405-9448-D1600172EFA8}"/>
              </a:ext>
            </a:extLst>
          </p:cNvPr>
          <p:cNvGrpSpPr/>
          <p:nvPr/>
        </p:nvGrpSpPr>
        <p:grpSpPr>
          <a:xfrm>
            <a:off x="8699901" y="1230182"/>
            <a:ext cx="1148167" cy="1092200"/>
            <a:chOff x="7741009" y="2738648"/>
            <a:chExt cx="1092200" cy="1092200"/>
          </a:xfrm>
        </p:grpSpPr>
        <p:pic>
          <p:nvPicPr>
            <p:cNvPr id="5" name="תמונה 4">
              <a:extLst>
                <a:ext uri="{FF2B5EF4-FFF2-40B4-BE49-F238E27FC236}">
                  <a16:creationId xmlns:a16="http://schemas.microsoft.com/office/drawing/2014/main" id="{27635E80-0EB6-49B8-B5E1-E01D9F65DC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05440F6-6520-4837-96B2-CE828322A6BF}"/>
                </a:ext>
              </a:extLst>
            </p:cNvPr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קבוצה 6">
            <a:extLst>
              <a:ext uri="{FF2B5EF4-FFF2-40B4-BE49-F238E27FC236}">
                <a16:creationId xmlns:a16="http://schemas.microsoft.com/office/drawing/2014/main" id="{6B37D003-574A-4A9F-9821-654CE2FD08CA}"/>
              </a:ext>
            </a:extLst>
          </p:cNvPr>
          <p:cNvGrpSpPr/>
          <p:nvPr/>
        </p:nvGrpSpPr>
        <p:grpSpPr>
          <a:xfrm>
            <a:off x="2016831" y="1302330"/>
            <a:ext cx="1170677" cy="914400"/>
            <a:chOff x="3976777" y="2893924"/>
            <a:chExt cx="1170677" cy="914400"/>
          </a:xfrm>
        </p:grpSpPr>
        <p:pic>
          <p:nvPicPr>
            <p:cNvPr id="8" name="תמונה 7">
              <a:extLst>
                <a:ext uri="{FF2B5EF4-FFF2-40B4-BE49-F238E27FC236}">
                  <a16:creationId xmlns:a16="http://schemas.microsoft.com/office/drawing/2014/main" id="{0AFC7A42-C027-404A-AEE0-46D40BCC4E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93924"/>
              <a:ext cx="1104900" cy="9144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C54CF77-9BB3-413A-AE14-A472D4DBFDE1}"/>
                </a:ext>
              </a:extLst>
            </p:cNvPr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564487E9-3AA2-4138-9956-9621D9528F34}"/>
              </a:ext>
            </a:extLst>
          </p:cNvPr>
          <p:cNvGrpSpPr/>
          <p:nvPr/>
        </p:nvGrpSpPr>
        <p:grpSpPr>
          <a:xfrm>
            <a:off x="5276737" y="5111123"/>
            <a:ext cx="1106818" cy="927936"/>
            <a:chOff x="5473700" y="2876550"/>
            <a:chExt cx="1244600" cy="1104900"/>
          </a:xfrm>
        </p:grpSpPr>
        <p:pic>
          <p:nvPicPr>
            <p:cNvPr id="11" name="תמונה 10">
              <a:extLst>
                <a:ext uri="{FF2B5EF4-FFF2-40B4-BE49-F238E27FC236}">
                  <a16:creationId xmlns:a16="http://schemas.microsoft.com/office/drawing/2014/main" id="{E66A5171-E716-485B-AAA0-C0ED85E171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97325B0-0C5C-40E1-AD9A-86B22E5B590B}"/>
                </a:ext>
              </a:extLst>
            </p:cNvPr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60755157-14C1-4A33-92FC-E2D78D8FBFF8}"/>
              </a:ext>
            </a:extLst>
          </p:cNvPr>
          <p:cNvGrpSpPr/>
          <p:nvPr/>
        </p:nvGrpSpPr>
        <p:grpSpPr>
          <a:xfrm>
            <a:off x="3488885" y="3421962"/>
            <a:ext cx="934053" cy="990600"/>
            <a:chOff x="5147576" y="4839179"/>
            <a:chExt cx="723900" cy="889000"/>
          </a:xfrm>
        </p:grpSpPr>
        <p:pic>
          <p:nvPicPr>
            <p:cNvPr id="14" name="תמונה 13">
              <a:extLst>
                <a:ext uri="{FF2B5EF4-FFF2-40B4-BE49-F238E27FC236}">
                  <a16:creationId xmlns:a16="http://schemas.microsoft.com/office/drawing/2014/main" id="{03508E31-BE9D-40CE-A4AB-7D8330B984D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077E8AE-58F5-4FDC-8F05-1AB731D157F0}"/>
                </a:ext>
              </a:extLst>
            </p:cNvPr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8CD20469-56DE-4BEE-B057-6E2ABE47DE83}"/>
              </a:ext>
            </a:extLst>
          </p:cNvPr>
          <p:cNvGrpSpPr/>
          <p:nvPr/>
        </p:nvGrpSpPr>
        <p:grpSpPr>
          <a:xfrm>
            <a:off x="5591948" y="2676270"/>
            <a:ext cx="1155700" cy="990600"/>
            <a:chOff x="7695484" y="1138474"/>
            <a:chExt cx="1155700" cy="990600"/>
          </a:xfrm>
        </p:grpSpPr>
        <p:pic>
          <p:nvPicPr>
            <p:cNvPr id="17" name="תמונה 16">
              <a:extLst>
                <a:ext uri="{FF2B5EF4-FFF2-40B4-BE49-F238E27FC236}">
                  <a16:creationId xmlns:a16="http://schemas.microsoft.com/office/drawing/2014/main" id="{C730F628-2FE8-4E20-9F03-81F72A05C41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77C1C0D-1F5E-4FD4-A141-F575DBEA8EBA}"/>
                </a:ext>
              </a:extLst>
            </p:cNvPr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98DD0EE8-5369-4E01-9D93-DB343DD3EBD4}"/>
              </a:ext>
            </a:extLst>
          </p:cNvPr>
          <p:cNvGrpSpPr/>
          <p:nvPr/>
        </p:nvGrpSpPr>
        <p:grpSpPr>
          <a:xfrm>
            <a:off x="9020262" y="3630765"/>
            <a:ext cx="901700" cy="889000"/>
            <a:chOff x="10518902" y="2114306"/>
            <a:chExt cx="901700" cy="889000"/>
          </a:xfrm>
        </p:grpSpPr>
        <p:pic>
          <p:nvPicPr>
            <p:cNvPr id="20" name="תמונה 19">
              <a:extLst>
                <a:ext uri="{FF2B5EF4-FFF2-40B4-BE49-F238E27FC236}">
                  <a16:creationId xmlns:a16="http://schemas.microsoft.com/office/drawing/2014/main" id="{2743AE94-821F-4496-831C-21099584E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02" y="2114306"/>
              <a:ext cx="901700" cy="88900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88FD4BD-F807-4EA6-A90E-8F21F3963181}"/>
                </a:ext>
              </a:extLst>
            </p:cNvPr>
            <p:cNvSpPr txBox="1"/>
            <p:nvPr/>
          </p:nvSpPr>
          <p:spPr>
            <a:xfrm>
              <a:off x="10588752" y="2240056"/>
              <a:ext cx="612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יפה</a:t>
              </a:r>
            </a:p>
          </p:txBody>
        </p:sp>
      </p:grpSp>
      <p:sp>
        <p:nvSpPr>
          <p:cNvPr id="22" name="חץ: שמאלה-ימינה-למעלה 21">
            <a:extLst>
              <a:ext uri="{FF2B5EF4-FFF2-40B4-BE49-F238E27FC236}">
                <a16:creationId xmlns:a16="http://schemas.microsoft.com/office/drawing/2014/main" id="{0B64F49D-0AB6-49CC-AB00-B476E2924AE6}"/>
              </a:ext>
            </a:extLst>
          </p:cNvPr>
          <p:cNvSpPr/>
          <p:nvPr/>
        </p:nvSpPr>
        <p:spPr>
          <a:xfrm rot="10800000">
            <a:off x="3333134" y="1282910"/>
            <a:ext cx="5673329" cy="1454085"/>
          </a:xfrm>
          <a:prstGeom prst="leftRightUpArrow">
            <a:avLst>
              <a:gd name="adj1" fmla="val 20943"/>
              <a:gd name="adj2" fmla="val 16210"/>
              <a:gd name="adj3" fmla="val 331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8D8C387-EE1A-4999-BB6B-05E74513FA29}"/>
              </a:ext>
            </a:extLst>
          </p:cNvPr>
          <p:cNvSpPr txBox="1"/>
          <p:nvPr/>
        </p:nvSpPr>
        <p:spPr>
          <a:xfrm>
            <a:off x="5063230" y="1234935"/>
            <a:ext cx="15338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אחים</a:t>
            </a:r>
            <a:endParaRPr lang="he-IL" dirty="0"/>
          </a:p>
        </p:txBody>
      </p:sp>
      <p:grpSp>
        <p:nvGrpSpPr>
          <p:cNvPr id="24" name="קבוצה 23">
            <a:extLst>
              <a:ext uri="{FF2B5EF4-FFF2-40B4-BE49-F238E27FC236}">
                <a16:creationId xmlns:a16="http://schemas.microsoft.com/office/drawing/2014/main" id="{CA00C9CC-1981-474D-96E4-6F60573DDFE3}"/>
              </a:ext>
            </a:extLst>
          </p:cNvPr>
          <p:cNvGrpSpPr/>
          <p:nvPr/>
        </p:nvGrpSpPr>
        <p:grpSpPr>
          <a:xfrm rot="13756668">
            <a:off x="2614465" y="2489423"/>
            <a:ext cx="1345497" cy="734130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5" name="קבוצה 24">
              <a:extLst>
                <a:ext uri="{FF2B5EF4-FFF2-40B4-BE49-F238E27FC236}">
                  <a16:creationId xmlns:a16="http://schemas.microsoft.com/office/drawing/2014/main" id="{CEEF6312-6BF9-4F8F-ACCE-1D616BF8C4F6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7" name="חץ ימינה 47">
                <a:extLst>
                  <a:ext uri="{FF2B5EF4-FFF2-40B4-BE49-F238E27FC236}">
                    <a16:creationId xmlns:a16="http://schemas.microsoft.com/office/drawing/2014/main" id="{BFA2F80F-1B76-4804-B690-C1313104148A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C8777BA-27B6-411F-A6EE-8350AC159400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2B40AFC-4632-4474-973A-6AB2DA81E43E}"/>
                </a:ext>
              </a:extLst>
            </p:cNvPr>
            <p:cNvSpPr txBox="1"/>
            <p:nvPr/>
          </p:nvSpPr>
          <p:spPr>
            <a:xfrm rot="10845984">
              <a:off x="3617892" y="4014017"/>
              <a:ext cx="727193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29" name="קבוצה 28">
            <a:extLst>
              <a:ext uri="{FF2B5EF4-FFF2-40B4-BE49-F238E27FC236}">
                <a16:creationId xmlns:a16="http://schemas.microsoft.com/office/drawing/2014/main" id="{1C9879AA-5716-46AB-BBCF-C06244C350BA}"/>
              </a:ext>
            </a:extLst>
          </p:cNvPr>
          <p:cNvGrpSpPr/>
          <p:nvPr/>
        </p:nvGrpSpPr>
        <p:grpSpPr>
          <a:xfrm rot="16430672">
            <a:off x="5204038" y="4073255"/>
            <a:ext cx="1468148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0" name="קבוצה 29">
              <a:extLst>
                <a:ext uri="{FF2B5EF4-FFF2-40B4-BE49-F238E27FC236}">
                  <a16:creationId xmlns:a16="http://schemas.microsoft.com/office/drawing/2014/main" id="{6D2442DE-2CA0-4492-95B4-3E6548D180B4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2" name="חץ ימינה 47">
                <a:extLst>
                  <a:ext uri="{FF2B5EF4-FFF2-40B4-BE49-F238E27FC236}">
                    <a16:creationId xmlns:a16="http://schemas.microsoft.com/office/drawing/2014/main" id="{6FD1151B-8455-4518-A3B7-C6A62A0834DF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6BF8126-E8D4-4D7C-BD9A-0D41D264D410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317C6F2-D200-42CB-ABAC-65AF618C34CF}"/>
                </a:ext>
              </a:extLst>
            </p:cNvPr>
            <p:cNvSpPr txBox="1"/>
            <p:nvPr/>
          </p:nvSpPr>
          <p:spPr>
            <a:xfrm>
              <a:off x="3617892" y="4014017"/>
              <a:ext cx="727193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4" name="קבוצה 33">
            <a:extLst>
              <a:ext uri="{FF2B5EF4-FFF2-40B4-BE49-F238E27FC236}">
                <a16:creationId xmlns:a16="http://schemas.microsoft.com/office/drawing/2014/main" id="{7E4CE3E0-F864-4A23-B4FC-E0E2FA14E310}"/>
              </a:ext>
            </a:extLst>
          </p:cNvPr>
          <p:cNvGrpSpPr/>
          <p:nvPr/>
        </p:nvGrpSpPr>
        <p:grpSpPr>
          <a:xfrm rot="14933295">
            <a:off x="8709132" y="2653301"/>
            <a:ext cx="1468148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5" name="קבוצה 34">
              <a:extLst>
                <a:ext uri="{FF2B5EF4-FFF2-40B4-BE49-F238E27FC236}">
                  <a16:creationId xmlns:a16="http://schemas.microsoft.com/office/drawing/2014/main" id="{2B581DD2-D425-4555-BE21-7D508C7F2B2C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7" name="חץ ימינה 47">
                <a:extLst>
                  <a:ext uri="{FF2B5EF4-FFF2-40B4-BE49-F238E27FC236}">
                    <a16:creationId xmlns:a16="http://schemas.microsoft.com/office/drawing/2014/main" id="{2672088E-BBFE-4048-8759-519E39DDAAC3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CB42C63-03D6-4AA0-99EB-06A2C24212A1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B83F850-D6FC-4662-81CF-C175F23218D5}"/>
                </a:ext>
              </a:extLst>
            </p:cNvPr>
            <p:cNvSpPr txBox="1"/>
            <p:nvPr/>
          </p:nvSpPr>
          <p:spPr>
            <a:xfrm rot="10606212">
              <a:off x="3617892" y="4014017"/>
              <a:ext cx="727193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9" name="קבוצה 38">
            <a:extLst>
              <a:ext uri="{FF2B5EF4-FFF2-40B4-BE49-F238E27FC236}">
                <a16:creationId xmlns:a16="http://schemas.microsoft.com/office/drawing/2014/main" id="{7623802C-7BC4-4374-89EC-9BD66D55E532}"/>
              </a:ext>
            </a:extLst>
          </p:cNvPr>
          <p:cNvGrpSpPr/>
          <p:nvPr/>
        </p:nvGrpSpPr>
        <p:grpSpPr>
          <a:xfrm>
            <a:off x="9777233" y="411837"/>
            <a:ext cx="920915" cy="1312680"/>
            <a:chOff x="1047931" y="4391642"/>
            <a:chExt cx="1186776" cy="1807313"/>
          </a:xfrm>
        </p:grpSpPr>
        <p:pic>
          <p:nvPicPr>
            <p:cNvPr id="40" name="תמונה 39">
              <a:extLst>
                <a:ext uri="{FF2B5EF4-FFF2-40B4-BE49-F238E27FC236}">
                  <a16:creationId xmlns:a16="http://schemas.microsoft.com/office/drawing/2014/main" id="{446B9106-B9D6-4026-93D6-AAAF6B95ABC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4225CC9-8F78-4498-B744-E6B4AEE60079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2" name="קבוצה 41">
            <a:extLst>
              <a:ext uri="{FF2B5EF4-FFF2-40B4-BE49-F238E27FC236}">
                <a16:creationId xmlns:a16="http://schemas.microsoft.com/office/drawing/2014/main" id="{E19D3848-38CC-46A5-BF3C-E565219F7647}"/>
              </a:ext>
            </a:extLst>
          </p:cNvPr>
          <p:cNvGrpSpPr/>
          <p:nvPr/>
        </p:nvGrpSpPr>
        <p:grpSpPr>
          <a:xfrm rot="722692">
            <a:off x="6493359" y="3452232"/>
            <a:ext cx="2477762" cy="712283"/>
            <a:chOff x="5279060" y="4553712"/>
            <a:chExt cx="1433852" cy="775295"/>
          </a:xfrm>
        </p:grpSpPr>
        <p:sp>
          <p:nvSpPr>
            <p:cNvPr id="43" name="חץ ימינה 70">
              <a:extLst>
                <a:ext uri="{FF2B5EF4-FFF2-40B4-BE49-F238E27FC236}">
                  <a16:creationId xmlns:a16="http://schemas.microsoft.com/office/drawing/2014/main" id="{AE130847-391E-4CF4-906C-01F6582D3AB1}"/>
                </a:ext>
              </a:extLst>
            </p:cNvPr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20EBDD7-2DC0-4268-B134-3B985356C59D}"/>
                </a:ext>
              </a:extLst>
            </p:cNvPr>
            <p:cNvSpPr txBox="1"/>
            <p:nvPr/>
          </p:nvSpPr>
          <p:spPr>
            <a:xfrm>
              <a:off x="5279060" y="4651129"/>
              <a:ext cx="1209608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עשה מאמר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8F66EA12-1EE9-4179-9108-FED0C7D5CA15}"/>
              </a:ext>
            </a:extLst>
          </p:cNvPr>
          <p:cNvSpPr txBox="1"/>
          <p:nvPr/>
        </p:nvSpPr>
        <p:spPr>
          <a:xfrm>
            <a:off x="7915720" y="2996487"/>
            <a:ext cx="164686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יפה נופלת ליבום לפני שני האחים</a:t>
            </a:r>
          </a:p>
        </p:txBody>
      </p:sp>
      <p:grpSp>
        <p:nvGrpSpPr>
          <p:cNvPr id="46" name="קבוצה 45">
            <a:extLst>
              <a:ext uri="{FF2B5EF4-FFF2-40B4-BE49-F238E27FC236}">
                <a16:creationId xmlns:a16="http://schemas.microsoft.com/office/drawing/2014/main" id="{E118350D-5368-4FE3-9E60-7EDB67817234}"/>
              </a:ext>
            </a:extLst>
          </p:cNvPr>
          <p:cNvGrpSpPr/>
          <p:nvPr/>
        </p:nvGrpSpPr>
        <p:grpSpPr>
          <a:xfrm>
            <a:off x="6499576" y="1606799"/>
            <a:ext cx="920915" cy="1312680"/>
            <a:chOff x="1047931" y="4391642"/>
            <a:chExt cx="1186776" cy="1807313"/>
          </a:xfrm>
        </p:grpSpPr>
        <p:pic>
          <p:nvPicPr>
            <p:cNvPr id="47" name="תמונה 46">
              <a:extLst>
                <a:ext uri="{FF2B5EF4-FFF2-40B4-BE49-F238E27FC236}">
                  <a16:creationId xmlns:a16="http://schemas.microsoft.com/office/drawing/2014/main" id="{B928A97A-6C52-4E9C-9E41-4E6321D583B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8B73B2D-B693-4EDB-8BA7-1CEFA15F0431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9" name="קשת מלאה 48">
            <a:extLst>
              <a:ext uri="{FF2B5EF4-FFF2-40B4-BE49-F238E27FC236}">
                <a16:creationId xmlns:a16="http://schemas.microsoft.com/office/drawing/2014/main" id="{ADC38385-1BFD-4B15-BFAB-DFB09D800A24}"/>
              </a:ext>
            </a:extLst>
          </p:cNvPr>
          <p:cNvSpPr/>
          <p:nvPr/>
        </p:nvSpPr>
        <p:spPr>
          <a:xfrm rot="9600994">
            <a:off x="5693503" y="4822693"/>
            <a:ext cx="3984412" cy="889594"/>
          </a:xfrm>
          <a:prstGeom prst="blockArc">
            <a:avLst>
              <a:gd name="adj1" fmla="val 10719996"/>
              <a:gd name="adj2" fmla="val 0"/>
              <a:gd name="adj3" fmla="val 250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57238C5-9BC5-4E6D-A503-BAB794B6909D}"/>
              </a:ext>
            </a:extLst>
          </p:cNvPr>
          <p:cNvSpPr txBox="1"/>
          <p:nvPr/>
        </p:nvSpPr>
        <p:spPr>
          <a:xfrm rot="20198979">
            <a:off x="5977471" y="5371326"/>
            <a:ext cx="333834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יפה ושרה נופלות ליבום לפני יהודה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96DD290-DC55-4209-AC6E-718328E4AA25}"/>
              </a:ext>
            </a:extLst>
          </p:cNvPr>
          <p:cNvSpPr txBox="1"/>
          <p:nvPr/>
        </p:nvSpPr>
        <p:spPr>
          <a:xfrm>
            <a:off x="6272070" y="4360392"/>
            <a:ext cx="252873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הדין: חולצות ולא </a:t>
            </a:r>
            <a:r>
              <a:rPr lang="he-IL" dirty="0" err="1"/>
              <a:t>מתיבמות</a:t>
            </a:r>
            <a:endParaRPr lang="he-IL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A95950A-46DB-464D-B8C0-CD22A3F65929}"/>
              </a:ext>
            </a:extLst>
          </p:cNvPr>
          <p:cNvSpPr txBox="1"/>
          <p:nvPr/>
        </p:nvSpPr>
        <p:spPr>
          <a:xfrm>
            <a:off x="9393307" y="4244170"/>
            <a:ext cx="274448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b="1" u="sng" dirty="0"/>
              <a:t>הסיבה</a:t>
            </a:r>
            <a:r>
              <a:rPr lang="he-IL" dirty="0"/>
              <a:t>: זיקת שרה באה </a:t>
            </a:r>
            <a:r>
              <a:rPr lang="he-IL" dirty="0" err="1"/>
              <a:t>מכח</a:t>
            </a:r>
            <a:r>
              <a:rPr lang="he-IL" dirty="0"/>
              <a:t> שני אחים (כי ברגע ששמעון עשה מאמר ביפה נוספה זיקה של שמעון לזיקה שהייתה לה קודם עם ראובן)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042A021-A506-4B13-B9E8-D90E44794715}"/>
              </a:ext>
            </a:extLst>
          </p:cNvPr>
          <p:cNvSpPr txBox="1"/>
          <p:nvPr/>
        </p:nvSpPr>
        <p:spPr>
          <a:xfrm>
            <a:off x="1281317" y="4327394"/>
            <a:ext cx="325990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ר' שמעון אומר: </a:t>
            </a:r>
            <a:r>
              <a:rPr lang="he-IL" dirty="0" smtClean="0"/>
              <a:t>מייבם </a:t>
            </a:r>
            <a:r>
              <a:rPr lang="he-IL" dirty="0"/>
              <a:t>איזו שירצה. </a:t>
            </a:r>
          </a:p>
        </p:txBody>
      </p:sp>
      <p:grpSp>
        <p:nvGrpSpPr>
          <p:cNvPr id="55" name="קבוצה 54">
            <a:extLst>
              <a:ext uri="{FF2B5EF4-FFF2-40B4-BE49-F238E27FC236}">
                <a16:creationId xmlns:a16="http://schemas.microsoft.com/office/drawing/2014/main" id="{82F9A73A-090D-4AA6-B443-749579665EB2}"/>
              </a:ext>
            </a:extLst>
          </p:cNvPr>
          <p:cNvGrpSpPr/>
          <p:nvPr/>
        </p:nvGrpSpPr>
        <p:grpSpPr>
          <a:xfrm>
            <a:off x="359811" y="2523349"/>
            <a:ext cx="1199887" cy="716627"/>
            <a:chOff x="-139148" y="6141373"/>
            <a:chExt cx="1199887" cy="716627"/>
          </a:xfrm>
        </p:grpSpPr>
        <p:sp>
          <p:nvSpPr>
            <p:cNvPr id="56" name="לחצן פעולה: עבור לדף הבית 55">
              <a:hlinkClick r:id="rId9" action="ppaction://hlinksldjump" highlightClick="1"/>
              <a:extLst>
                <a:ext uri="{FF2B5EF4-FFF2-40B4-BE49-F238E27FC236}">
                  <a16:creationId xmlns:a16="http://schemas.microsoft.com/office/drawing/2014/main" id="{18F9EBD1-A4B5-4B86-8FF3-6E4A161564EF}"/>
                </a:ext>
              </a:extLst>
            </p:cNvPr>
            <p:cNvSpPr/>
            <p:nvPr/>
          </p:nvSpPr>
          <p:spPr>
            <a:xfrm>
              <a:off x="208722" y="6418372"/>
              <a:ext cx="685800" cy="439628"/>
            </a:xfrm>
            <a:prstGeom prst="actionButtonHo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73099CC-1A2C-4044-9F1A-63E63A224CBE}"/>
                </a:ext>
              </a:extLst>
            </p:cNvPr>
            <p:cNvSpPr txBox="1"/>
            <p:nvPr/>
          </p:nvSpPr>
          <p:spPr>
            <a:xfrm>
              <a:off x="-139148" y="6141373"/>
              <a:ext cx="119988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/>
                <a:t>לתוכן העניינים</a:t>
              </a:r>
            </a:p>
          </p:txBody>
        </p:sp>
      </p:grp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269E-1527-4233-929E-FDEC88E4F606}" type="datetime4">
              <a:rPr lang="he-IL" smtClean="0"/>
              <a:t>ז'.אדר ב.תשע"ט</a:t>
            </a:fld>
            <a:endParaRPr lang="he-IL"/>
          </a:p>
        </p:txBody>
      </p:sp>
      <p:sp>
        <p:nvSpPr>
          <p:cNvPr id="51" name="מציין מיקום של כותרת תחתונה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/>
              <a:t>יצחק </a:t>
            </a:r>
            <a:r>
              <a:rPr lang="he-IL" dirty="0" err="1"/>
              <a:t>רסלר</a:t>
            </a:r>
            <a:r>
              <a:rPr lang="he-IL" dirty="0"/>
              <a:t>  </a:t>
            </a:r>
            <a:r>
              <a:rPr lang="en-US" dirty="0">
                <a:hlinkClick r:id="rId10"/>
              </a:rPr>
              <a:t>izakrossler@gmail.com</a:t>
            </a:r>
            <a:r>
              <a:rPr lang="en-US" dirty="0"/>
              <a:t>  </a:t>
            </a:r>
            <a:endParaRPr lang="he-IL" dirty="0"/>
          </a:p>
        </p:txBody>
      </p:sp>
      <p:sp>
        <p:nvSpPr>
          <p:cNvPr id="58" name="מציין מיקום של מספר שקופית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 dirty="0"/>
          </a:p>
        </p:txBody>
      </p:sp>
      <p:sp>
        <p:nvSpPr>
          <p:cNvPr id="59" name="TextBox 58"/>
          <p:cNvSpPr txBox="1"/>
          <p:nvPr/>
        </p:nvSpPr>
        <p:spPr>
          <a:xfrm>
            <a:off x="515329" y="4750918"/>
            <a:ext cx="4569056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b="1" u="sng" dirty="0"/>
              <a:t>סיבה: </a:t>
            </a:r>
            <a:r>
              <a:rPr lang="he-IL" dirty="0"/>
              <a:t>אם נגיד שהמאמר שעשה שמעון קנה, הרי היא אשת שמעון.</a:t>
            </a:r>
          </a:p>
          <a:p>
            <a:r>
              <a:rPr lang="he-IL" dirty="0"/>
              <a:t>ואם המאמר לא קנה, הרי יפה נשארת אשת </a:t>
            </a:r>
            <a:r>
              <a:rPr lang="he-IL" dirty="0" smtClean="0"/>
              <a:t>ראובן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0712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1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45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59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257</Words>
  <Application>Microsoft Office PowerPoint</Application>
  <PresentationFormat>מסך רחב</PresentationFormat>
  <Paragraphs>57</Paragraphs>
  <Slides>3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1</cp:revision>
  <dcterms:created xsi:type="dcterms:W3CDTF">2019-03-14T11:07:11Z</dcterms:created>
  <dcterms:modified xsi:type="dcterms:W3CDTF">2019-03-14T11:09:47Z</dcterms:modified>
</cp:coreProperties>
</file>