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10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393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599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395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958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79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366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142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453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88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852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0DE9D-21EF-479D-8BF3-52EC86F5B773}" type="datetimeFigureOut">
              <a:rPr lang="he-IL" smtClean="0"/>
              <a:t>כ"ד/אדר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AF62-109A-4E1E-9BE8-B80FD2A185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454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001818" y="1572599"/>
            <a:ext cx="696421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hlinkClick r:id="rId2" action="ppaction://hlinksldjump"/>
              </a:rPr>
              <a:t>אלא מעתה אחותו מאמו שנשאה אחיו מאביו ואחר כך נולד אח ומת </a:t>
            </a:r>
            <a:r>
              <a:rPr lang="he-IL" dirty="0" err="1" smtClean="0">
                <a:hlinkClick r:id="rId2" action="ppaction://hlinksldjump"/>
              </a:rPr>
              <a:t>תתייבם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5098473" y="415636"/>
            <a:ext cx="16533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דף כ' עמ' א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5467690" y="2374301"/>
            <a:ext cx="449834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>
            <a:spAutoFit/>
          </a:bodyPr>
          <a:lstStyle/>
          <a:p>
            <a:r>
              <a:rPr lang="he-IL" dirty="0" smtClean="0">
                <a:hlinkClick r:id="rId3" action="ppaction://hlinksldjump"/>
              </a:rPr>
              <a:t>משנה:  אחותה שהיא יבמתה חולצת או </a:t>
            </a:r>
            <a:r>
              <a:rPr lang="he-IL" dirty="0" err="1" smtClean="0">
                <a:hlinkClick r:id="rId3" action="ppaction://hlinksldjump"/>
              </a:rPr>
              <a:t>מתייבמת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5501352" y="3147861"/>
            <a:ext cx="44646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>
            <a:spAutoFit/>
          </a:bodyPr>
          <a:lstStyle/>
          <a:p>
            <a:r>
              <a:rPr lang="he-IL" dirty="0" smtClean="0">
                <a:hlinkClick r:id="rId4" action="ppaction://hlinksldjump"/>
              </a:rPr>
              <a:t>רש"י:    ד"ה אחותה ...כגון שהיא </a:t>
            </a:r>
            <a:r>
              <a:rPr lang="he-IL" dirty="0" smtClean="0">
                <a:highlight>
                  <a:srgbClr val="FFFF00"/>
                </a:highlight>
                <a:hlinkClick r:id="rId4" action="ppaction://hlinksldjump"/>
              </a:rPr>
              <a:t>כלתו</a:t>
            </a:r>
            <a:r>
              <a:rPr lang="he-IL" dirty="0" smtClean="0">
                <a:hlinkClick r:id="rId4" action="ppaction://hlinksldjump"/>
              </a:rPr>
              <a:t>  או חמותו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3112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22E166E9-52AE-457E-A133-08A0729F94CB}"/>
              </a:ext>
            </a:extLst>
          </p:cNvPr>
          <p:cNvSpPr/>
          <p:nvPr/>
        </p:nvSpPr>
        <p:spPr>
          <a:xfrm>
            <a:off x="2803427" y="12207"/>
            <a:ext cx="6828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dirty="0"/>
              <a:t>דף כ  א</a:t>
            </a:r>
          </a:p>
          <a:p>
            <a:pPr algn="ctr"/>
            <a:r>
              <a:rPr lang="he-IL" dirty="0"/>
              <a:t>אלא מעתה אחותו מאמו שנשאה אחיו מאביו ואחר כך נולד אח ומת </a:t>
            </a:r>
            <a:r>
              <a:rPr lang="he-IL" dirty="0" err="1"/>
              <a:t>תתייבם</a:t>
            </a:r>
            <a:endParaRPr lang="he-IL" dirty="0"/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0CB6903C-437C-46E8-9840-D942EE1B7C89}"/>
              </a:ext>
            </a:extLst>
          </p:cNvPr>
          <p:cNvGrpSpPr/>
          <p:nvPr/>
        </p:nvGrpSpPr>
        <p:grpSpPr>
          <a:xfrm>
            <a:off x="6053184" y="1941783"/>
            <a:ext cx="1148167" cy="1092200"/>
            <a:chOff x="7741009" y="2738648"/>
            <a:chExt cx="1092200" cy="109220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5F2F2004-4CA6-4F11-9146-23DFB7044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E91B873-6091-4FD9-A486-AF35239A3E17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2A50D010-620F-4B77-BD24-5E94880F9972}"/>
              </a:ext>
            </a:extLst>
          </p:cNvPr>
          <p:cNvGrpSpPr/>
          <p:nvPr/>
        </p:nvGrpSpPr>
        <p:grpSpPr>
          <a:xfrm>
            <a:off x="4638929" y="4481425"/>
            <a:ext cx="939800" cy="990600"/>
            <a:chOff x="4794371" y="3098561"/>
            <a:chExt cx="939800" cy="990600"/>
          </a:xfrm>
        </p:grpSpPr>
        <p:pic>
          <p:nvPicPr>
            <p:cNvPr id="9" name="תמונה 8">
              <a:extLst>
                <a:ext uri="{FF2B5EF4-FFF2-40B4-BE49-F238E27FC236}">
                  <a16:creationId xmlns:a16="http://schemas.microsoft.com/office/drawing/2014/main" id="{95B6F875-7456-4689-8D75-8796DE4E4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33E2DD3-1682-4752-B0F0-13E5EC27D1CF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0EDB5A2C-D76C-4DF2-A0DA-279DDF2EE05B}"/>
              </a:ext>
            </a:extLst>
          </p:cNvPr>
          <p:cNvGrpSpPr/>
          <p:nvPr/>
        </p:nvGrpSpPr>
        <p:grpSpPr>
          <a:xfrm>
            <a:off x="9594557" y="2416098"/>
            <a:ext cx="1106818" cy="927936"/>
            <a:chOff x="5473700" y="2876550"/>
            <a:chExt cx="1244600" cy="1104900"/>
          </a:xfrm>
        </p:grpSpPr>
        <p:pic>
          <p:nvPicPr>
            <p:cNvPr id="12" name="תמונה 11">
              <a:extLst>
                <a:ext uri="{FF2B5EF4-FFF2-40B4-BE49-F238E27FC236}">
                  <a16:creationId xmlns:a16="http://schemas.microsoft.com/office/drawing/2014/main" id="{C48F48A7-2AE7-4903-98C2-D3CA6870E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0A2FF31-B669-449E-A701-5D040AF0DF54}"/>
                </a:ext>
              </a:extLst>
            </p:cNvPr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4" name="קבוצה 13">
            <a:extLst>
              <a:ext uri="{FF2B5EF4-FFF2-40B4-BE49-F238E27FC236}">
                <a16:creationId xmlns:a16="http://schemas.microsoft.com/office/drawing/2014/main" id="{A42E9A5A-4714-4A81-8C50-A74115D8B086}"/>
              </a:ext>
            </a:extLst>
          </p:cNvPr>
          <p:cNvGrpSpPr/>
          <p:nvPr/>
        </p:nvGrpSpPr>
        <p:grpSpPr>
          <a:xfrm>
            <a:off x="1391197" y="4458553"/>
            <a:ext cx="934053" cy="990600"/>
            <a:chOff x="5147576" y="4839179"/>
            <a:chExt cx="723900" cy="889000"/>
          </a:xfrm>
        </p:grpSpPr>
        <p:pic>
          <p:nvPicPr>
            <p:cNvPr id="15" name="תמונה 14">
              <a:extLst>
                <a:ext uri="{FF2B5EF4-FFF2-40B4-BE49-F238E27FC236}">
                  <a16:creationId xmlns:a16="http://schemas.microsoft.com/office/drawing/2014/main" id="{7F087BE2-3530-4415-AC0E-CC8BBAF7C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CD13E16-DA91-42F3-B114-4D547D37EE7A}"/>
                </a:ext>
              </a:extLst>
            </p:cNvPr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892B8BC5-0A8C-4F30-B610-3DA4018A1004}"/>
              </a:ext>
            </a:extLst>
          </p:cNvPr>
          <p:cNvGrpSpPr/>
          <p:nvPr/>
        </p:nvGrpSpPr>
        <p:grpSpPr>
          <a:xfrm>
            <a:off x="7602899" y="4376544"/>
            <a:ext cx="1155700" cy="990600"/>
            <a:chOff x="7695484" y="1138474"/>
            <a:chExt cx="1155700" cy="990600"/>
          </a:xfrm>
        </p:grpSpPr>
        <p:pic>
          <p:nvPicPr>
            <p:cNvPr id="18" name="תמונה 17">
              <a:extLst>
                <a:ext uri="{FF2B5EF4-FFF2-40B4-BE49-F238E27FC236}">
                  <a16:creationId xmlns:a16="http://schemas.microsoft.com/office/drawing/2014/main" id="{48BE46F9-2CC9-40BB-BB20-9664037F8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8FB831F-2E43-49E1-B55B-1D506076B5F5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0" name="קבוצה 19">
            <a:extLst>
              <a:ext uri="{FF2B5EF4-FFF2-40B4-BE49-F238E27FC236}">
                <a16:creationId xmlns:a16="http://schemas.microsoft.com/office/drawing/2014/main" id="{181EA1DC-C42D-4BCA-A2B0-BC0DE4ECEFA4}"/>
              </a:ext>
            </a:extLst>
          </p:cNvPr>
          <p:cNvGrpSpPr/>
          <p:nvPr/>
        </p:nvGrpSpPr>
        <p:grpSpPr>
          <a:xfrm>
            <a:off x="2981789" y="2133326"/>
            <a:ext cx="1274312" cy="1092200"/>
            <a:chOff x="5399538" y="2882900"/>
            <a:chExt cx="1274312" cy="1092200"/>
          </a:xfrm>
        </p:grpSpPr>
        <p:pic>
          <p:nvPicPr>
            <p:cNvPr id="21" name="תמונה 20">
              <a:extLst>
                <a:ext uri="{FF2B5EF4-FFF2-40B4-BE49-F238E27FC236}">
                  <a16:creationId xmlns:a16="http://schemas.microsoft.com/office/drawing/2014/main" id="{22A0AD3C-E0C4-443B-B705-F6B7E22A8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8C1197D-8327-4DAB-93C1-637630C5E82A}"/>
                </a:ext>
              </a:extLst>
            </p:cNvPr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3" name="קבוצה 22">
            <a:extLst>
              <a:ext uri="{FF2B5EF4-FFF2-40B4-BE49-F238E27FC236}">
                <a16:creationId xmlns:a16="http://schemas.microsoft.com/office/drawing/2014/main" id="{3940E2D6-39DF-4672-A83B-B1DB233AA0AD}"/>
              </a:ext>
            </a:extLst>
          </p:cNvPr>
          <p:cNvGrpSpPr/>
          <p:nvPr/>
        </p:nvGrpSpPr>
        <p:grpSpPr>
          <a:xfrm rot="11539999">
            <a:off x="7423692" y="2398886"/>
            <a:ext cx="211197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4" name="קבוצה 23">
              <a:extLst>
                <a:ext uri="{FF2B5EF4-FFF2-40B4-BE49-F238E27FC236}">
                  <a16:creationId xmlns:a16="http://schemas.microsoft.com/office/drawing/2014/main" id="{20BA6E1B-31DE-4791-AE05-AEC2949275B3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6" name="חץ ימינה 47">
                <a:extLst>
                  <a:ext uri="{FF2B5EF4-FFF2-40B4-BE49-F238E27FC236}">
                    <a16:creationId xmlns:a16="http://schemas.microsoft.com/office/drawing/2014/main" id="{1B5D0587-A4BE-4209-9996-5374FF0A784F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29B0746-6143-45F6-B2D8-CC89100B50C9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13A4F54-A8D8-44DE-8455-67B828159A77}"/>
                </a:ext>
              </a:extLst>
            </p:cNvPr>
            <p:cNvSpPr txBox="1"/>
            <p:nvPr/>
          </p:nvSpPr>
          <p:spPr>
            <a:xfrm rot="11051471">
              <a:off x="3617892" y="4014017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8" name="קבוצה 27">
            <a:extLst>
              <a:ext uri="{FF2B5EF4-FFF2-40B4-BE49-F238E27FC236}">
                <a16:creationId xmlns:a16="http://schemas.microsoft.com/office/drawing/2014/main" id="{270881AF-7F39-4105-A5F7-2E24F352A7F0}"/>
              </a:ext>
            </a:extLst>
          </p:cNvPr>
          <p:cNvGrpSpPr/>
          <p:nvPr/>
        </p:nvGrpSpPr>
        <p:grpSpPr>
          <a:xfrm rot="2581124">
            <a:off x="8729456" y="3034554"/>
            <a:ext cx="722050" cy="169151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9" name="חץ למטה 44">
              <a:extLst>
                <a:ext uri="{FF2B5EF4-FFF2-40B4-BE49-F238E27FC236}">
                  <a16:creationId xmlns:a16="http://schemas.microsoft.com/office/drawing/2014/main" id="{66DE76F6-3307-45AB-B3A7-B46665A10FE3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2DB9185-3B5D-4123-B8E2-A6B3F7E54285}"/>
                </a:ext>
              </a:extLst>
            </p:cNvPr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3299866D-69B1-4FDB-B24F-6CE8EED46B4A}"/>
              </a:ext>
            </a:extLst>
          </p:cNvPr>
          <p:cNvGrpSpPr/>
          <p:nvPr/>
        </p:nvGrpSpPr>
        <p:grpSpPr>
          <a:xfrm rot="18836349">
            <a:off x="7219226" y="2917015"/>
            <a:ext cx="722050" cy="158129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2" name="חץ למטה 44">
              <a:extLst>
                <a:ext uri="{FF2B5EF4-FFF2-40B4-BE49-F238E27FC236}">
                  <a16:creationId xmlns:a16="http://schemas.microsoft.com/office/drawing/2014/main" id="{9DF8F624-4919-4798-AB0C-FEDCB49ACEA6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587D804-DE5E-420A-87D9-E4E8A6B8F5C5}"/>
                </a:ext>
              </a:extLst>
            </p:cNvPr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קבוצה 33">
            <a:extLst>
              <a:ext uri="{FF2B5EF4-FFF2-40B4-BE49-F238E27FC236}">
                <a16:creationId xmlns:a16="http://schemas.microsoft.com/office/drawing/2014/main" id="{A5C092C7-02BF-4810-A9D2-F517ACBC6D1B}"/>
              </a:ext>
            </a:extLst>
          </p:cNvPr>
          <p:cNvGrpSpPr/>
          <p:nvPr/>
        </p:nvGrpSpPr>
        <p:grpSpPr>
          <a:xfrm rot="20946227">
            <a:off x="4025167" y="2478047"/>
            <a:ext cx="2102758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>
              <a:extLst>
                <a:ext uri="{FF2B5EF4-FFF2-40B4-BE49-F238E27FC236}">
                  <a16:creationId xmlns:a16="http://schemas.microsoft.com/office/drawing/2014/main" id="{0F14C65A-0DB0-457A-A0EA-371E4AB48C38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47">
                <a:extLst>
                  <a:ext uri="{FF2B5EF4-FFF2-40B4-BE49-F238E27FC236}">
                    <a16:creationId xmlns:a16="http://schemas.microsoft.com/office/drawing/2014/main" id="{29D16814-2A75-458E-8362-4A78A0DFB002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69D26B9-190D-4AEF-8EA8-5C015DD4BA41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461F50F-E2E8-4D74-AC7F-903833C862F8}"/>
                </a:ext>
              </a:extLst>
            </p:cNvPr>
            <p:cNvSpPr txBox="1"/>
            <p:nvPr/>
          </p:nvSpPr>
          <p:spPr>
            <a:xfrm rot="14018">
              <a:off x="3398777" y="3965924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9" name="קבוצה 38">
            <a:extLst>
              <a:ext uri="{FF2B5EF4-FFF2-40B4-BE49-F238E27FC236}">
                <a16:creationId xmlns:a16="http://schemas.microsoft.com/office/drawing/2014/main" id="{B63B75ED-79A3-4CDD-AE2B-0ED6B200F3E7}"/>
              </a:ext>
            </a:extLst>
          </p:cNvPr>
          <p:cNvGrpSpPr/>
          <p:nvPr/>
        </p:nvGrpSpPr>
        <p:grpSpPr>
          <a:xfrm rot="2730157">
            <a:off x="2406836" y="2717006"/>
            <a:ext cx="540769" cy="1782062"/>
            <a:chOff x="8928340" y="2668192"/>
            <a:chExt cx="540769" cy="661604"/>
          </a:xfrm>
        </p:grpSpPr>
        <p:sp>
          <p:nvSpPr>
            <p:cNvPr id="40" name="חץ למטה 42">
              <a:extLst>
                <a:ext uri="{FF2B5EF4-FFF2-40B4-BE49-F238E27FC236}">
                  <a16:creationId xmlns:a16="http://schemas.microsoft.com/office/drawing/2014/main" id="{E56089E4-B37B-4AD5-AD3A-4E11FC16F1E2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17AF43D-F96A-4142-BC8F-69A50EFA5226}"/>
                </a:ext>
              </a:extLst>
            </p:cNvPr>
            <p:cNvSpPr txBox="1"/>
            <p:nvPr/>
          </p:nvSpPr>
          <p:spPr>
            <a:xfrm rot="16098770">
              <a:off x="8992271" y="2840953"/>
              <a:ext cx="47464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solidFill>
                    <a:srgbClr val="FFFF00"/>
                  </a:solidFill>
                  <a:highlight>
                    <a:srgbClr val="800000"/>
                  </a:highlight>
                </a:rPr>
                <a:t>בת מבעל אחר</a:t>
              </a:r>
            </a:p>
          </p:txBody>
        </p:sp>
      </p:grpSp>
      <p:sp>
        <p:nvSpPr>
          <p:cNvPr id="42" name="קשת מלאה 41">
            <a:extLst>
              <a:ext uri="{FF2B5EF4-FFF2-40B4-BE49-F238E27FC236}">
                <a16:creationId xmlns:a16="http://schemas.microsoft.com/office/drawing/2014/main" id="{789EE1DC-58FA-4350-B4BE-D98472381F2B}"/>
              </a:ext>
            </a:extLst>
          </p:cNvPr>
          <p:cNvSpPr/>
          <p:nvPr/>
        </p:nvSpPr>
        <p:spPr>
          <a:xfrm rot="10800000">
            <a:off x="1564602" y="4765856"/>
            <a:ext cx="7002738" cy="1566277"/>
          </a:xfrm>
          <a:prstGeom prst="blockArc">
            <a:avLst>
              <a:gd name="adj1" fmla="val 10653212"/>
              <a:gd name="adj2" fmla="val 169553"/>
              <a:gd name="adj3" fmla="val 3047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0BBF36C-7616-4854-B83E-F20F4E71852F}"/>
              </a:ext>
            </a:extLst>
          </p:cNvPr>
          <p:cNvSpPr txBox="1"/>
          <p:nvPr/>
        </p:nvSpPr>
        <p:spPr>
          <a:xfrm>
            <a:off x="3413695" y="5808307"/>
            <a:ext cx="29460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שמעון נשא את רבקה</a:t>
            </a:r>
          </a:p>
        </p:txBody>
      </p:sp>
      <p:grpSp>
        <p:nvGrpSpPr>
          <p:cNvPr id="44" name="קבוצה 43">
            <a:extLst>
              <a:ext uri="{FF2B5EF4-FFF2-40B4-BE49-F238E27FC236}">
                <a16:creationId xmlns:a16="http://schemas.microsoft.com/office/drawing/2014/main" id="{13E3ED3B-5416-4621-87AD-2A4E79727599}"/>
              </a:ext>
            </a:extLst>
          </p:cNvPr>
          <p:cNvGrpSpPr/>
          <p:nvPr/>
        </p:nvGrpSpPr>
        <p:grpSpPr>
          <a:xfrm rot="18836349">
            <a:off x="3775081" y="3020419"/>
            <a:ext cx="722050" cy="158129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5" name="חץ למטה 44">
              <a:extLst>
                <a:ext uri="{FF2B5EF4-FFF2-40B4-BE49-F238E27FC236}">
                  <a16:creationId xmlns:a16="http://schemas.microsoft.com/office/drawing/2014/main" id="{DBEA69F5-9772-427E-9A52-D46D729776EF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0CEA1EA-A0A2-4C16-A216-528527A31283}"/>
                </a:ext>
              </a:extLst>
            </p:cNvPr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7" name="קבוצה 46">
            <a:extLst>
              <a:ext uri="{FF2B5EF4-FFF2-40B4-BE49-F238E27FC236}">
                <a16:creationId xmlns:a16="http://schemas.microsoft.com/office/drawing/2014/main" id="{4B1ABD6A-189F-4FD9-ACBF-599C35A3C2C6}"/>
              </a:ext>
            </a:extLst>
          </p:cNvPr>
          <p:cNvGrpSpPr/>
          <p:nvPr/>
        </p:nvGrpSpPr>
        <p:grpSpPr>
          <a:xfrm>
            <a:off x="8729919" y="4515332"/>
            <a:ext cx="901691" cy="1107508"/>
            <a:chOff x="1074988" y="4391642"/>
            <a:chExt cx="1159719" cy="1807313"/>
          </a:xfrm>
        </p:grpSpPr>
        <p:pic>
          <p:nvPicPr>
            <p:cNvPr id="48" name="תמונה 47">
              <a:extLst>
                <a:ext uri="{FF2B5EF4-FFF2-40B4-BE49-F238E27FC236}">
                  <a16:creationId xmlns:a16="http://schemas.microsoft.com/office/drawing/2014/main" id="{7871C6CE-7805-4ABF-BAAA-72BCEA6F2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999BC93-4742-47B9-8680-52B44DB17832}"/>
                </a:ext>
              </a:extLst>
            </p:cNvPr>
            <p:cNvSpPr txBox="1"/>
            <p:nvPr/>
          </p:nvSpPr>
          <p:spPr>
            <a:xfrm>
              <a:off x="1074988" y="4435063"/>
              <a:ext cx="1033271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0" name="קשת מלאה 49">
            <a:extLst>
              <a:ext uri="{FF2B5EF4-FFF2-40B4-BE49-F238E27FC236}">
                <a16:creationId xmlns:a16="http://schemas.microsoft.com/office/drawing/2014/main" id="{3D0A5A11-EA5B-4410-A6F8-80F5DA3406E9}"/>
              </a:ext>
            </a:extLst>
          </p:cNvPr>
          <p:cNvSpPr/>
          <p:nvPr/>
        </p:nvSpPr>
        <p:spPr>
          <a:xfrm>
            <a:off x="1808374" y="3959028"/>
            <a:ext cx="3158018" cy="1143660"/>
          </a:xfrm>
          <a:prstGeom prst="blockArc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03965BD-9CF4-4666-9E51-59583FEEBF61}"/>
              </a:ext>
            </a:extLst>
          </p:cNvPr>
          <p:cNvSpPr txBox="1"/>
          <p:nvPr/>
        </p:nvSpPr>
        <p:spPr>
          <a:xfrm>
            <a:off x="2067714" y="4010440"/>
            <a:ext cx="25897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רבקה נופלת ליבום לפני לוי</a:t>
            </a:r>
          </a:p>
        </p:txBody>
      </p:sp>
      <p:sp>
        <p:nvSpPr>
          <p:cNvPr id="52" name="מלבן 51">
            <a:extLst>
              <a:ext uri="{FF2B5EF4-FFF2-40B4-BE49-F238E27FC236}">
                <a16:creationId xmlns:a16="http://schemas.microsoft.com/office/drawing/2014/main" id="{873A39F1-522B-4704-BCB6-A79031407A6B}"/>
              </a:ext>
            </a:extLst>
          </p:cNvPr>
          <p:cNvSpPr/>
          <p:nvPr/>
        </p:nvSpPr>
        <p:spPr>
          <a:xfrm>
            <a:off x="2776948" y="7336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שואלת </a:t>
            </a:r>
            <a:r>
              <a:rPr lang="he-IL" dirty="0" err="1"/>
              <a:t>הגמ</a:t>
            </a:r>
            <a:r>
              <a:rPr lang="he-IL" dirty="0"/>
              <a:t>': הואיל ובא ומצאה בהיתר איסור אחותו להיכן אזל ? </a:t>
            </a:r>
          </a:p>
          <a:p>
            <a:r>
              <a:rPr lang="he-IL" dirty="0"/>
              <a:t>        הכא </a:t>
            </a:r>
            <a:r>
              <a:rPr lang="he-IL" dirty="0" err="1"/>
              <a:t>נמי</a:t>
            </a:r>
            <a:r>
              <a:rPr lang="he-IL" dirty="0"/>
              <a:t>,  איסור אחיו שלא היה בעולם להיכן אזל?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DE997B-A405-4984-9056-CD2841FDBCEF}"/>
              </a:ext>
            </a:extLst>
          </p:cNvPr>
          <p:cNvSpPr txBox="1"/>
          <p:nvPr/>
        </p:nvSpPr>
        <p:spPr>
          <a:xfrm>
            <a:off x="2675238" y="1324623"/>
            <a:ext cx="65805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                                עונה </a:t>
            </a:r>
            <a:r>
              <a:rPr lang="he-IL" dirty="0" err="1"/>
              <a:t>הגמ</a:t>
            </a:r>
            <a:r>
              <a:rPr lang="he-IL" dirty="0"/>
              <a:t>':</a:t>
            </a:r>
          </a:p>
          <a:p>
            <a:r>
              <a:rPr lang="he-IL" dirty="0"/>
              <a:t>האי </a:t>
            </a:r>
            <a:r>
              <a:rPr lang="he-IL" dirty="0" err="1"/>
              <a:t>איסורא</a:t>
            </a:r>
            <a:r>
              <a:rPr lang="he-IL" dirty="0"/>
              <a:t> דלית ליה </a:t>
            </a:r>
            <a:r>
              <a:rPr lang="he-IL" dirty="0" err="1"/>
              <a:t>היתירא</a:t>
            </a:r>
            <a:r>
              <a:rPr lang="he-IL" dirty="0"/>
              <a:t>,    האי </a:t>
            </a:r>
            <a:r>
              <a:rPr lang="he-IL" dirty="0" err="1"/>
              <a:t>איסורא</a:t>
            </a:r>
            <a:r>
              <a:rPr lang="he-IL" dirty="0"/>
              <a:t> דאית ליה </a:t>
            </a:r>
            <a:r>
              <a:rPr lang="he-IL" dirty="0" err="1"/>
              <a:t>היתירא</a:t>
            </a:r>
            <a:r>
              <a:rPr lang="he-IL" dirty="0"/>
              <a:t>:</a:t>
            </a:r>
          </a:p>
        </p:txBody>
      </p:sp>
      <p:sp>
        <p:nvSpPr>
          <p:cNvPr id="57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F5657E7-9330-494B-9845-C158A758DED4}" type="datetime4">
              <a:rPr lang="he-IL" smtClean="0"/>
              <a:t>כ"ד.אדר ב.תשפ"ב</a:t>
            </a:fld>
            <a:endParaRPr lang="he-IL" dirty="0"/>
          </a:p>
        </p:txBody>
      </p:sp>
      <p:sp>
        <p:nvSpPr>
          <p:cNvPr id="58" name="מציין מיקום של כותרת תחתונה 48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59" name="מציין מיקום של מספר שקופית 57"/>
          <p:cNvSpPr>
            <a:spLocks noGrp="1"/>
          </p:cNvSpPr>
          <p:nvPr>
            <p:ph type="sldNum" sz="quarter" idx="12"/>
          </p:nvPr>
        </p:nvSpPr>
        <p:spPr>
          <a:xfrm>
            <a:off x="2153221" y="6380566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 dirty="0"/>
          </a:p>
        </p:txBody>
      </p:sp>
      <p:grpSp>
        <p:nvGrpSpPr>
          <p:cNvPr id="60" name="קבוצה 59">
            <a:extLst>
              <a:ext uri="{FF2B5EF4-FFF2-40B4-BE49-F238E27FC236}">
                <a16:creationId xmlns:a16="http://schemas.microsoft.com/office/drawing/2014/main" id="{270881AF-7F39-4105-A5F7-2E24F352A7F0}"/>
              </a:ext>
            </a:extLst>
          </p:cNvPr>
          <p:cNvGrpSpPr/>
          <p:nvPr/>
        </p:nvGrpSpPr>
        <p:grpSpPr>
          <a:xfrm rot="2581124">
            <a:off x="5204921" y="2760464"/>
            <a:ext cx="722050" cy="169151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1" name="חץ למטה 44">
              <a:extLst>
                <a:ext uri="{FF2B5EF4-FFF2-40B4-BE49-F238E27FC236}">
                  <a16:creationId xmlns:a16="http://schemas.microsoft.com/office/drawing/2014/main" id="{66DE76F6-3307-45AB-B3A7-B46665A10FE3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2DB9185-3B5D-4123-B8E2-A6B3F7E54285}"/>
                </a:ext>
              </a:extLst>
            </p:cNvPr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3" name="קבוצה 62"/>
          <p:cNvGrpSpPr/>
          <p:nvPr/>
        </p:nvGrpSpPr>
        <p:grpSpPr>
          <a:xfrm>
            <a:off x="5425848" y="4589499"/>
            <a:ext cx="2283910" cy="750699"/>
            <a:chOff x="4731142" y="4495098"/>
            <a:chExt cx="2283910" cy="750699"/>
          </a:xfrm>
        </p:grpSpPr>
        <p:sp>
          <p:nvSpPr>
            <p:cNvPr id="64" name="חץ שמאלה-ימינה 63"/>
            <p:cNvSpPr/>
            <p:nvPr/>
          </p:nvSpPr>
          <p:spPr>
            <a:xfrm>
              <a:off x="4731142" y="4495098"/>
              <a:ext cx="2283910" cy="750699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848317" y="4684519"/>
              <a:ext cx="1889169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r>
                <a:rPr lang="he-IL" sz="1600" dirty="0" smtClean="0"/>
                <a:t>שמע</a:t>
              </a:r>
              <a:r>
                <a:rPr lang="he-IL" sz="1100" dirty="0" smtClean="0"/>
                <a:t>ו</a:t>
              </a:r>
              <a:r>
                <a:rPr lang="he-IL" sz="1400" dirty="0" smtClean="0"/>
                <a:t>ן וליו אחים מן האב</a:t>
              </a:r>
              <a:endParaRPr lang="he-IL" sz="1400" dirty="0"/>
            </a:p>
          </p:txBody>
        </p:sp>
      </p:grpSp>
      <p:grpSp>
        <p:nvGrpSpPr>
          <p:cNvPr id="66" name="קבוצה 65"/>
          <p:cNvGrpSpPr/>
          <p:nvPr/>
        </p:nvGrpSpPr>
        <p:grpSpPr>
          <a:xfrm>
            <a:off x="2153221" y="4654097"/>
            <a:ext cx="2615578" cy="594789"/>
            <a:chOff x="4731142" y="4495098"/>
            <a:chExt cx="2283910" cy="750699"/>
          </a:xfrm>
        </p:grpSpPr>
        <p:sp>
          <p:nvSpPr>
            <p:cNvPr id="67" name="חץ שמאלה-ימינה 66"/>
            <p:cNvSpPr/>
            <p:nvPr/>
          </p:nvSpPr>
          <p:spPr>
            <a:xfrm>
              <a:off x="4731142" y="4495098"/>
              <a:ext cx="2283910" cy="750699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924933" y="4598373"/>
              <a:ext cx="1889169" cy="4272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r>
                <a:rPr lang="he-IL" sz="1600" dirty="0" smtClean="0"/>
                <a:t>לוי ו</a:t>
              </a:r>
              <a:r>
                <a:rPr lang="he-IL" sz="1400" dirty="0" smtClean="0"/>
                <a:t> רבקה האחים מן האם</a:t>
              </a:r>
              <a:endParaRPr lang="he-IL" sz="14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9435435" y="1618617"/>
            <a:ext cx="259768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איסור אחותו  שאין לו היתר בשום מקרה </a:t>
            </a:r>
            <a:r>
              <a:rPr lang="he-IL" dirty="0" err="1" smtClean="0"/>
              <a:t>ןלא</a:t>
            </a:r>
            <a:r>
              <a:rPr lang="he-IL" dirty="0" smtClean="0"/>
              <a:t> בטל</a:t>
            </a:r>
            <a:endParaRPr lang="he-IL" dirty="0"/>
          </a:p>
        </p:txBody>
      </p:sp>
      <p:sp>
        <p:nvSpPr>
          <p:cNvPr id="70" name="TextBox 69"/>
          <p:cNvSpPr txBox="1"/>
          <p:nvPr/>
        </p:nvSpPr>
        <p:spPr>
          <a:xfrm>
            <a:off x="98735" y="1101641"/>
            <a:ext cx="2900629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רש"י: ההיתר הוא משום שהיבמה הותרה להינשא לאח</a:t>
            </a:r>
          </a:p>
          <a:p>
            <a:r>
              <a:rPr lang="he-IL" dirty="0" err="1" smtClean="0"/>
              <a:t>תוס</a:t>
            </a:r>
            <a:r>
              <a:rPr lang="he-IL" dirty="0" smtClean="0"/>
              <a:t>': ההיתר הוא בכך שבטל ממנה לגמרי איסור אשת אח שהרי מוציאה בגט ומחזירה</a:t>
            </a:r>
            <a:endParaRPr lang="he-IL" dirty="0"/>
          </a:p>
        </p:txBody>
      </p:sp>
      <p:sp>
        <p:nvSpPr>
          <p:cNvPr id="71" name="לחצן פעולה: בית 70">
            <a:hlinkClick r:id="" action="ppaction://hlinkshowjump?jump=firstslide" highlightClick="1"/>
          </p:cNvPr>
          <p:cNvSpPr/>
          <p:nvPr/>
        </p:nvSpPr>
        <p:spPr>
          <a:xfrm>
            <a:off x="415636" y="5992973"/>
            <a:ext cx="665019" cy="54593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832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50" grpId="0" animBg="1"/>
      <p:bldP spid="51" grpId="0"/>
      <p:bldP spid="52" grpId="0"/>
      <p:bldP spid="53" grpId="0"/>
      <p:bldP spid="69" grpId="0" animBg="1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B5A0225-B04C-487C-8E94-8DDAFE38E57A}"/>
              </a:ext>
            </a:extLst>
          </p:cNvPr>
          <p:cNvSpPr/>
          <p:nvPr/>
        </p:nvSpPr>
        <p:spPr>
          <a:xfrm>
            <a:off x="3698880" y="173144"/>
            <a:ext cx="44983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/>
              <a:t>דף כ  א</a:t>
            </a:r>
          </a:p>
          <a:p>
            <a:r>
              <a:rPr lang="he-IL" dirty="0"/>
              <a:t>משנה:  אחותה שהיא יבמתה חולצת או </a:t>
            </a:r>
            <a:r>
              <a:rPr lang="he-IL" dirty="0" err="1"/>
              <a:t>מתייבמת</a:t>
            </a:r>
            <a:endParaRPr lang="he-IL" dirty="0"/>
          </a:p>
          <a:p>
            <a:r>
              <a:rPr lang="he-IL" dirty="0"/>
              <a:t>רש"י:    ד"ה אחותה ...כגון שהיא כלתו </a:t>
            </a:r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6A85F784-E322-41D8-ACBE-E9C6336B1481}"/>
              </a:ext>
            </a:extLst>
          </p:cNvPr>
          <p:cNvGrpSpPr/>
          <p:nvPr/>
        </p:nvGrpSpPr>
        <p:grpSpPr>
          <a:xfrm>
            <a:off x="9171622" y="1414046"/>
            <a:ext cx="1148167" cy="1092200"/>
            <a:chOff x="7741009" y="2738648"/>
            <a:chExt cx="1092200" cy="1092200"/>
          </a:xfrm>
        </p:grpSpPr>
        <p:pic>
          <p:nvPicPr>
            <p:cNvPr id="4" name="תמונה 3">
              <a:extLst>
                <a:ext uri="{FF2B5EF4-FFF2-40B4-BE49-F238E27FC236}">
                  <a16:creationId xmlns:a16="http://schemas.microsoft.com/office/drawing/2014/main" id="{1CCF772F-ACE7-4883-9A84-530D424C3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2AD8504-70D4-436A-A329-1B3EB072D82A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51A361A1-DCC6-487E-98EF-43E80CFF61FC}"/>
              </a:ext>
            </a:extLst>
          </p:cNvPr>
          <p:cNvGrpSpPr/>
          <p:nvPr/>
        </p:nvGrpSpPr>
        <p:grpSpPr>
          <a:xfrm>
            <a:off x="2595379" y="1513848"/>
            <a:ext cx="939800" cy="990600"/>
            <a:chOff x="4794371" y="3098561"/>
            <a:chExt cx="939800" cy="990600"/>
          </a:xfrm>
        </p:grpSpPr>
        <p:pic>
          <p:nvPicPr>
            <p:cNvPr id="7" name="תמונה 6">
              <a:extLst>
                <a:ext uri="{FF2B5EF4-FFF2-40B4-BE49-F238E27FC236}">
                  <a16:creationId xmlns:a16="http://schemas.microsoft.com/office/drawing/2014/main" id="{1C5DEF04-80B1-47E9-BB10-67692395B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93E77D9-3768-4228-B32F-969A88716B6C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8AC54AB3-4650-4F77-9D58-5720513AE75A}"/>
              </a:ext>
            </a:extLst>
          </p:cNvPr>
          <p:cNvGrpSpPr/>
          <p:nvPr/>
        </p:nvGrpSpPr>
        <p:grpSpPr>
          <a:xfrm>
            <a:off x="9346517" y="3946339"/>
            <a:ext cx="1016000" cy="889000"/>
            <a:chOff x="4167637" y="3734998"/>
            <a:chExt cx="1016000" cy="889000"/>
          </a:xfrm>
        </p:grpSpPr>
        <p:pic>
          <p:nvPicPr>
            <p:cNvPr id="10" name="תמונה 9">
              <a:extLst>
                <a:ext uri="{FF2B5EF4-FFF2-40B4-BE49-F238E27FC236}">
                  <a16:creationId xmlns:a16="http://schemas.microsoft.com/office/drawing/2014/main" id="{F291BD12-E28F-49A7-9998-871486957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C0C624C-7D12-430E-A1A7-3778C4A05849}"/>
                </a:ext>
              </a:extLst>
            </p:cNvPr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A8A8FF3A-7017-4417-B6F5-7FA9A06B20A5}"/>
              </a:ext>
            </a:extLst>
          </p:cNvPr>
          <p:cNvGrpSpPr/>
          <p:nvPr/>
        </p:nvGrpSpPr>
        <p:grpSpPr>
          <a:xfrm>
            <a:off x="5750437" y="2264505"/>
            <a:ext cx="1155700" cy="990600"/>
            <a:chOff x="7695484" y="1138474"/>
            <a:chExt cx="1155700" cy="990600"/>
          </a:xfrm>
        </p:grpSpPr>
        <p:pic>
          <p:nvPicPr>
            <p:cNvPr id="13" name="תמונה 12">
              <a:extLst>
                <a:ext uri="{FF2B5EF4-FFF2-40B4-BE49-F238E27FC236}">
                  <a16:creationId xmlns:a16="http://schemas.microsoft.com/office/drawing/2014/main" id="{39CFAD21-E0F4-40BA-B947-3B0B1E8D2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023079-0AE2-4150-8AAF-E204016A50E6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5BB4EB8D-B8F3-4219-8031-ACEF7CDBF982}"/>
              </a:ext>
            </a:extLst>
          </p:cNvPr>
          <p:cNvGrpSpPr/>
          <p:nvPr/>
        </p:nvGrpSpPr>
        <p:grpSpPr>
          <a:xfrm>
            <a:off x="935457" y="4021898"/>
            <a:ext cx="1274312" cy="1092200"/>
            <a:chOff x="5399538" y="2882900"/>
            <a:chExt cx="1274312" cy="1092200"/>
          </a:xfrm>
        </p:grpSpPr>
        <p:pic>
          <p:nvPicPr>
            <p:cNvPr id="16" name="תמונה 15">
              <a:extLst>
                <a:ext uri="{FF2B5EF4-FFF2-40B4-BE49-F238E27FC236}">
                  <a16:creationId xmlns:a16="http://schemas.microsoft.com/office/drawing/2014/main" id="{3F89760B-6117-42F7-88B6-136006177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749D2D-EC38-4DA6-AF93-B17B838E2B5B}"/>
                </a:ext>
              </a:extLst>
            </p:cNvPr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C97A45DA-A419-46E4-A2A4-18DBBC4F898B}"/>
              </a:ext>
            </a:extLst>
          </p:cNvPr>
          <p:cNvGrpSpPr/>
          <p:nvPr/>
        </p:nvGrpSpPr>
        <p:grpSpPr>
          <a:xfrm>
            <a:off x="4480314" y="4160397"/>
            <a:ext cx="934053" cy="990600"/>
            <a:chOff x="5147576" y="4839179"/>
            <a:chExt cx="723900" cy="889000"/>
          </a:xfrm>
        </p:grpSpPr>
        <p:pic>
          <p:nvPicPr>
            <p:cNvPr id="19" name="תמונה 18">
              <a:extLst>
                <a:ext uri="{FF2B5EF4-FFF2-40B4-BE49-F238E27FC236}">
                  <a16:creationId xmlns:a16="http://schemas.microsoft.com/office/drawing/2014/main" id="{CEF8BC9F-9DF3-4027-B115-D5B1AF602B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E607476-F40A-414C-AB73-21F081677503}"/>
                </a:ext>
              </a:extLst>
            </p:cNvPr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4722118D-B931-4B07-9A9E-486D1E843FD2}"/>
              </a:ext>
            </a:extLst>
          </p:cNvPr>
          <p:cNvGrpSpPr/>
          <p:nvPr/>
        </p:nvGrpSpPr>
        <p:grpSpPr>
          <a:xfrm rot="21383160">
            <a:off x="3029155" y="1245473"/>
            <a:ext cx="6652720" cy="1074484"/>
            <a:chOff x="4326228" y="273437"/>
            <a:chExt cx="1731182" cy="895650"/>
          </a:xfrm>
        </p:grpSpPr>
        <p:sp>
          <p:nvSpPr>
            <p:cNvPr id="22" name="חץ: שמאלה-ימינה-למעלה 23">
              <a:extLst>
                <a:ext uri="{FF2B5EF4-FFF2-40B4-BE49-F238E27FC236}">
                  <a16:creationId xmlns:a16="http://schemas.microsoft.com/office/drawing/2014/main" id="{CED2BCAC-2F1C-4D28-8005-9E4AE26CB50C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CCAA27D-5B11-4AAF-93FA-C80C585CAD31}"/>
                </a:ext>
              </a:extLst>
            </p:cNvPr>
            <p:cNvSpPr txBox="1"/>
            <p:nvPr/>
          </p:nvSpPr>
          <p:spPr>
            <a:xfrm>
              <a:off x="4444489" y="273437"/>
              <a:ext cx="872154" cy="30786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3C8C71E1-B5CF-4232-82ED-63BE6A974478}"/>
              </a:ext>
            </a:extLst>
          </p:cNvPr>
          <p:cNvGrpSpPr/>
          <p:nvPr/>
        </p:nvGrpSpPr>
        <p:grpSpPr>
          <a:xfrm>
            <a:off x="2227189" y="4364197"/>
            <a:ext cx="2276390" cy="583000"/>
            <a:chOff x="4777617" y="4193724"/>
            <a:chExt cx="2276390" cy="583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5" name="חץ שמאלה-ימינה 79">
              <a:extLst>
                <a:ext uri="{FF2B5EF4-FFF2-40B4-BE49-F238E27FC236}">
                  <a16:creationId xmlns:a16="http://schemas.microsoft.com/office/drawing/2014/main" id="{C1A15E7D-2249-4CA3-B32E-7C47D3E32408}"/>
                </a:ext>
              </a:extLst>
            </p:cNvPr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67B5ADD-21D7-4B36-84F7-0F9969025771}"/>
                </a:ext>
              </a:extLst>
            </p:cNvPr>
            <p:cNvSpPr txBox="1"/>
            <p:nvPr/>
          </p:nvSpPr>
          <p:spPr>
            <a:xfrm>
              <a:off x="5275928" y="4295534"/>
              <a:ext cx="1130883" cy="36933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grpSp>
        <p:nvGrpSpPr>
          <p:cNvPr id="27" name="קבוצה 26">
            <a:extLst>
              <a:ext uri="{FF2B5EF4-FFF2-40B4-BE49-F238E27FC236}">
                <a16:creationId xmlns:a16="http://schemas.microsoft.com/office/drawing/2014/main" id="{BEF52224-EDD2-4716-B5B9-5A0E343EE5FD}"/>
              </a:ext>
            </a:extLst>
          </p:cNvPr>
          <p:cNvGrpSpPr/>
          <p:nvPr/>
        </p:nvGrpSpPr>
        <p:grpSpPr>
          <a:xfrm>
            <a:off x="9478185" y="2546065"/>
            <a:ext cx="722050" cy="130833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8" name="חץ למטה 44">
              <a:extLst>
                <a:ext uri="{FF2B5EF4-FFF2-40B4-BE49-F238E27FC236}">
                  <a16:creationId xmlns:a16="http://schemas.microsoft.com/office/drawing/2014/main" id="{1F80A53A-31DB-416C-8BCE-FF1A7D1EB4E1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041BC87-D70B-401C-B6E4-8D4E62BB94FE}"/>
                </a:ext>
              </a:extLst>
            </p:cNvPr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95439383-10C7-48A7-82DA-FA1729B306AE}"/>
              </a:ext>
            </a:extLst>
          </p:cNvPr>
          <p:cNvGrpSpPr/>
          <p:nvPr/>
        </p:nvGrpSpPr>
        <p:grpSpPr>
          <a:xfrm>
            <a:off x="5528008" y="4339874"/>
            <a:ext cx="3689221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1" name="קבוצה 30">
              <a:extLst>
                <a:ext uri="{FF2B5EF4-FFF2-40B4-BE49-F238E27FC236}">
                  <a16:creationId xmlns:a16="http://schemas.microsoft.com/office/drawing/2014/main" id="{C3131B25-5AA5-4FF1-B086-8F0DF769877D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3" name="חץ ימינה 47">
                <a:extLst>
                  <a:ext uri="{FF2B5EF4-FFF2-40B4-BE49-F238E27FC236}">
                    <a16:creationId xmlns:a16="http://schemas.microsoft.com/office/drawing/2014/main" id="{D72EE431-B00A-4F12-9B02-F13B8930B95C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84E6058-1D3C-4BE4-9375-A6A85AB1FBF3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2502681-1C8B-4176-8930-0CAEE6DEFEF5}"/>
                </a:ext>
              </a:extLst>
            </p:cNvPr>
            <p:cNvSpPr txBox="1"/>
            <p:nvPr/>
          </p:nvSpPr>
          <p:spPr>
            <a:xfrm>
              <a:off x="3588411" y="3974619"/>
              <a:ext cx="392332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28910192-8133-45D9-B47F-A8FCA1BB6930}"/>
              </a:ext>
            </a:extLst>
          </p:cNvPr>
          <p:cNvGrpSpPr/>
          <p:nvPr/>
        </p:nvGrpSpPr>
        <p:grpSpPr>
          <a:xfrm>
            <a:off x="10319789" y="3457770"/>
            <a:ext cx="920915" cy="1312680"/>
            <a:chOff x="1047931" y="4391642"/>
            <a:chExt cx="1186776" cy="1807313"/>
          </a:xfrm>
        </p:grpSpPr>
        <p:pic>
          <p:nvPicPr>
            <p:cNvPr id="36" name="תמונה 35">
              <a:extLst>
                <a:ext uri="{FF2B5EF4-FFF2-40B4-BE49-F238E27FC236}">
                  <a16:creationId xmlns:a16="http://schemas.microsoft.com/office/drawing/2014/main" id="{4FBCCE41-550E-4E3F-B594-5583CA655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50660FF-5A44-47AD-B609-007E435CD4B8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8A075AD9-84DD-4634-927C-7B4322194C5C}"/>
              </a:ext>
            </a:extLst>
          </p:cNvPr>
          <p:cNvGrpSpPr/>
          <p:nvPr/>
        </p:nvGrpSpPr>
        <p:grpSpPr>
          <a:xfrm rot="19167527">
            <a:off x="1319782" y="3029948"/>
            <a:ext cx="227639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9" name="קבוצה 38">
              <a:extLst>
                <a:ext uri="{FF2B5EF4-FFF2-40B4-BE49-F238E27FC236}">
                  <a16:creationId xmlns:a16="http://schemas.microsoft.com/office/drawing/2014/main" id="{360D09F0-48A7-412C-B081-754D8ED2A965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1" name="חץ ימינה 47">
                <a:extLst>
                  <a:ext uri="{FF2B5EF4-FFF2-40B4-BE49-F238E27FC236}">
                    <a16:creationId xmlns:a16="http://schemas.microsoft.com/office/drawing/2014/main" id="{0FEA046A-8D6D-47A3-8A2A-584513FD1FD1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26F95B9-E170-49F2-B89F-2432BCC53E8B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D183B67-7B89-4E5F-A6F7-53992F537124}"/>
                </a:ext>
              </a:extLst>
            </p:cNvPr>
            <p:cNvSpPr txBox="1"/>
            <p:nvPr/>
          </p:nvSpPr>
          <p:spPr>
            <a:xfrm>
              <a:off x="3588411" y="3974619"/>
              <a:ext cx="578638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0CC78229-7C10-4C10-A8D3-C34E0611FFE4}"/>
              </a:ext>
            </a:extLst>
          </p:cNvPr>
          <p:cNvGrpSpPr/>
          <p:nvPr/>
        </p:nvGrpSpPr>
        <p:grpSpPr>
          <a:xfrm>
            <a:off x="1774625" y="991809"/>
            <a:ext cx="920915" cy="1312680"/>
            <a:chOff x="1047931" y="4391642"/>
            <a:chExt cx="1186776" cy="1807313"/>
          </a:xfrm>
        </p:grpSpPr>
        <p:pic>
          <p:nvPicPr>
            <p:cNvPr id="44" name="תמונה 43">
              <a:extLst>
                <a:ext uri="{FF2B5EF4-FFF2-40B4-BE49-F238E27FC236}">
                  <a16:creationId xmlns:a16="http://schemas.microsoft.com/office/drawing/2014/main" id="{B8E6A3AA-F2FE-442C-9CE3-75E737F1F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16ABD2C-67A4-4D7F-AEEB-7C1282A109B9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6" name="קבוצה 45">
            <a:extLst>
              <a:ext uri="{FF2B5EF4-FFF2-40B4-BE49-F238E27FC236}">
                <a16:creationId xmlns:a16="http://schemas.microsoft.com/office/drawing/2014/main" id="{F6CADD8F-C982-4DB6-BB28-5778B9F2F00E}"/>
              </a:ext>
            </a:extLst>
          </p:cNvPr>
          <p:cNvGrpSpPr/>
          <p:nvPr/>
        </p:nvGrpSpPr>
        <p:grpSpPr>
          <a:xfrm>
            <a:off x="6752242" y="1483869"/>
            <a:ext cx="920915" cy="1312680"/>
            <a:chOff x="1047931" y="4391642"/>
            <a:chExt cx="1186776" cy="1807313"/>
          </a:xfrm>
        </p:grpSpPr>
        <p:pic>
          <p:nvPicPr>
            <p:cNvPr id="47" name="תמונה 46">
              <a:extLst>
                <a:ext uri="{FF2B5EF4-FFF2-40B4-BE49-F238E27FC236}">
                  <a16:creationId xmlns:a16="http://schemas.microsoft.com/office/drawing/2014/main" id="{6A6E6304-0430-42FB-B284-A3CC6F948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B87B4CA-7E85-4D80-AC44-9642259FCB8C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9" name="קבוצה 48">
            <a:extLst>
              <a:ext uri="{FF2B5EF4-FFF2-40B4-BE49-F238E27FC236}">
                <a16:creationId xmlns:a16="http://schemas.microsoft.com/office/drawing/2014/main" id="{F983CA30-0283-4C3D-96B3-80DFCE043642}"/>
              </a:ext>
            </a:extLst>
          </p:cNvPr>
          <p:cNvGrpSpPr/>
          <p:nvPr/>
        </p:nvGrpSpPr>
        <p:grpSpPr>
          <a:xfrm rot="20230400">
            <a:off x="5027646" y="3103884"/>
            <a:ext cx="4636265" cy="711373"/>
            <a:chOff x="5283955" y="4553712"/>
            <a:chExt cx="1428957" cy="775295"/>
          </a:xfrm>
        </p:grpSpPr>
        <p:sp>
          <p:nvSpPr>
            <p:cNvPr id="50" name="חץ ימינה 54">
              <a:extLst>
                <a:ext uri="{FF2B5EF4-FFF2-40B4-BE49-F238E27FC236}">
                  <a16:creationId xmlns:a16="http://schemas.microsoft.com/office/drawing/2014/main" id="{BF1D83D8-E81C-47E4-95DD-5C9430E112CF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A224CD6-9ABE-4BE0-B4D9-60CAC09AEE92}"/>
                </a:ext>
              </a:extLst>
            </p:cNvPr>
            <p:cNvSpPr txBox="1"/>
            <p:nvPr/>
          </p:nvSpPr>
          <p:spPr>
            <a:xfrm>
              <a:off x="5283955" y="4789359"/>
              <a:ext cx="101860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נופלת לייבום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B688DE1-5BEA-47C9-9740-C9D52C6A808F}"/>
              </a:ext>
            </a:extLst>
          </p:cNvPr>
          <p:cNvSpPr txBox="1"/>
          <p:nvPr/>
        </p:nvSpPr>
        <p:spPr>
          <a:xfrm>
            <a:off x="3020378" y="5381716"/>
            <a:ext cx="669677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מכיוון שרבקה היא כלתו של ראובן היא אסורה לו ולכן לא זקוקה לייבום.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78353FD-22A0-468D-8A32-EE7852465482}"/>
              </a:ext>
            </a:extLst>
          </p:cNvPr>
          <p:cNvSpPr txBox="1"/>
          <p:nvPr/>
        </p:nvSpPr>
        <p:spPr>
          <a:xfrm>
            <a:off x="2506901" y="6090766"/>
            <a:ext cx="72684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לאה, אחות רבקה שהיא </a:t>
            </a:r>
            <a:r>
              <a:rPr lang="he-IL" dirty="0" err="1"/>
              <a:t>יבימתה</a:t>
            </a:r>
            <a:r>
              <a:rPr lang="he-IL" dirty="0"/>
              <a:t> ובגלל שאינה אחות </a:t>
            </a:r>
            <a:r>
              <a:rPr lang="he-IL" dirty="0" err="1"/>
              <a:t>זקוקתו</a:t>
            </a:r>
            <a:r>
              <a:rPr lang="he-IL" dirty="0"/>
              <a:t>, חולצת או </a:t>
            </a:r>
            <a:r>
              <a:rPr lang="he-IL" dirty="0" err="1"/>
              <a:t>מתייבמת</a:t>
            </a:r>
            <a:endParaRPr lang="he-IL" dirty="0"/>
          </a:p>
        </p:txBody>
      </p:sp>
      <p:grpSp>
        <p:nvGrpSpPr>
          <p:cNvPr id="54" name="קבוצה 53">
            <a:extLst>
              <a:ext uri="{FF2B5EF4-FFF2-40B4-BE49-F238E27FC236}">
                <a16:creationId xmlns:a16="http://schemas.microsoft.com/office/drawing/2014/main" id="{DAF0B009-468B-4826-A527-3C9149BF5C78}"/>
              </a:ext>
            </a:extLst>
          </p:cNvPr>
          <p:cNvGrpSpPr/>
          <p:nvPr/>
        </p:nvGrpSpPr>
        <p:grpSpPr>
          <a:xfrm rot="19167527">
            <a:off x="4811873" y="3434577"/>
            <a:ext cx="1555406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5" name="קבוצה 54">
              <a:extLst>
                <a:ext uri="{FF2B5EF4-FFF2-40B4-BE49-F238E27FC236}">
                  <a16:creationId xmlns:a16="http://schemas.microsoft.com/office/drawing/2014/main" id="{D774ED45-CD4B-4E65-8F58-B3DA234AC20E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7" name="חץ ימינה 47">
                <a:extLst>
                  <a:ext uri="{FF2B5EF4-FFF2-40B4-BE49-F238E27FC236}">
                    <a16:creationId xmlns:a16="http://schemas.microsoft.com/office/drawing/2014/main" id="{00E8262A-7412-44D1-8DBC-D376FA91ECF1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4956165-8717-436B-89AA-6CABB4D824CF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AE9733D-748E-4D73-B1F1-D9E3829044B7}"/>
                </a:ext>
              </a:extLst>
            </p:cNvPr>
            <p:cNvSpPr txBox="1"/>
            <p:nvPr/>
          </p:nvSpPr>
          <p:spPr>
            <a:xfrm>
              <a:off x="3588411" y="3974619"/>
              <a:ext cx="578638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6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B103668-8B2D-4065-BC98-DA279E63B2B9}" type="datetime4">
              <a:rPr lang="he-IL" smtClean="0"/>
              <a:t>כ"ד.אדר ב.תשפ"ב</a:t>
            </a:fld>
            <a:endParaRPr lang="he-IL"/>
          </a:p>
        </p:txBody>
      </p:sp>
      <p:sp>
        <p:nvSpPr>
          <p:cNvPr id="63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4" name="מציין מיקום של מספר שקופית 5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grpSp>
        <p:nvGrpSpPr>
          <p:cNvPr id="65" name="קבוצה 64">
            <a:extLst>
              <a:ext uri="{FF2B5EF4-FFF2-40B4-BE49-F238E27FC236}">
                <a16:creationId xmlns:a16="http://schemas.microsoft.com/office/drawing/2014/main" id="{45473CA9-903A-4781-81AB-CD425F42AF32}"/>
              </a:ext>
            </a:extLst>
          </p:cNvPr>
          <p:cNvGrpSpPr/>
          <p:nvPr/>
        </p:nvGrpSpPr>
        <p:grpSpPr>
          <a:xfrm rot="20760342">
            <a:off x="2072713" y="2992072"/>
            <a:ext cx="7355447" cy="775295"/>
            <a:chOff x="5330952" y="4553712"/>
            <a:chExt cx="1381960" cy="775295"/>
          </a:xfrm>
          <a:solidFill>
            <a:schemeClr val="accent4">
              <a:lumMod val="75000"/>
            </a:schemeClr>
          </a:solidFill>
        </p:grpSpPr>
        <p:sp>
          <p:nvSpPr>
            <p:cNvPr id="66" name="חץ ימינה 54">
              <a:extLst>
                <a:ext uri="{FF2B5EF4-FFF2-40B4-BE49-F238E27FC236}">
                  <a16:creationId xmlns:a16="http://schemas.microsoft.com/office/drawing/2014/main" id="{9A1FB54E-99A9-421B-88DC-73E106054139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BC5237D-2539-47EA-A07A-6B67B131E3B3}"/>
                </a:ext>
              </a:extLst>
            </p:cNvPr>
            <p:cNvSpPr txBox="1"/>
            <p:nvPr/>
          </p:nvSpPr>
          <p:spPr>
            <a:xfrm rot="2109">
              <a:off x="5556723" y="4789359"/>
              <a:ext cx="745834" cy="36933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נופלת לייבום</a:t>
              </a:r>
            </a:p>
          </p:txBody>
        </p:sp>
      </p:grpSp>
      <p:sp>
        <p:nvSpPr>
          <p:cNvPr id="68" name="לחצן פעולה: בית 67">
            <a:hlinkClick r:id="" action="ppaction://hlinkshowjump?jump=firstslide" highlightClick="1"/>
          </p:cNvPr>
          <p:cNvSpPr/>
          <p:nvPr/>
        </p:nvSpPr>
        <p:spPr>
          <a:xfrm>
            <a:off x="415636" y="5992973"/>
            <a:ext cx="665019" cy="54593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019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CBF93053-5143-476C-B34D-B0A6A495D0B9}"/>
              </a:ext>
            </a:extLst>
          </p:cNvPr>
          <p:cNvSpPr/>
          <p:nvPr/>
        </p:nvSpPr>
        <p:spPr>
          <a:xfrm>
            <a:off x="3698880" y="173144"/>
            <a:ext cx="44983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/>
              <a:t>דף כ  א</a:t>
            </a:r>
          </a:p>
          <a:p>
            <a:r>
              <a:rPr lang="he-IL" dirty="0"/>
              <a:t>משנה:  אחותה שהיא יבמתה חולצת או </a:t>
            </a:r>
            <a:r>
              <a:rPr lang="he-IL" dirty="0" err="1"/>
              <a:t>מתייבמת</a:t>
            </a:r>
            <a:endParaRPr lang="he-IL" dirty="0"/>
          </a:p>
          <a:p>
            <a:r>
              <a:rPr lang="he-IL" dirty="0"/>
              <a:t>רש"י:    ד"ה אחותה ...כגון שהיא </a:t>
            </a:r>
            <a:r>
              <a:rPr lang="he-IL" dirty="0">
                <a:highlight>
                  <a:srgbClr val="FFFF00"/>
                </a:highlight>
              </a:rPr>
              <a:t>כלתו</a:t>
            </a:r>
            <a:r>
              <a:rPr lang="he-IL" dirty="0"/>
              <a:t>  או חמותו</a:t>
            </a:r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B6A3E9DC-AF44-4D8E-AF58-4634676CC127}"/>
              </a:ext>
            </a:extLst>
          </p:cNvPr>
          <p:cNvGrpSpPr/>
          <p:nvPr/>
        </p:nvGrpSpPr>
        <p:grpSpPr>
          <a:xfrm>
            <a:off x="8747911" y="1386112"/>
            <a:ext cx="1148167" cy="1092200"/>
            <a:chOff x="7741009" y="2738648"/>
            <a:chExt cx="1092200" cy="1092200"/>
          </a:xfrm>
        </p:grpSpPr>
        <p:pic>
          <p:nvPicPr>
            <p:cNvPr id="4" name="תמונה 3">
              <a:extLst>
                <a:ext uri="{FF2B5EF4-FFF2-40B4-BE49-F238E27FC236}">
                  <a16:creationId xmlns:a16="http://schemas.microsoft.com/office/drawing/2014/main" id="{A902E991-A4BA-49DE-AB17-ED39F00F9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7AE3304-E760-4BD7-B9F8-E1D6FC16D849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D03D9EF0-CDA9-4652-8A72-00E7A2530CC2}"/>
              </a:ext>
            </a:extLst>
          </p:cNvPr>
          <p:cNvGrpSpPr/>
          <p:nvPr/>
        </p:nvGrpSpPr>
        <p:grpSpPr>
          <a:xfrm>
            <a:off x="2371815" y="1632427"/>
            <a:ext cx="939800" cy="990600"/>
            <a:chOff x="4794371" y="3098561"/>
            <a:chExt cx="939800" cy="990600"/>
          </a:xfrm>
        </p:grpSpPr>
        <p:pic>
          <p:nvPicPr>
            <p:cNvPr id="7" name="תמונה 6">
              <a:extLst>
                <a:ext uri="{FF2B5EF4-FFF2-40B4-BE49-F238E27FC236}">
                  <a16:creationId xmlns:a16="http://schemas.microsoft.com/office/drawing/2014/main" id="{8E1A601A-40B3-4FBC-A969-CE6688659E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099A3A9-A714-4D93-9C45-FBE24C1BA6DA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550C1C44-D723-47D3-B928-D7115D1E26B0}"/>
              </a:ext>
            </a:extLst>
          </p:cNvPr>
          <p:cNvGrpSpPr/>
          <p:nvPr/>
        </p:nvGrpSpPr>
        <p:grpSpPr>
          <a:xfrm>
            <a:off x="1954017" y="5089535"/>
            <a:ext cx="1274312" cy="1092200"/>
            <a:chOff x="5399538" y="2882900"/>
            <a:chExt cx="1274312" cy="1092200"/>
          </a:xfrm>
        </p:grpSpPr>
        <p:pic>
          <p:nvPicPr>
            <p:cNvPr id="10" name="תמונה 9">
              <a:extLst>
                <a:ext uri="{FF2B5EF4-FFF2-40B4-BE49-F238E27FC236}">
                  <a16:creationId xmlns:a16="http://schemas.microsoft.com/office/drawing/2014/main" id="{04B8C281-D50A-4BCA-85AB-A42FA3444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86357A6-666D-4451-95BE-06BCDD534250}"/>
                </a:ext>
              </a:extLst>
            </p:cNvPr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EBB1DF7C-93C8-46C4-ADC0-8B5B2E61B3D2}"/>
              </a:ext>
            </a:extLst>
          </p:cNvPr>
          <p:cNvGrpSpPr/>
          <p:nvPr/>
        </p:nvGrpSpPr>
        <p:grpSpPr>
          <a:xfrm>
            <a:off x="9256786" y="3983845"/>
            <a:ext cx="1106818" cy="927936"/>
            <a:chOff x="5473700" y="2876550"/>
            <a:chExt cx="1244600" cy="1104900"/>
          </a:xfrm>
        </p:grpSpPr>
        <p:pic>
          <p:nvPicPr>
            <p:cNvPr id="13" name="תמונה 12">
              <a:extLst>
                <a:ext uri="{FF2B5EF4-FFF2-40B4-BE49-F238E27FC236}">
                  <a16:creationId xmlns:a16="http://schemas.microsoft.com/office/drawing/2014/main" id="{2360320F-B3BB-4AA3-987B-06EB8B96B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808A7D1-8B0B-4824-A2C5-DAD8BD77D928}"/>
                </a:ext>
              </a:extLst>
            </p:cNvPr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926C4D26-567F-4A2D-BA0E-A391E1BE1644}"/>
              </a:ext>
            </a:extLst>
          </p:cNvPr>
          <p:cNvGrpSpPr/>
          <p:nvPr/>
        </p:nvGrpSpPr>
        <p:grpSpPr>
          <a:xfrm>
            <a:off x="5654392" y="4154373"/>
            <a:ext cx="934053" cy="1029016"/>
            <a:chOff x="5147576" y="4839179"/>
            <a:chExt cx="723900" cy="889000"/>
          </a:xfrm>
        </p:grpSpPr>
        <p:pic>
          <p:nvPicPr>
            <p:cNvPr id="16" name="תמונה 15">
              <a:extLst>
                <a:ext uri="{FF2B5EF4-FFF2-40B4-BE49-F238E27FC236}">
                  <a16:creationId xmlns:a16="http://schemas.microsoft.com/office/drawing/2014/main" id="{272C69E7-AB54-45CF-B859-2FF01101A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FE457CC-440C-4EC5-B8B1-70893C8706F9}"/>
                </a:ext>
              </a:extLst>
            </p:cNvPr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F2DE4527-428B-4BCF-8AD8-27D282AE5585}"/>
              </a:ext>
            </a:extLst>
          </p:cNvPr>
          <p:cNvGrpSpPr/>
          <p:nvPr/>
        </p:nvGrpSpPr>
        <p:grpSpPr>
          <a:xfrm>
            <a:off x="5651071" y="2011762"/>
            <a:ext cx="1155700" cy="990600"/>
            <a:chOff x="7695484" y="1138474"/>
            <a:chExt cx="1155700" cy="990600"/>
          </a:xfrm>
        </p:grpSpPr>
        <p:pic>
          <p:nvPicPr>
            <p:cNvPr id="19" name="תמונה 18">
              <a:extLst>
                <a:ext uri="{FF2B5EF4-FFF2-40B4-BE49-F238E27FC236}">
                  <a16:creationId xmlns:a16="http://schemas.microsoft.com/office/drawing/2014/main" id="{05238356-F9C0-4E18-ABF8-75082E15A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3481BE0-142E-4F45-AE12-26DD17D9229F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1F9B873A-2412-41BB-B9B3-C8A06E66EE44}"/>
              </a:ext>
            </a:extLst>
          </p:cNvPr>
          <p:cNvGrpSpPr/>
          <p:nvPr/>
        </p:nvGrpSpPr>
        <p:grpSpPr>
          <a:xfrm>
            <a:off x="6667204" y="4213910"/>
            <a:ext cx="2589582" cy="583000"/>
            <a:chOff x="4777617" y="4193724"/>
            <a:chExt cx="2276390" cy="583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2" name="חץ שמאלה-ימינה 79">
              <a:extLst>
                <a:ext uri="{FF2B5EF4-FFF2-40B4-BE49-F238E27FC236}">
                  <a16:creationId xmlns:a16="http://schemas.microsoft.com/office/drawing/2014/main" id="{03C33B85-4D21-4211-8019-E00E4EABA931}"/>
                </a:ext>
              </a:extLst>
            </p:cNvPr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7BA0A35-6938-4D0D-B26A-12C862F381E3}"/>
                </a:ext>
              </a:extLst>
            </p:cNvPr>
            <p:cNvSpPr txBox="1"/>
            <p:nvPr/>
          </p:nvSpPr>
          <p:spPr>
            <a:xfrm>
              <a:off x="5275928" y="4295534"/>
              <a:ext cx="1130883" cy="36933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C90360C3-473F-487D-AA6A-709D3BC001EA}"/>
              </a:ext>
            </a:extLst>
          </p:cNvPr>
          <p:cNvGrpSpPr/>
          <p:nvPr/>
        </p:nvGrpSpPr>
        <p:grpSpPr>
          <a:xfrm rot="4055505">
            <a:off x="4135855" y="3820872"/>
            <a:ext cx="540769" cy="2989833"/>
            <a:chOff x="8928340" y="2668192"/>
            <a:chExt cx="540769" cy="661604"/>
          </a:xfrm>
        </p:grpSpPr>
        <p:sp>
          <p:nvSpPr>
            <p:cNvPr id="25" name="חץ למטה 42">
              <a:extLst>
                <a:ext uri="{FF2B5EF4-FFF2-40B4-BE49-F238E27FC236}">
                  <a16:creationId xmlns:a16="http://schemas.microsoft.com/office/drawing/2014/main" id="{5D4EF045-E310-46BE-A142-61C7BA64A7C8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9E9FCCB-8F71-4510-9F5E-4249CD85C0A1}"/>
                </a:ext>
              </a:extLst>
            </p:cNvPr>
            <p:cNvSpPr txBox="1"/>
            <p:nvPr/>
          </p:nvSpPr>
          <p:spPr>
            <a:xfrm rot="16158131">
              <a:off x="9088944" y="2859923"/>
              <a:ext cx="152711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solidFill>
                    <a:srgbClr val="FFFF00"/>
                  </a:solidFill>
                </a:rPr>
                <a:t>בת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7" name="קבוצה 26">
            <a:extLst>
              <a:ext uri="{FF2B5EF4-FFF2-40B4-BE49-F238E27FC236}">
                <a16:creationId xmlns:a16="http://schemas.microsoft.com/office/drawing/2014/main" id="{7DCB87E8-9A15-402C-8D66-4530383ECF89}"/>
              </a:ext>
            </a:extLst>
          </p:cNvPr>
          <p:cNvGrpSpPr/>
          <p:nvPr/>
        </p:nvGrpSpPr>
        <p:grpSpPr>
          <a:xfrm rot="16200000">
            <a:off x="5619742" y="3328142"/>
            <a:ext cx="1279209" cy="573531"/>
            <a:chOff x="3338940" y="3851820"/>
            <a:chExt cx="1006147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8" name="קבוצה 27">
              <a:extLst>
                <a:ext uri="{FF2B5EF4-FFF2-40B4-BE49-F238E27FC236}">
                  <a16:creationId xmlns:a16="http://schemas.microsoft.com/office/drawing/2014/main" id="{46E80388-4EFF-40EC-9BA0-5E6D0D5B105C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0" name="חץ ימינה 47">
                <a:extLst>
                  <a:ext uri="{FF2B5EF4-FFF2-40B4-BE49-F238E27FC236}">
                    <a16:creationId xmlns:a16="http://schemas.microsoft.com/office/drawing/2014/main" id="{2F573880-BCA9-4107-A680-397BC6F245AB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EE62279-F9F3-42F9-96E4-65A7934E851C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C86E23-201A-4EB8-8446-CE24C76EF132}"/>
                </a:ext>
              </a:extLst>
            </p:cNvPr>
            <p:cNvSpPr txBox="1"/>
            <p:nvPr/>
          </p:nvSpPr>
          <p:spPr>
            <a:xfrm>
              <a:off x="3535727" y="4037707"/>
              <a:ext cx="80936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2" name="קבוצה 31">
            <a:extLst>
              <a:ext uri="{FF2B5EF4-FFF2-40B4-BE49-F238E27FC236}">
                <a16:creationId xmlns:a16="http://schemas.microsoft.com/office/drawing/2014/main" id="{19635666-6716-43AC-9544-E80C64E815EE}"/>
              </a:ext>
            </a:extLst>
          </p:cNvPr>
          <p:cNvGrpSpPr/>
          <p:nvPr/>
        </p:nvGrpSpPr>
        <p:grpSpPr>
          <a:xfrm rot="14996130">
            <a:off x="8784027" y="2953575"/>
            <a:ext cx="1498363" cy="573531"/>
            <a:chOff x="3338940" y="3851820"/>
            <a:chExt cx="1006146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3" name="קבוצה 32">
              <a:extLst>
                <a:ext uri="{FF2B5EF4-FFF2-40B4-BE49-F238E27FC236}">
                  <a16:creationId xmlns:a16="http://schemas.microsoft.com/office/drawing/2014/main" id="{E4B3AEFF-69EF-483D-80ED-D250079D5B6A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5" name="חץ ימינה 47">
                <a:extLst>
                  <a:ext uri="{FF2B5EF4-FFF2-40B4-BE49-F238E27FC236}">
                    <a16:creationId xmlns:a16="http://schemas.microsoft.com/office/drawing/2014/main" id="{0A3292F6-4BC6-4F6E-9108-C2EC07C7391D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FE6D51-0B66-40C0-B0E2-DD71F27E6A5F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1613124-CFAB-475E-A92F-F0380BB0106E}"/>
                </a:ext>
              </a:extLst>
            </p:cNvPr>
            <p:cNvSpPr txBox="1"/>
            <p:nvPr/>
          </p:nvSpPr>
          <p:spPr>
            <a:xfrm rot="10770940">
              <a:off x="3458576" y="3985489"/>
              <a:ext cx="88651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7" name="קבוצה 36">
            <a:extLst>
              <a:ext uri="{FF2B5EF4-FFF2-40B4-BE49-F238E27FC236}">
                <a16:creationId xmlns:a16="http://schemas.microsoft.com/office/drawing/2014/main" id="{3CCBDAE8-3E6B-4D1F-8022-F12B3CF87A17}"/>
              </a:ext>
            </a:extLst>
          </p:cNvPr>
          <p:cNvGrpSpPr/>
          <p:nvPr/>
        </p:nvGrpSpPr>
        <p:grpSpPr>
          <a:xfrm rot="16515435">
            <a:off x="1594603" y="3558050"/>
            <a:ext cx="2498530" cy="573531"/>
            <a:chOff x="3338940" y="3851820"/>
            <a:chExt cx="1006147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8" name="קבוצה 37">
              <a:extLst>
                <a:ext uri="{FF2B5EF4-FFF2-40B4-BE49-F238E27FC236}">
                  <a16:creationId xmlns:a16="http://schemas.microsoft.com/office/drawing/2014/main" id="{E9088A01-C83D-4A90-A8F4-D790351DCF3B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0" name="חץ ימינה 47">
                <a:extLst>
                  <a:ext uri="{FF2B5EF4-FFF2-40B4-BE49-F238E27FC236}">
                    <a16:creationId xmlns:a16="http://schemas.microsoft.com/office/drawing/2014/main" id="{84F17DBA-82EC-4D73-8226-602717796056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CB0011C-BAE3-4A87-BB5F-44CAC03DC16A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2619CB1-38FA-4CC1-A82E-BE2E6A951065}"/>
                </a:ext>
              </a:extLst>
            </p:cNvPr>
            <p:cNvSpPr txBox="1"/>
            <p:nvPr/>
          </p:nvSpPr>
          <p:spPr>
            <a:xfrm>
              <a:off x="3535727" y="4037707"/>
              <a:ext cx="80936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2" name="קבוצה 41">
            <a:extLst>
              <a:ext uri="{FF2B5EF4-FFF2-40B4-BE49-F238E27FC236}">
                <a16:creationId xmlns:a16="http://schemas.microsoft.com/office/drawing/2014/main" id="{D41567FC-464B-49C5-801F-4FB48EB86EC9}"/>
              </a:ext>
            </a:extLst>
          </p:cNvPr>
          <p:cNvGrpSpPr/>
          <p:nvPr/>
        </p:nvGrpSpPr>
        <p:grpSpPr>
          <a:xfrm>
            <a:off x="6701065" y="1577969"/>
            <a:ext cx="993514" cy="1408422"/>
            <a:chOff x="1047931" y="4391642"/>
            <a:chExt cx="1186776" cy="1807313"/>
          </a:xfrm>
        </p:grpSpPr>
        <p:pic>
          <p:nvPicPr>
            <p:cNvPr id="43" name="תמונה 42">
              <a:extLst>
                <a:ext uri="{FF2B5EF4-FFF2-40B4-BE49-F238E27FC236}">
                  <a16:creationId xmlns:a16="http://schemas.microsoft.com/office/drawing/2014/main" id="{5AD948F9-F485-484C-A833-609F10C8AB4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CFB5C4F-0CD1-4340-B9A6-E24BD44432ED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5" name="קבוצה 44">
            <a:extLst>
              <a:ext uri="{FF2B5EF4-FFF2-40B4-BE49-F238E27FC236}">
                <a16:creationId xmlns:a16="http://schemas.microsoft.com/office/drawing/2014/main" id="{1622CFCA-6455-4C18-8A68-F0404E31DB5B}"/>
              </a:ext>
            </a:extLst>
          </p:cNvPr>
          <p:cNvGrpSpPr/>
          <p:nvPr/>
        </p:nvGrpSpPr>
        <p:grpSpPr>
          <a:xfrm>
            <a:off x="9535889" y="1492708"/>
            <a:ext cx="920915" cy="1312680"/>
            <a:chOff x="1047931" y="4391642"/>
            <a:chExt cx="1186776" cy="1807313"/>
          </a:xfrm>
        </p:grpSpPr>
        <p:pic>
          <p:nvPicPr>
            <p:cNvPr id="46" name="תמונה 45">
              <a:extLst>
                <a:ext uri="{FF2B5EF4-FFF2-40B4-BE49-F238E27FC236}">
                  <a16:creationId xmlns:a16="http://schemas.microsoft.com/office/drawing/2014/main" id="{D09AD550-0447-4ABB-8155-194F4F5E7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5286B92-75FB-4494-B519-EF6927C22E0B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8" name="קשת מלאה 47">
            <a:extLst>
              <a:ext uri="{FF2B5EF4-FFF2-40B4-BE49-F238E27FC236}">
                <a16:creationId xmlns:a16="http://schemas.microsoft.com/office/drawing/2014/main" id="{98E7E561-EF26-46D4-81C5-040783AD057B}"/>
              </a:ext>
            </a:extLst>
          </p:cNvPr>
          <p:cNvSpPr/>
          <p:nvPr/>
        </p:nvSpPr>
        <p:spPr>
          <a:xfrm rot="2169717">
            <a:off x="2563738" y="2322980"/>
            <a:ext cx="4003053" cy="1236835"/>
          </a:xfrm>
          <a:prstGeom prst="blockArc">
            <a:avLst>
              <a:gd name="adj1" fmla="val 10572535"/>
              <a:gd name="adj2" fmla="val 0"/>
              <a:gd name="adj3" fmla="val 2500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9" name="קשת מלאה 48">
            <a:extLst>
              <a:ext uri="{FF2B5EF4-FFF2-40B4-BE49-F238E27FC236}">
                <a16:creationId xmlns:a16="http://schemas.microsoft.com/office/drawing/2014/main" id="{62CCD513-32F2-4559-9505-23CDBA1297BA}"/>
              </a:ext>
            </a:extLst>
          </p:cNvPr>
          <p:cNvSpPr/>
          <p:nvPr/>
        </p:nvSpPr>
        <p:spPr>
          <a:xfrm rot="11814842">
            <a:off x="1361144" y="2880470"/>
            <a:ext cx="8335734" cy="2134944"/>
          </a:xfrm>
          <a:prstGeom prst="blockArc">
            <a:avLst>
              <a:gd name="adj1" fmla="val 10699132"/>
              <a:gd name="adj2" fmla="val 444589"/>
              <a:gd name="adj3" fmla="val 2064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D01BA56-51BD-40E6-923A-FB6610803E96}"/>
              </a:ext>
            </a:extLst>
          </p:cNvPr>
          <p:cNvSpPr txBox="1"/>
          <p:nvPr/>
        </p:nvSpPr>
        <p:spPr>
          <a:xfrm rot="1305105">
            <a:off x="4538086" y="4592880"/>
            <a:ext cx="21394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נופלת לייבום לפני לוי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1A3B46E-60CE-4381-AC10-883E3847860F}"/>
              </a:ext>
            </a:extLst>
          </p:cNvPr>
          <p:cNvSpPr txBox="1"/>
          <p:nvPr/>
        </p:nvSpPr>
        <p:spPr>
          <a:xfrm rot="2212499">
            <a:off x="3843518" y="2482439"/>
            <a:ext cx="21394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נופלת לייבום לפני לוי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71E395-072E-4841-BB5C-0E055C660771}"/>
              </a:ext>
            </a:extLst>
          </p:cNvPr>
          <p:cNvSpPr txBox="1"/>
          <p:nvPr/>
        </p:nvSpPr>
        <p:spPr>
          <a:xfrm>
            <a:off x="972298" y="3601349"/>
            <a:ext cx="365206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חמות לוי ולכן איננה זקוקה לו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EFE8C39-A5FB-4564-8AB6-480F7FC42729}"/>
              </a:ext>
            </a:extLst>
          </p:cNvPr>
          <p:cNvSpPr txBox="1"/>
          <p:nvPr/>
        </p:nvSpPr>
        <p:spPr>
          <a:xfrm>
            <a:off x="3360319" y="5591912"/>
            <a:ext cx="547089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אחות רבקה שהיא </a:t>
            </a:r>
            <a:r>
              <a:rPr lang="he-IL" dirty="0" err="1"/>
              <a:t>יבימתה</a:t>
            </a:r>
            <a:r>
              <a:rPr lang="he-IL" dirty="0"/>
              <a:t> מותרת ללוי </a:t>
            </a:r>
          </a:p>
          <a:p>
            <a:r>
              <a:rPr lang="he-IL" dirty="0"/>
              <a:t>כי היא אחות מי שאיננה </a:t>
            </a:r>
            <a:r>
              <a:rPr lang="he-IL" dirty="0" err="1"/>
              <a:t>זקוקתו</a:t>
            </a:r>
            <a:r>
              <a:rPr lang="he-IL" dirty="0"/>
              <a:t>,    לכן חולצת או </a:t>
            </a:r>
            <a:r>
              <a:rPr lang="he-IL" dirty="0" err="1"/>
              <a:t>מתייבמת</a:t>
            </a:r>
            <a:endParaRPr lang="he-IL" dirty="0"/>
          </a:p>
        </p:txBody>
      </p:sp>
      <p:grpSp>
        <p:nvGrpSpPr>
          <p:cNvPr id="54" name="קבוצה 53">
            <a:extLst>
              <a:ext uri="{FF2B5EF4-FFF2-40B4-BE49-F238E27FC236}">
                <a16:creationId xmlns:a16="http://schemas.microsoft.com/office/drawing/2014/main" id="{D2363686-9DD4-41A1-8C35-194C144291D5}"/>
              </a:ext>
            </a:extLst>
          </p:cNvPr>
          <p:cNvGrpSpPr/>
          <p:nvPr/>
        </p:nvGrpSpPr>
        <p:grpSpPr>
          <a:xfrm rot="21385912">
            <a:off x="3343821" y="1229578"/>
            <a:ext cx="5792553" cy="926385"/>
            <a:chOff x="4326228" y="242702"/>
            <a:chExt cx="1731182" cy="926385"/>
          </a:xfrm>
        </p:grpSpPr>
        <p:sp>
          <p:nvSpPr>
            <p:cNvPr id="55" name="חץ: שמאלה-ימינה-למעלה 56">
              <a:extLst>
                <a:ext uri="{FF2B5EF4-FFF2-40B4-BE49-F238E27FC236}">
                  <a16:creationId xmlns:a16="http://schemas.microsoft.com/office/drawing/2014/main" id="{B3F9F457-6FC1-45AA-9F40-24B895127841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6ED682E-3977-4D40-9625-72BBF8B8A74A}"/>
                </a:ext>
              </a:extLst>
            </p:cNvPr>
            <p:cNvSpPr txBox="1"/>
            <p:nvPr/>
          </p:nvSpPr>
          <p:spPr>
            <a:xfrm>
              <a:off x="4444489" y="242702"/>
              <a:ext cx="104143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sp>
        <p:nvSpPr>
          <p:cNvPr id="60" name="מציין מיקום של תאריך 50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43785EE-EE14-4A16-A237-7D1E1602A9FD}" type="datetime4">
              <a:rPr lang="he-IL" smtClean="0"/>
              <a:t>כ"ד.אדר ב.תשפ"ב</a:t>
            </a:fld>
            <a:endParaRPr lang="he-IL"/>
          </a:p>
        </p:txBody>
      </p:sp>
      <p:sp>
        <p:nvSpPr>
          <p:cNvPr id="61" name="מציין מיקום של כותרת תחתונה 52"/>
          <p:cNvSpPr>
            <a:spLocks noGrp="1"/>
          </p:cNvSpPr>
          <p:nvPr>
            <p:ph type="ftr" sz="quarter" idx="11"/>
          </p:nvPr>
        </p:nvSpPr>
        <p:spPr>
          <a:xfrm>
            <a:off x="4333331" y="6162204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2" name="מציין מיקום של מספר שקופית 61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grpSp>
        <p:nvGrpSpPr>
          <p:cNvPr id="63" name="קבוצה 62">
            <a:extLst>
              <a:ext uri="{FF2B5EF4-FFF2-40B4-BE49-F238E27FC236}">
                <a16:creationId xmlns:a16="http://schemas.microsoft.com/office/drawing/2014/main" id="{C90360C3-473F-487D-AA6A-709D3BC001EA}"/>
              </a:ext>
            </a:extLst>
          </p:cNvPr>
          <p:cNvGrpSpPr/>
          <p:nvPr/>
        </p:nvGrpSpPr>
        <p:grpSpPr>
          <a:xfrm rot="3308781">
            <a:off x="4280364" y="2255514"/>
            <a:ext cx="540769" cy="3916791"/>
            <a:chOff x="8928340" y="2668192"/>
            <a:chExt cx="540769" cy="661604"/>
          </a:xfrm>
        </p:grpSpPr>
        <p:sp>
          <p:nvSpPr>
            <p:cNvPr id="64" name="חץ למטה 42">
              <a:extLst>
                <a:ext uri="{FF2B5EF4-FFF2-40B4-BE49-F238E27FC236}">
                  <a16:creationId xmlns:a16="http://schemas.microsoft.com/office/drawing/2014/main" id="{5D4EF045-E310-46BE-A142-61C7BA64A7C8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9E9FCCB-8F71-4510-9F5E-4249CD85C0A1}"/>
                </a:ext>
              </a:extLst>
            </p:cNvPr>
            <p:cNvSpPr txBox="1"/>
            <p:nvPr/>
          </p:nvSpPr>
          <p:spPr>
            <a:xfrm rot="16158131">
              <a:off x="9088944" y="2859923"/>
              <a:ext cx="152711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solidFill>
                    <a:srgbClr val="FFFF00"/>
                  </a:solidFill>
                </a:rPr>
                <a:t>בת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66" name="לחצן פעולה: בית 65">
            <a:hlinkClick r:id="" action="ppaction://hlinkshowjump?jump=firstslide" highlightClick="1"/>
          </p:cNvPr>
          <p:cNvSpPr/>
          <p:nvPr/>
        </p:nvSpPr>
        <p:spPr>
          <a:xfrm>
            <a:off x="415636" y="5992973"/>
            <a:ext cx="665019" cy="54593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090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/>
      <p:bldP spid="51" grpId="0"/>
      <p:bldP spid="52" grpId="0" animBg="1"/>
      <p:bldP spid="5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332</Words>
  <Application>Microsoft Office PowerPoint</Application>
  <PresentationFormat>מסך רחב</PresentationFormat>
  <Paragraphs>85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4</cp:revision>
  <dcterms:created xsi:type="dcterms:W3CDTF">2022-03-27T08:08:01Z</dcterms:created>
  <dcterms:modified xsi:type="dcterms:W3CDTF">2022-03-27T08:38:43Z</dcterms:modified>
</cp:coreProperties>
</file>