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56" r:id="rId3"/>
    <p:sldId id="258" r:id="rId4"/>
    <p:sldId id="263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2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3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7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53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13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7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4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26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41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40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05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61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8E31-365F-4454-A653-4013103A12D7}" type="datetimeFigureOut">
              <a:rPr lang="en-US" smtClean="0"/>
              <a:t>4/3/2022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403B1-6234-4988-9ADC-9086EC0240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8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9.png"/><Relationship Id="rId5" Type="http://schemas.openxmlformats.org/officeDocument/2006/relationships/image" Target="../media/image4.jpg"/><Relationship Id="rId10" Type="http://schemas.openxmlformats.org/officeDocument/2006/relationships/slide" Target="slide3.xml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10" Type="http://schemas.openxmlformats.org/officeDocument/2006/relationships/image" Target="../media/image10.png"/><Relationship Id="rId4" Type="http://schemas.openxmlformats.org/officeDocument/2006/relationships/image" Target="../media/image3.jpg"/><Relationship Id="rId9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g"/><Relationship Id="rId5" Type="http://schemas.openxmlformats.org/officeDocument/2006/relationships/image" Target="../media/image4.jpg"/><Relationship Id="rId10" Type="http://schemas.openxmlformats.org/officeDocument/2006/relationships/image" Target="../media/image8.jpg"/><Relationship Id="rId4" Type="http://schemas.openxmlformats.org/officeDocument/2006/relationships/image" Target="../media/image3.jp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>
            <a:hlinkClick r:id="rId2" action="ppaction://hlinksldjump"/>
          </p:cNvPr>
          <p:cNvSpPr/>
          <p:nvPr/>
        </p:nvSpPr>
        <p:spPr>
          <a:xfrm>
            <a:off x="6099747" y="1106729"/>
            <a:ext cx="381057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אמר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שמואל:  חלץ לאחיות לא נפטרו צרות,   </a:t>
            </a:r>
            <a:endParaRPr lang="he-IL" dirty="0"/>
          </a:p>
        </p:txBody>
      </p:sp>
      <p:sp>
        <p:nvSpPr>
          <p:cNvPr id="3" name="מלבן 2"/>
          <p:cNvSpPr/>
          <p:nvPr/>
        </p:nvSpPr>
        <p:spPr>
          <a:xfrm>
            <a:off x="7426067" y="316406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כ"ז  א</a:t>
            </a:r>
          </a:p>
        </p:txBody>
      </p:sp>
      <p:sp>
        <p:nvSpPr>
          <p:cNvPr id="6" name="מלבן 5">
            <a:hlinkClick r:id="rId3" action="ppaction://hlinksldjump"/>
          </p:cNvPr>
          <p:cNvSpPr/>
          <p:nvPr/>
        </p:nvSpPr>
        <p:spPr>
          <a:xfrm>
            <a:off x="2979140" y="1945741"/>
            <a:ext cx="693118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והא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תנן: אסור אדם בצרת קרובת חלוצתו.  שמואל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התחיל ולא התחיל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.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התחיל באחיות לא יגמור בצרות.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דתנן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אסור אדם בצרת קרובת חלוצתו.   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7119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ב'.ניסן.תשפ"ב</a:t>
            </a:fld>
            <a:endParaRPr lang="he-IL"/>
          </a:p>
        </p:txBody>
      </p:sp>
      <p:sp>
        <p:nvSpPr>
          <p:cNvPr id="5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6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942108" y="6299696"/>
            <a:ext cx="474518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2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4095456" y="7602"/>
            <a:ext cx="381057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כ"ז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אמר שמואל:  חלץ לאחיות לא נפטרו צרות,   </a:t>
            </a:r>
            <a:endParaRPr lang="he-IL" dirty="0"/>
          </a:p>
        </p:txBody>
      </p:sp>
      <p:grpSp>
        <p:nvGrpSpPr>
          <p:cNvPr id="8" name="קבוצה 7"/>
          <p:cNvGrpSpPr/>
          <p:nvPr/>
        </p:nvGrpSpPr>
        <p:grpSpPr>
          <a:xfrm>
            <a:off x="9328728" y="1334459"/>
            <a:ext cx="1148167" cy="1092200"/>
            <a:chOff x="7741009" y="2738648"/>
            <a:chExt cx="1092200" cy="1092200"/>
          </a:xfrm>
        </p:grpSpPr>
        <p:pic>
          <p:nvPicPr>
            <p:cNvPr id="9" name="תמונה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קבוצה 10"/>
          <p:cNvGrpSpPr/>
          <p:nvPr/>
        </p:nvGrpSpPr>
        <p:grpSpPr>
          <a:xfrm>
            <a:off x="1776538" y="1931359"/>
            <a:ext cx="939800" cy="990600"/>
            <a:chOff x="4794371" y="3098561"/>
            <a:chExt cx="939800" cy="990600"/>
          </a:xfrm>
        </p:grpSpPr>
        <p:pic>
          <p:nvPicPr>
            <p:cNvPr id="12" name="תמונה 1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קבוצה 13"/>
          <p:cNvGrpSpPr/>
          <p:nvPr/>
        </p:nvGrpSpPr>
        <p:grpSpPr>
          <a:xfrm>
            <a:off x="502226" y="4461814"/>
            <a:ext cx="1274312" cy="1092200"/>
            <a:chOff x="5399538" y="2882900"/>
            <a:chExt cx="1274312" cy="1092200"/>
          </a:xfrm>
        </p:grpSpPr>
        <p:pic>
          <p:nvPicPr>
            <p:cNvPr id="15" name="תמונה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7" name="קבוצה 16"/>
          <p:cNvGrpSpPr/>
          <p:nvPr/>
        </p:nvGrpSpPr>
        <p:grpSpPr>
          <a:xfrm>
            <a:off x="7726075" y="3858625"/>
            <a:ext cx="1106818" cy="927936"/>
            <a:chOff x="5473700" y="2876550"/>
            <a:chExt cx="1244600" cy="1104900"/>
          </a:xfrm>
        </p:grpSpPr>
        <p:pic>
          <p:nvPicPr>
            <p:cNvPr id="18" name="תמונה 17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0" name="קבוצה 19"/>
          <p:cNvGrpSpPr/>
          <p:nvPr/>
        </p:nvGrpSpPr>
        <p:grpSpPr>
          <a:xfrm>
            <a:off x="3469072" y="4050385"/>
            <a:ext cx="934053" cy="990600"/>
            <a:chOff x="5147576" y="4839179"/>
            <a:chExt cx="723900" cy="889000"/>
          </a:xfrm>
        </p:grpSpPr>
        <p:pic>
          <p:nvPicPr>
            <p:cNvPr id="21" name="תמונה 2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3" name="קבוצה 22"/>
          <p:cNvGrpSpPr/>
          <p:nvPr/>
        </p:nvGrpSpPr>
        <p:grpSpPr>
          <a:xfrm>
            <a:off x="10638975" y="4118914"/>
            <a:ext cx="901700" cy="889000"/>
            <a:chOff x="10518902" y="2114306"/>
            <a:chExt cx="901700" cy="889000"/>
          </a:xfrm>
        </p:grpSpPr>
        <p:pic>
          <p:nvPicPr>
            <p:cNvPr id="24" name="תמונה 23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6" name="קבוצה 25"/>
          <p:cNvGrpSpPr/>
          <p:nvPr/>
        </p:nvGrpSpPr>
        <p:grpSpPr>
          <a:xfrm>
            <a:off x="5459805" y="1658162"/>
            <a:ext cx="1155700" cy="990600"/>
            <a:chOff x="7695484" y="1138474"/>
            <a:chExt cx="1155700" cy="990600"/>
          </a:xfrm>
        </p:grpSpPr>
        <p:pic>
          <p:nvPicPr>
            <p:cNvPr id="27" name="תמונה 2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29" name="קבוצה 28"/>
          <p:cNvGrpSpPr/>
          <p:nvPr/>
        </p:nvGrpSpPr>
        <p:grpSpPr>
          <a:xfrm rot="2805356">
            <a:off x="2238232" y="326578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0" name="קבוצה 2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2" name="חץ ימינה 3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4" name="קבוצה 33"/>
          <p:cNvGrpSpPr/>
          <p:nvPr/>
        </p:nvGrpSpPr>
        <p:grpSpPr>
          <a:xfrm rot="7251577">
            <a:off x="1123140" y="3324959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5" name="קבוצה 3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7" name="חץ ימינה 3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 rot="1076753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9" name="קבוצה 38"/>
          <p:cNvGrpSpPr/>
          <p:nvPr/>
        </p:nvGrpSpPr>
        <p:grpSpPr>
          <a:xfrm rot="7767014">
            <a:off x="8224567" y="2962526"/>
            <a:ext cx="2047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0" name="קבוצה 39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2" name="חץ ימינה 41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 rot="10595136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4" name="קבוצה 43"/>
          <p:cNvGrpSpPr/>
          <p:nvPr/>
        </p:nvGrpSpPr>
        <p:grpSpPr>
          <a:xfrm rot="3560885">
            <a:off x="9632569" y="2842225"/>
            <a:ext cx="193791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5" name="קבוצה 44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7" name="חץ ימינה 46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49" name="קשת מלאה 48"/>
          <p:cNvSpPr/>
          <p:nvPr/>
        </p:nvSpPr>
        <p:spPr>
          <a:xfrm rot="10623722">
            <a:off x="3715259" y="4337731"/>
            <a:ext cx="4808685" cy="1292016"/>
          </a:xfrm>
          <a:prstGeom prst="blockArc">
            <a:avLst>
              <a:gd name="adj1" fmla="val 10618840"/>
              <a:gd name="adj2" fmla="val 238752"/>
              <a:gd name="adj3" fmla="val 2449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468585" y="5288961"/>
            <a:ext cx="831272" cy="369332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51" name="קבוצה 50"/>
          <p:cNvGrpSpPr/>
          <p:nvPr/>
        </p:nvGrpSpPr>
        <p:grpSpPr>
          <a:xfrm>
            <a:off x="903064" y="1552793"/>
            <a:ext cx="920915" cy="1312680"/>
            <a:chOff x="1047931" y="4391642"/>
            <a:chExt cx="1186776" cy="1807313"/>
          </a:xfrm>
        </p:grpSpPr>
        <p:pic>
          <p:nvPicPr>
            <p:cNvPr id="52" name="תמונה 5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3" name="TextBox 52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4" name="קבוצה 53"/>
          <p:cNvGrpSpPr/>
          <p:nvPr/>
        </p:nvGrpSpPr>
        <p:grpSpPr>
          <a:xfrm>
            <a:off x="10277355" y="848208"/>
            <a:ext cx="920915" cy="1312680"/>
            <a:chOff x="1047931" y="4391642"/>
            <a:chExt cx="1186776" cy="1807313"/>
          </a:xfrm>
        </p:grpSpPr>
        <p:pic>
          <p:nvPicPr>
            <p:cNvPr id="55" name="תמונה 5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4712159" y="4496379"/>
            <a:ext cx="248099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יפה, שרה, רבקה ולאה נופלות לייבום לפני שמעון</a:t>
            </a:r>
          </a:p>
        </p:txBody>
      </p:sp>
      <p:grpSp>
        <p:nvGrpSpPr>
          <p:cNvPr id="58" name="קבוצה 57"/>
          <p:cNvGrpSpPr/>
          <p:nvPr/>
        </p:nvGrpSpPr>
        <p:grpSpPr>
          <a:xfrm rot="2703487">
            <a:off x="4707596" y="2291148"/>
            <a:ext cx="1044673" cy="259787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59" name="חץ למטה 58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1" name="קבוצה 60"/>
          <p:cNvGrpSpPr/>
          <p:nvPr/>
        </p:nvGrpSpPr>
        <p:grpSpPr>
          <a:xfrm rot="18796288">
            <a:off x="6459645" y="2260819"/>
            <a:ext cx="1044673" cy="259787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2" name="חץ למטה 61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4" name="קשת מלאה 63"/>
          <p:cNvSpPr/>
          <p:nvPr/>
        </p:nvSpPr>
        <p:spPr>
          <a:xfrm rot="10625396">
            <a:off x="1024872" y="4463601"/>
            <a:ext cx="10135855" cy="1778015"/>
          </a:xfrm>
          <a:prstGeom prst="blockArc">
            <a:avLst>
              <a:gd name="adj1" fmla="val 10712407"/>
              <a:gd name="adj2" fmla="val 76111"/>
              <a:gd name="adj3" fmla="val 23670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21679" y="5752124"/>
            <a:ext cx="496506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הצרות (יפה ולאה) אינן פטורות והן עדיין זקוקות לייבום</a:t>
            </a:r>
          </a:p>
          <a:p>
            <a:r>
              <a:rPr lang="he-IL" dirty="0"/>
              <a:t>רש"י: הסיבה, כי איננו יכול לייבם את האחיות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676975" y="808649"/>
            <a:ext cx="7971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68" name="מחבר חץ ישר 67"/>
          <p:cNvCxnSpPr/>
          <p:nvPr/>
        </p:nvCxnSpPr>
        <p:spPr>
          <a:xfrm>
            <a:off x="6155643" y="1296928"/>
            <a:ext cx="3372623" cy="46523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מחבר חץ ישר 68"/>
          <p:cNvCxnSpPr>
            <a:endCxn id="27" idx="0"/>
          </p:cNvCxnSpPr>
          <p:nvPr/>
        </p:nvCxnSpPr>
        <p:spPr>
          <a:xfrm>
            <a:off x="6034349" y="1326356"/>
            <a:ext cx="3306" cy="33180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מחבר חץ ישר 69"/>
          <p:cNvCxnSpPr/>
          <p:nvPr/>
        </p:nvCxnSpPr>
        <p:spPr>
          <a:xfrm flipH="1">
            <a:off x="2450292" y="1271812"/>
            <a:ext cx="3642507" cy="7653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611274" y="2091420"/>
            <a:ext cx="1868408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שמעון חלץ לאחיות שרה ורבקה</a:t>
            </a:r>
          </a:p>
        </p:txBody>
      </p:sp>
      <p:pic>
        <p:nvPicPr>
          <p:cNvPr id="72" name="תצוגת שקופית 66">
            <a:hlinkClick r:id="rId10" action="ppaction://hlinksldjump"/>
            <a:extLst>
              <a:ext uri="{FF2B5EF4-FFF2-40B4-BE49-F238E27FC236}">
                <a16:creationId xmlns:a16="http://schemas.microsoft.com/office/drawing/2014/main" id="{9C3644EF-71E1-44AC-A21C-3B7E30656BEC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05037" y="5735999"/>
            <a:ext cx="1786466" cy="1004887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F1C89860-7E79-4FD8-B95C-37456EE3BF1F}"/>
              </a:ext>
            </a:extLst>
          </p:cNvPr>
          <p:cNvSpPr txBox="1"/>
          <p:nvPr/>
        </p:nvSpPr>
        <p:spPr>
          <a:xfrm>
            <a:off x="10429578" y="5307004"/>
            <a:ext cx="163168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1000108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16" presetClass="entr" presetSubtype="37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5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75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2" presetClass="entr" presetSubtype="9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250"/>
                            </p:stCondLst>
                            <p:childTnLst>
                              <p:par>
                                <p:cTn id="99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750"/>
                            </p:stCondLst>
                            <p:childTnLst>
                              <p:par>
                                <p:cTn id="10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75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1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7" grpId="0" animBg="1"/>
      <p:bldP spid="64" grpId="0" animBg="1"/>
      <p:bldP spid="65" grpId="0" animBg="1"/>
      <p:bldP spid="67" grpId="0" animBg="1"/>
      <p:bldP spid="7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ב'.ניסן.תשפ"ב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15718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3</a:t>
            </a:fld>
            <a:endParaRPr lang="he-IL"/>
          </a:p>
        </p:txBody>
      </p:sp>
      <p:sp>
        <p:nvSpPr>
          <p:cNvPr id="5" name="מציין מיקום של תאריך 1"/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2586FB-1DDD-4654-B1AB-396B79198608}" type="datetime4">
              <a:rPr lang="he-IL" smtClean="0"/>
              <a:pPr/>
              <a:t>ב'.ניסן.תשפ"ב</a:t>
            </a:fld>
            <a:endParaRPr lang="he-IL"/>
          </a:p>
        </p:txBody>
      </p:sp>
      <p:sp>
        <p:nvSpPr>
          <p:cNvPr id="6" name="מציין מיקום של כותרת תחתונה 2"/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ctr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7" name="מציין מיקום של מספר שקופית 3"/>
          <p:cNvSpPr txBox="1">
            <a:spLocks/>
          </p:cNvSpPr>
          <p:nvPr/>
        </p:nvSpPr>
        <p:spPr>
          <a:xfrm>
            <a:off x="942108" y="6299696"/>
            <a:ext cx="474518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defPPr>
              <a:defRPr lang="he-IL"/>
            </a:defPPr>
            <a:lvl1pPr marL="0" algn="l" defTabSz="914400" rtl="1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B67B795-7742-4BE3-83C6-04220FFFEE81}" type="slidenum">
              <a:rPr lang="he-IL" smtClean="0"/>
              <a:pPr/>
              <a:t>3</a:t>
            </a:fld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5255490" y="0"/>
            <a:ext cx="40732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1400" b="1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דף כ"ז  א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אמר שמואל:  ...  (חלץ) לצרות נפטרו אחיות,   </a:t>
            </a:r>
            <a:endParaRPr lang="he-IL" dirty="0"/>
          </a:p>
        </p:txBody>
      </p:sp>
      <p:grpSp>
        <p:nvGrpSpPr>
          <p:cNvPr id="9" name="קבוצה 8"/>
          <p:cNvGrpSpPr/>
          <p:nvPr/>
        </p:nvGrpSpPr>
        <p:grpSpPr>
          <a:xfrm>
            <a:off x="9328728" y="1334459"/>
            <a:ext cx="1148167" cy="1092200"/>
            <a:chOff x="7741009" y="2738648"/>
            <a:chExt cx="1092200" cy="10922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1776538" y="1931359"/>
            <a:ext cx="939800" cy="990600"/>
            <a:chOff x="4794371" y="3098561"/>
            <a:chExt cx="939800" cy="9906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502226" y="4461814"/>
            <a:ext cx="1274312" cy="1092200"/>
            <a:chOff x="5399538" y="2882900"/>
            <a:chExt cx="1274312" cy="10922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7726075" y="3858625"/>
            <a:ext cx="1106818" cy="927936"/>
            <a:chOff x="5473700" y="2876550"/>
            <a:chExt cx="1244600" cy="11049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469072" y="4050385"/>
            <a:ext cx="934053" cy="990600"/>
            <a:chOff x="5147576" y="4839179"/>
            <a:chExt cx="7239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0638975" y="4118914"/>
            <a:ext cx="901700" cy="889000"/>
            <a:chOff x="10518902" y="2114306"/>
            <a:chExt cx="9017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5518150" y="1547061"/>
            <a:ext cx="1155700" cy="990600"/>
            <a:chOff x="7695484" y="1138474"/>
            <a:chExt cx="1155700" cy="9906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grpSp>
        <p:nvGrpSpPr>
          <p:cNvPr id="30" name="קבוצה 29"/>
          <p:cNvGrpSpPr/>
          <p:nvPr/>
        </p:nvGrpSpPr>
        <p:grpSpPr>
          <a:xfrm rot="2805356">
            <a:off x="2145468" y="3210888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1" name="קבוצה 3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3" name="חץ ימינה 3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35" name="קבוצה 34"/>
          <p:cNvGrpSpPr/>
          <p:nvPr/>
        </p:nvGrpSpPr>
        <p:grpSpPr>
          <a:xfrm rot="7251577">
            <a:off x="1123140" y="3324959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 rot="10767531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7767014">
            <a:off x="8224567" y="2962526"/>
            <a:ext cx="2047747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1" name="קבוצה 4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3" name="חץ ימינה 4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 rot="10595136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3560885">
            <a:off x="9632569" y="2842225"/>
            <a:ext cx="193791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sp>
        <p:nvSpPr>
          <p:cNvPr id="50" name="קשת מלאה 49"/>
          <p:cNvSpPr/>
          <p:nvPr/>
        </p:nvSpPr>
        <p:spPr>
          <a:xfrm rot="10623722">
            <a:off x="3715259" y="4337731"/>
            <a:ext cx="4808685" cy="1292016"/>
          </a:xfrm>
          <a:prstGeom prst="blockArc">
            <a:avLst>
              <a:gd name="adj1" fmla="val 10618840"/>
              <a:gd name="adj2" fmla="val 238752"/>
              <a:gd name="adj3" fmla="val 2449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468585" y="5288961"/>
            <a:ext cx="831272" cy="369332"/>
          </a:xfrm>
          <a:prstGeom prst="rect">
            <a:avLst/>
          </a:prstGeom>
          <a:solidFill>
            <a:srgbClr val="FFFF00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52" name="קבוצה 51"/>
          <p:cNvGrpSpPr/>
          <p:nvPr/>
        </p:nvGrpSpPr>
        <p:grpSpPr>
          <a:xfrm>
            <a:off x="903064" y="1552793"/>
            <a:ext cx="920915" cy="1312680"/>
            <a:chOff x="1047931" y="4391642"/>
            <a:chExt cx="1186776" cy="1807313"/>
          </a:xfrm>
        </p:grpSpPr>
        <p:pic>
          <p:nvPicPr>
            <p:cNvPr id="53" name="תמונה 52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>
            <a:off x="10277355" y="848208"/>
            <a:ext cx="920915" cy="1312680"/>
            <a:chOff x="1047931" y="4391642"/>
            <a:chExt cx="1186776" cy="1807313"/>
          </a:xfrm>
        </p:grpSpPr>
        <p:pic>
          <p:nvPicPr>
            <p:cNvPr id="56" name="תמונה 55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57" name="TextBox 56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4656473" y="5677762"/>
            <a:ext cx="2470221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1">
            <a:spAutoFit/>
          </a:bodyPr>
          <a:lstStyle/>
          <a:p>
            <a:r>
              <a:rPr lang="he-IL" dirty="0"/>
              <a:t>יפה, שרה, רבקה ולאה נופלות לייבום לפני שמעון</a:t>
            </a:r>
          </a:p>
        </p:txBody>
      </p:sp>
      <p:grpSp>
        <p:nvGrpSpPr>
          <p:cNvPr id="59" name="קבוצה 58"/>
          <p:cNvGrpSpPr/>
          <p:nvPr/>
        </p:nvGrpSpPr>
        <p:grpSpPr>
          <a:xfrm rot="3735749">
            <a:off x="3166033" y="1352117"/>
            <a:ext cx="1044673" cy="4725727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0" name="חץ למטה 59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62" name="קבוצה 61"/>
          <p:cNvGrpSpPr/>
          <p:nvPr/>
        </p:nvGrpSpPr>
        <p:grpSpPr>
          <a:xfrm rot="17889668">
            <a:off x="8043027" y="1190429"/>
            <a:ext cx="1044673" cy="4557494"/>
            <a:chOff x="6134941" y="3648851"/>
            <a:chExt cx="577970" cy="776500"/>
          </a:xfrm>
          <a:solidFill>
            <a:schemeClr val="accent4">
              <a:lumMod val="75000"/>
            </a:schemeClr>
          </a:solidFill>
        </p:grpSpPr>
        <p:sp>
          <p:nvSpPr>
            <p:cNvPr id="63" name="חץ למטה 62"/>
            <p:cNvSpPr/>
            <p:nvPr/>
          </p:nvSpPr>
          <p:spPr>
            <a:xfrm>
              <a:off x="6134941" y="3648851"/>
              <a:ext cx="577970" cy="776500"/>
            </a:xfrm>
            <a:prstGeom prst="downArrow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93721" y="3880487"/>
              <a:ext cx="278185" cy="91994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>
                  <a:solidFill>
                    <a:srgbClr val="FFFF00"/>
                  </a:solidFill>
                </a:rPr>
                <a:t>חלץ</a:t>
              </a:r>
              <a:endParaRPr lang="he-IL" sz="1200" dirty="0">
                <a:solidFill>
                  <a:srgbClr val="FFFF00"/>
                </a:solidFill>
              </a:endParaRPr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5676975" y="808649"/>
            <a:ext cx="7971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66" name="מחבר חץ ישר 65"/>
          <p:cNvCxnSpPr/>
          <p:nvPr/>
        </p:nvCxnSpPr>
        <p:spPr>
          <a:xfrm>
            <a:off x="6155643" y="1296928"/>
            <a:ext cx="3372623" cy="465233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מחבר חץ ישר 66"/>
          <p:cNvCxnSpPr/>
          <p:nvPr/>
        </p:nvCxnSpPr>
        <p:spPr>
          <a:xfrm>
            <a:off x="6034349" y="1326356"/>
            <a:ext cx="3306" cy="33180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מחבר חץ ישר 67"/>
          <p:cNvCxnSpPr/>
          <p:nvPr/>
        </p:nvCxnSpPr>
        <p:spPr>
          <a:xfrm flipH="1">
            <a:off x="2450292" y="1271812"/>
            <a:ext cx="3642507" cy="765356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738719" y="1931359"/>
            <a:ext cx="177943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שמעון חלץ לצרות יפה ולאה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290003" y="3497662"/>
            <a:ext cx="3275180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האחיות (שרה ורבקה) פטורות.</a:t>
            </a:r>
          </a:p>
          <a:p>
            <a:r>
              <a:rPr lang="he-IL" dirty="0"/>
              <a:t>רש"י: חליצתן של הצרות משובחת יותר מחליצת האחיות</a:t>
            </a:r>
          </a:p>
        </p:txBody>
      </p:sp>
      <p:sp>
        <p:nvSpPr>
          <p:cNvPr id="71" name="לחצן פעולה: בית 70">
            <a:hlinkClick r:id="" action="ppaction://hlinkshowjump?jump=firstslide" highlightClick="1"/>
          </p:cNvPr>
          <p:cNvSpPr/>
          <p:nvPr/>
        </p:nvSpPr>
        <p:spPr>
          <a:xfrm>
            <a:off x="2281221" y="5554014"/>
            <a:ext cx="572815" cy="745682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72" name="תצוגת שקופית 6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40EC362-8AF3-4C97-B57E-696C835AEC43}"/>
              </a:ext>
            </a:extLst>
          </p:cNvPr>
          <p:cNvPicPr>
            <a:picLocks noGrp="1" noRot="1" noChangeAspect="1" noMove="1" noResize="1" noEditPoints="1" noAdjustHandles="1" noChangeArrowheads="1" noChangeShapeType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953029" y="5679125"/>
            <a:ext cx="1901916" cy="1069828"/>
          </a:xfrm>
          <a:prstGeom prst="rect">
            <a:avLst/>
          </a:prstGeom>
          <a:ln w="3175">
            <a:solidFill>
              <a:prstClr val="ltGray"/>
            </a:solidFill>
          </a:ln>
        </p:spPr>
      </p:pic>
      <p:sp>
        <p:nvSpPr>
          <p:cNvPr id="73" name="TextBox 72">
            <a:extLst>
              <a:ext uri="{FF2B5EF4-FFF2-40B4-BE49-F238E27FC236}">
                <a16:creationId xmlns:a16="http://schemas.microsoft.com/office/drawing/2014/main" id="{58482D70-8BAA-48F2-A904-C3FA0602C417}"/>
              </a:ext>
            </a:extLst>
          </p:cNvPr>
          <p:cNvSpPr txBox="1"/>
          <p:nvPr/>
        </p:nvSpPr>
        <p:spPr>
          <a:xfrm>
            <a:off x="10076893" y="5176191"/>
            <a:ext cx="1494269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400" dirty="0"/>
              <a:t>להמשך הגמרא</a:t>
            </a:r>
          </a:p>
        </p:txBody>
      </p:sp>
    </p:spTree>
    <p:extLst>
      <p:ext uri="{BB962C8B-B14F-4D97-AF65-F5344CB8AC3E}">
        <p14:creationId xmlns:p14="http://schemas.microsoft.com/office/powerpoint/2010/main" val="208964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500"/>
                            </p:stCondLst>
                            <p:childTnLst>
                              <p:par>
                                <p:cTn id="9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1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8" grpId="0" animBg="1"/>
      <p:bldP spid="65" grpId="0" animBg="1"/>
      <p:bldP spid="69" grpId="0" animBg="1"/>
      <p:bldP spid="70" grpId="0" animBg="1"/>
      <p:bldP spid="7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E2586FB-1DDD-4654-B1AB-396B79198608}" type="datetime4">
              <a:rPr lang="he-IL" smtClean="0"/>
              <a:t>ב'.ניסן.תשפ"ב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he-IL"/>
              <a:t>יצחק רסלר  </a:t>
            </a:r>
            <a:r>
              <a:rPr lang="en-US"/>
              <a:t>izakrossler@gmail.com </a:t>
            </a:r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549243" cy="365125"/>
          </a:xfrm>
        </p:spPr>
        <p:txBody>
          <a:bodyPr/>
          <a:lstStyle/>
          <a:p>
            <a:fld id="{EB67B795-7742-4BE3-83C6-04220FFFEE81}" type="slidenum">
              <a:rPr lang="he-IL" smtClean="0"/>
              <a:t>4</a:t>
            </a:fld>
            <a:endParaRPr lang="he-IL"/>
          </a:p>
        </p:txBody>
      </p:sp>
      <p:sp>
        <p:nvSpPr>
          <p:cNvPr id="5" name="מלבן 4"/>
          <p:cNvSpPr/>
          <p:nvPr/>
        </p:nvSpPr>
        <p:spPr>
          <a:xfrm>
            <a:off x="3051015" y="192500"/>
            <a:ext cx="6931185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r>
              <a:rPr lang="he-IL" dirty="0" smtClean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והא 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תנן: אסור אדם בצרת קרובת חלוצתו.  שמואל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נמי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התחיל ולא התחיל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קאמר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. </a:t>
            </a:r>
          </a:p>
          <a:p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התחיל באחיות לא יגמור בצרות.  </a:t>
            </a:r>
            <a:r>
              <a:rPr lang="he-IL" dirty="0" err="1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דתנן</a:t>
            </a:r>
            <a:r>
              <a:rPr lang="he-IL" dirty="0">
                <a:solidFill>
                  <a:srgbClr val="222222"/>
                </a:solidFill>
                <a:latin typeface="Narkisim" panose="020E0502050101010101" pitchFamily="34" charset="-79"/>
                <a:cs typeface="Narkisim" panose="020E0502050101010101" pitchFamily="34" charset="-79"/>
              </a:rPr>
              <a:t> אסור אדם בצרת קרובת חלוצתו.   </a:t>
            </a:r>
            <a:endParaRPr lang="he-IL" dirty="0"/>
          </a:p>
        </p:txBody>
      </p:sp>
      <p:grpSp>
        <p:nvGrpSpPr>
          <p:cNvPr id="6" name="קבוצה 5"/>
          <p:cNvGrpSpPr/>
          <p:nvPr/>
        </p:nvGrpSpPr>
        <p:grpSpPr>
          <a:xfrm>
            <a:off x="9023879" y="1839684"/>
            <a:ext cx="1148167" cy="1092200"/>
            <a:chOff x="7741009" y="2738648"/>
            <a:chExt cx="1092200" cy="1092200"/>
          </a:xfrm>
        </p:grpSpPr>
        <p:pic>
          <p:nvPicPr>
            <p:cNvPr id="7" name="תמונה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41009" y="2738648"/>
              <a:ext cx="1092200" cy="1092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8032629" y="2738648"/>
              <a:ext cx="508959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ראובן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קבוצה 8"/>
          <p:cNvGrpSpPr/>
          <p:nvPr/>
        </p:nvGrpSpPr>
        <p:grpSpPr>
          <a:xfrm>
            <a:off x="1820718" y="1791350"/>
            <a:ext cx="939800" cy="990600"/>
            <a:chOff x="4794371" y="3098561"/>
            <a:chExt cx="939800" cy="990600"/>
          </a:xfrm>
        </p:grpSpPr>
        <p:pic>
          <p:nvPicPr>
            <p:cNvPr id="10" name="תמונה 9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94371" y="3098561"/>
              <a:ext cx="939800" cy="990600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994693" y="3726612"/>
              <a:ext cx="586597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לוי</a:t>
              </a:r>
              <a:endParaRPr lang="he-IL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2" name="קבוצה 11"/>
          <p:cNvGrpSpPr/>
          <p:nvPr/>
        </p:nvGrpSpPr>
        <p:grpSpPr>
          <a:xfrm>
            <a:off x="78638" y="3890141"/>
            <a:ext cx="1274312" cy="1092200"/>
            <a:chOff x="5399538" y="2882900"/>
            <a:chExt cx="1274312" cy="1092200"/>
          </a:xfrm>
        </p:grpSpPr>
        <p:pic>
          <p:nvPicPr>
            <p:cNvPr id="13" name="תמונה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18150" y="2882900"/>
              <a:ext cx="1155700" cy="10922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5399538" y="3062377"/>
              <a:ext cx="91440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לאה</a:t>
              </a:r>
            </a:p>
          </p:txBody>
        </p:sp>
      </p:grpSp>
      <p:grpSp>
        <p:nvGrpSpPr>
          <p:cNvPr id="15" name="קבוצה 14"/>
          <p:cNvGrpSpPr/>
          <p:nvPr/>
        </p:nvGrpSpPr>
        <p:grpSpPr>
          <a:xfrm>
            <a:off x="7046582" y="4314458"/>
            <a:ext cx="1106818" cy="927936"/>
            <a:chOff x="5473700" y="2876550"/>
            <a:chExt cx="1244600" cy="1104900"/>
          </a:xfrm>
        </p:grpSpPr>
        <p:pic>
          <p:nvPicPr>
            <p:cNvPr id="16" name="תמונה 1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3700" y="2876550"/>
              <a:ext cx="1244600" cy="1104900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5473700" y="3051597"/>
              <a:ext cx="733246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שרה</a:t>
              </a:r>
            </a:p>
          </p:txBody>
        </p:sp>
      </p:grpSp>
      <p:grpSp>
        <p:nvGrpSpPr>
          <p:cNvPr id="18" name="קבוצה 17"/>
          <p:cNvGrpSpPr/>
          <p:nvPr/>
        </p:nvGrpSpPr>
        <p:grpSpPr>
          <a:xfrm>
            <a:off x="2009844" y="5612036"/>
            <a:ext cx="761162" cy="889000"/>
            <a:chOff x="4565410" y="4442364"/>
            <a:chExt cx="761162" cy="889000"/>
          </a:xfrm>
        </p:grpSpPr>
        <p:pic>
          <p:nvPicPr>
            <p:cNvPr id="19" name="תמונה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91572" y="4442364"/>
              <a:ext cx="635000" cy="88900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/>
          </p:nvSpPr>
          <p:spPr>
            <a:xfrm>
              <a:off x="4565410" y="4609865"/>
              <a:ext cx="598220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רחל</a:t>
              </a:r>
            </a:p>
          </p:txBody>
        </p:sp>
      </p:grpSp>
      <p:grpSp>
        <p:nvGrpSpPr>
          <p:cNvPr id="21" name="קבוצה 20"/>
          <p:cNvGrpSpPr/>
          <p:nvPr/>
        </p:nvGrpSpPr>
        <p:grpSpPr>
          <a:xfrm>
            <a:off x="3689583" y="4314458"/>
            <a:ext cx="934053" cy="990600"/>
            <a:chOff x="5147576" y="4839179"/>
            <a:chExt cx="723900" cy="889000"/>
          </a:xfrm>
        </p:grpSpPr>
        <p:pic>
          <p:nvPicPr>
            <p:cNvPr id="22" name="תמונה 2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47576" y="4839179"/>
              <a:ext cx="723900" cy="88900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/>
          </p:nvSpPr>
          <p:spPr>
            <a:xfrm>
              <a:off x="5183637" y="4948471"/>
              <a:ext cx="600168" cy="2616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100" dirty="0">
                  <a:solidFill>
                    <a:schemeClr val="bg1"/>
                  </a:solidFill>
                </a:rPr>
                <a:t>רבקה</a:t>
              </a:r>
            </a:p>
          </p:txBody>
        </p:sp>
      </p:grpSp>
      <p:grpSp>
        <p:nvGrpSpPr>
          <p:cNvPr id="24" name="קבוצה 23"/>
          <p:cNvGrpSpPr/>
          <p:nvPr/>
        </p:nvGrpSpPr>
        <p:grpSpPr>
          <a:xfrm>
            <a:off x="10703783" y="3865237"/>
            <a:ext cx="901700" cy="889000"/>
            <a:chOff x="10518902" y="2114306"/>
            <a:chExt cx="901700" cy="889000"/>
          </a:xfrm>
        </p:grpSpPr>
        <p:pic>
          <p:nvPicPr>
            <p:cNvPr id="25" name="תמונה 2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18902" y="2114306"/>
              <a:ext cx="901700" cy="889000"/>
            </a:xfrm>
            <a:prstGeom prst="rect">
              <a:avLst/>
            </a:prstGeom>
          </p:spPr>
        </p:pic>
        <p:sp>
          <p:nvSpPr>
            <p:cNvPr id="26" name="TextBox 25"/>
            <p:cNvSpPr txBox="1"/>
            <p:nvPr/>
          </p:nvSpPr>
          <p:spPr>
            <a:xfrm>
              <a:off x="10588752" y="2240056"/>
              <a:ext cx="612394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dirty="0">
                  <a:solidFill>
                    <a:schemeClr val="bg1"/>
                  </a:solidFill>
                </a:rPr>
                <a:t>יפה</a:t>
              </a:r>
            </a:p>
          </p:txBody>
        </p:sp>
      </p:grpSp>
      <p:grpSp>
        <p:nvGrpSpPr>
          <p:cNvPr id="27" name="קבוצה 26"/>
          <p:cNvGrpSpPr/>
          <p:nvPr/>
        </p:nvGrpSpPr>
        <p:grpSpPr>
          <a:xfrm>
            <a:off x="5419128" y="2037168"/>
            <a:ext cx="1155700" cy="990600"/>
            <a:chOff x="7695484" y="1138474"/>
            <a:chExt cx="1155700" cy="990600"/>
          </a:xfrm>
        </p:grpSpPr>
        <p:pic>
          <p:nvPicPr>
            <p:cNvPr id="28" name="תמונה 27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5484" y="1138474"/>
              <a:ext cx="1155700" cy="990600"/>
            </a:xfrm>
            <a:prstGeom prst="rect">
              <a:avLst/>
            </a:prstGeom>
          </p:spPr>
        </p:pic>
        <p:sp>
          <p:nvSpPr>
            <p:cNvPr id="29" name="TextBox 28"/>
            <p:cNvSpPr txBox="1"/>
            <p:nvPr/>
          </p:nvSpPr>
          <p:spPr>
            <a:xfrm>
              <a:off x="7820167" y="1701243"/>
              <a:ext cx="832514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>
                  <a:solidFill>
                    <a:schemeClr val="bg1"/>
                  </a:solidFill>
                </a:rPr>
                <a:t>שמעון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26456" y="1207721"/>
            <a:ext cx="79718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אחים</a:t>
            </a:r>
          </a:p>
        </p:txBody>
      </p:sp>
      <p:cxnSp>
        <p:nvCxnSpPr>
          <p:cNvPr id="31" name="מחבר חץ ישר 30"/>
          <p:cNvCxnSpPr>
            <a:endCxn id="28" idx="0"/>
          </p:cNvCxnSpPr>
          <p:nvPr/>
        </p:nvCxnSpPr>
        <p:spPr>
          <a:xfrm>
            <a:off x="4729018" y="1577053"/>
            <a:ext cx="1267960" cy="46011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חץ ישר 31"/>
          <p:cNvCxnSpPr/>
          <p:nvPr/>
        </p:nvCxnSpPr>
        <p:spPr>
          <a:xfrm flipH="1">
            <a:off x="2450293" y="1440443"/>
            <a:ext cx="1315967" cy="596725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קשת מלאה 32"/>
          <p:cNvSpPr/>
          <p:nvPr/>
        </p:nvSpPr>
        <p:spPr>
          <a:xfrm rot="10800000">
            <a:off x="4015130" y="4447364"/>
            <a:ext cx="3812724" cy="1678689"/>
          </a:xfrm>
          <a:prstGeom prst="blockArc">
            <a:avLst>
              <a:gd name="adj1" fmla="val 10800000"/>
              <a:gd name="adj2" fmla="val 184033"/>
              <a:gd name="adj3" fmla="val 21016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518400" y="5687204"/>
            <a:ext cx="80618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1">
            <a:spAutoFit/>
          </a:bodyPr>
          <a:lstStyle/>
          <a:p>
            <a:r>
              <a:rPr lang="he-IL" dirty="0"/>
              <a:t>אחיות</a:t>
            </a:r>
          </a:p>
        </p:txBody>
      </p:sp>
      <p:grpSp>
        <p:nvGrpSpPr>
          <p:cNvPr id="35" name="קבוצה 34"/>
          <p:cNvGrpSpPr/>
          <p:nvPr/>
        </p:nvGrpSpPr>
        <p:grpSpPr>
          <a:xfrm rot="2972491">
            <a:off x="2311424" y="3383062"/>
            <a:ext cx="1897488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36" name="קבוצה 3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38" name="חץ ימינה 3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0" name="קבוצה 39"/>
          <p:cNvGrpSpPr/>
          <p:nvPr/>
        </p:nvGrpSpPr>
        <p:grpSpPr>
          <a:xfrm rot="7959890">
            <a:off x="894594" y="3192712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1" name="קבוצה 4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3" name="חץ ימינה 4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2" name="TextBox 41"/>
            <p:cNvSpPr txBox="1"/>
            <p:nvPr/>
          </p:nvSpPr>
          <p:spPr>
            <a:xfrm rot="10778785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45" name="קבוצה 44"/>
          <p:cNvGrpSpPr/>
          <p:nvPr/>
        </p:nvGrpSpPr>
        <p:grpSpPr>
          <a:xfrm rot="7935403">
            <a:off x="7657445" y="3377182"/>
            <a:ext cx="1925433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46" name="קבוצה 45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48" name="חץ ימינה 47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 rot="10729748"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0" name="קבוצה 49"/>
          <p:cNvGrpSpPr/>
          <p:nvPr/>
        </p:nvGrpSpPr>
        <p:grpSpPr>
          <a:xfrm rot="3206946">
            <a:off x="9467081" y="3284440"/>
            <a:ext cx="1549630" cy="573531"/>
            <a:chOff x="5563562" y="4653444"/>
            <a:chExt cx="860364" cy="573531"/>
          </a:xfrm>
          <a:solidFill>
            <a:schemeClr val="accent6">
              <a:lumMod val="75000"/>
            </a:schemeClr>
          </a:solidFill>
        </p:grpSpPr>
        <p:grpSp>
          <p:nvGrpSpPr>
            <p:cNvPr id="51" name="קבוצה 50"/>
            <p:cNvGrpSpPr/>
            <p:nvPr/>
          </p:nvGrpSpPr>
          <p:grpSpPr>
            <a:xfrm>
              <a:off x="5563562" y="4653444"/>
              <a:ext cx="860364" cy="573531"/>
              <a:chOff x="3450566" y="4015722"/>
              <a:chExt cx="1035170" cy="573531"/>
            </a:xfrm>
            <a:grpFill/>
          </p:grpSpPr>
          <p:sp>
            <p:nvSpPr>
              <p:cNvPr id="53" name="חץ ימינה 52"/>
              <p:cNvSpPr/>
              <p:nvPr/>
            </p:nvSpPr>
            <p:spPr>
              <a:xfrm>
                <a:off x="3450566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10800000"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52" name="TextBox 51"/>
            <p:cNvSpPr txBox="1"/>
            <p:nvPr/>
          </p:nvSpPr>
          <p:spPr>
            <a:xfrm>
              <a:off x="5625226" y="4804220"/>
              <a:ext cx="532467" cy="253916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050" dirty="0">
                  <a:solidFill>
                    <a:srgbClr val="FFFF00"/>
                  </a:solidFill>
                </a:rPr>
                <a:t>נשא אישה</a:t>
              </a:r>
            </a:p>
          </p:txBody>
        </p:sp>
      </p:grpSp>
      <p:grpSp>
        <p:nvGrpSpPr>
          <p:cNvPr id="55" name="קבוצה 54"/>
          <p:cNvGrpSpPr/>
          <p:nvPr/>
        </p:nvGrpSpPr>
        <p:grpSpPr>
          <a:xfrm rot="18147884">
            <a:off x="1023360" y="4645999"/>
            <a:ext cx="1018572" cy="1569144"/>
            <a:chOff x="8712678" y="2668191"/>
            <a:chExt cx="1018572" cy="661604"/>
          </a:xfrm>
        </p:grpSpPr>
        <p:sp>
          <p:nvSpPr>
            <p:cNvPr id="56" name="חץ למטה 55"/>
            <p:cNvSpPr/>
            <p:nvPr/>
          </p:nvSpPr>
          <p:spPr>
            <a:xfrm>
              <a:off x="8763960" y="2668191"/>
              <a:ext cx="967290" cy="661604"/>
            </a:xfrm>
            <a:prstGeom prst="downArrow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712678" y="2743350"/>
              <a:ext cx="756451" cy="30642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1200" b="1" dirty="0">
                  <a:solidFill>
                    <a:srgbClr val="FFFF00"/>
                  </a:solidFill>
                </a:rPr>
                <a:t>בת </a:t>
              </a:r>
            </a:p>
            <a:p>
              <a:r>
                <a:rPr lang="he-IL" sz="1200" b="1" dirty="0">
                  <a:solidFill>
                    <a:srgbClr val="FFFF00"/>
                  </a:solidFill>
                </a:rPr>
                <a:t>מבעל אחר</a:t>
              </a:r>
            </a:p>
          </p:txBody>
        </p:sp>
      </p:grpSp>
      <p:grpSp>
        <p:nvGrpSpPr>
          <p:cNvPr id="58" name="קבוצה 57"/>
          <p:cNvGrpSpPr/>
          <p:nvPr/>
        </p:nvGrpSpPr>
        <p:grpSpPr>
          <a:xfrm>
            <a:off x="839607" y="1193350"/>
            <a:ext cx="920915" cy="1312680"/>
            <a:chOff x="1047931" y="4391642"/>
            <a:chExt cx="1186776" cy="1807313"/>
          </a:xfrm>
        </p:grpSpPr>
        <p:pic>
          <p:nvPicPr>
            <p:cNvPr id="59" name="תמונה 58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917" y="4391642"/>
              <a:ext cx="1105790" cy="1807313"/>
            </a:xfrm>
            <a:prstGeom prst="rect">
              <a:avLst/>
            </a:prstGeom>
          </p:spPr>
        </p:pic>
        <p:sp>
          <p:nvSpPr>
            <p:cNvPr id="60" name="TextBox 59"/>
            <p:cNvSpPr txBox="1"/>
            <p:nvPr/>
          </p:nvSpPr>
          <p:spPr>
            <a:xfrm>
              <a:off x="1047931" y="4854251"/>
              <a:ext cx="1033272" cy="7078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sz="2000" b="1" dirty="0"/>
                <a:t>מת בלי ילדים</a:t>
              </a:r>
            </a:p>
          </p:txBody>
        </p:sp>
      </p:grpSp>
      <p:grpSp>
        <p:nvGrpSpPr>
          <p:cNvPr id="61" name="קבוצה 60"/>
          <p:cNvGrpSpPr/>
          <p:nvPr/>
        </p:nvGrpSpPr>
        <p:grpSpPr>
          <a:xfrm rot="18765823">
            <a:off x="4191064" y="3439318"/>
            <a:ext cx="1676908" cy="573531"/>
            <a:chOff x="3338940" y="3851820"/>
            <a:chExt cx="1001755" cy="573531"/>
          </a:xfrm>
          <a:solidFill>
            <a:schemeClr val="accent4">
              <a:lumMod val="60000"/>
              <a:lumOff val="40000"/>
            </a:schemeClr>
          </a:solidFill>
        </p:grpSpPr>
        <p:grpSp>
          <p:nvGrpSpPr>
            <p:cNvPr id="62" name="קבוצה 61"/>
            <p:cNvGrpSpPr/>
            <p:nvPr/>
          </p:nvGrpSpPr>
          <p:grpSpPr>
            <a:xfrm rot="10800000">
              <a:off x="3338940" y="3851820"/>
              <a:ext cx="1001755" cy="573531"/>
              <a:chOff x="3450565" y="4015722"/>
              <a:chExt cx="1035170" cy="573531"/>
            </a:xfrm>
            <a:grpFill/>
          </p:grpSpPr>
          <p:sp>
            <p:nvSpPr>
              <p:cNvPr id="64" name="חץ ימינה 63"/>
              <p:cNvSpPr/>
              <p:nvPr/>
            </p:nvSpPr>
            <p:spPr>
              <a:xfrm>
                <a:off x="3450565" y="4015722"/>
                <a:ext cx="1035170" cy="573531"/>
              </a:xfrm>
              <a:prstGeom prst="rightArrow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he-IL"/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450566" y="4174066"/>
                <a:ext cx="910986" cy="276999"/>
              </a:xfrm>
              <a:prstGeom prst="rect">
                <a:avLst/>
              </a:prstGeom>
              <a:grpFill/>
            </p:spPr>
            <p:txBody>
              <a:bodyPr wrap="square" rtlCol="1">
                <a:spAutoFit/>
              </a:bodyPr>
              <a:lstStyle/>
              <a:p>
                <a:endParaRPr lang="he-IL" sz="1200" dirty="0">
                  <a:solidFill>
                    <a:srgbClr val="FFFF00"/>
                  </a:solidFill>
                </a:endParaRPr>
              </a:p>
            </p:txBody>
          </p:sp>
        </p:grpSp>
        <p:sp>
          <p:nvSpPr>
            <p:cNvPr id="63" name="TextBox 62"/>
            <p:cNvSpPr txBox="1"/>
            <p:nvPr/>
          </p:nvSpPr>
          <p:spPr>
            <a:xfrm>
              <a:off x="3534687" y="4026734"/>
              <a:ext cx="743601" cy="307777"/>
            </a:xfrm>
            <a:prstGeom prst="rect">
              <a:avLst/>
            </a:prstGeom>
            <a:grpFill/>
          </p:spPr>
          <p:txBody>
            <a:bodyPr wrap="square" rtlCol="1">
              <a:spAutoFit/>
            </a:bodyPr>
            <a:lstStyle/>
            <a:p>
              <a:r>
                <a:rPr lang="he-IL" sz="1400" dirty="0"/>
                <a:t>חלץ לרבקה</a:t>
              </a:r>
            </a:p>
          </p:txBody>
        </p:sp>
      </p:grpSp>
      <p:sp>
        <p:nvSpPr>
          <p:cNvPr id="66" name="TextBox 65"/>
          <p:cNvSpPr txBox="1"/>
          <p:nvPr/>
        </p:nvSpPr>
        <p:spPr>
          <a:xfrm>
            <a:off x="5769901" y="3516710"/>
            <a:ext cx="251093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שרה קרובת חלוצת שמעון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9661108" y="4774017"/>
            <a:ext cx="232659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יפה צרת קרובת חלוצתו</a:t>
            </a:r>
          </a:p>
          <a:p>
            <a:r>
              <a:rPr lang="he-IL" dirty="0"/>
              <a:t>לכן אסורה לשמעון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1094927" y="4250591"/>
            <a:ext cx="1747412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r>
              <a:rPr lang="he-IL" dirty="0"/>
              <a:t>לאה צרת חלוצתו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710884" y="5961897"/>
            <a:ext cx="235031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 algn="ctr"/>
            <a:r>
              <a:rPr lang="he-IL" dirty="0"/>
              <a:t>רחל קרובת צרת חלוצתו ומותרת לשמעון</a:t>
            </a:r>
          </a:p>
        </p:txBody>
      </p:sp>
      <p:sp>
        <p:nvSpPr>
          <p:cNvPr id="70" name="לחצן פעולה: בית 69">
            <a:hlinkClick r:id="" action="ppaction://hlinkshowjump?jump=firstslide" highlightClick="1"/>
          </p:cNvPr>
          <p:cNvSpPr/>
          <p:nvPr/>
        </p:nvSpPr>
        <p:spPr>
          <a:xfrm>
            <a:off x="78638" y="5394036"/>
            <a:ext cx="546200" cy="73201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5687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250"/>
                            </p:stCondLst>
                            <p:childTnLst>
                              <p:par>
                                <p:cTn id="3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750"/>
                            </p:stCondLst>
                            <p:childTnLst>
                              <p:par>
                                <p:cTn id="77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" presetClass="entr" presetSubtype="3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"/>
                            </p:stCondLst>
                            <p:childTnLst>
                              <p:par>
                                <p:cTn id="9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250"/>
                            </p:stCondLst>
                            <p:childTnLst>
                              <p:par>
                                <p:cTn id="99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3750"/>
                            </p:stCondLst>
                            <p:childTnLst>
                              <p:par>
                                <p:cTn id="106" presetID="3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13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287</Words>
  <Application>Microsoft Office PowerPoint</Application>
  <PresentationFormat>מסך רחב</PresentationFormat>
  <Paragraphs>89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Narkisim</vt:lpstr>
      <vt:lpstr>Times New Roman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Izak Rossler</dc:creator>
  <cp:lastModifiedBy>izak rossler</cp:lastModifiedBy>
  <cp:revision>8</cp:revision>
  <dcterms:created xsi:type="dcterms:W3CDTF">2022-03-31T17:55:07Z</dcterms:created>
  <dcterms:modified xsi:type="dcterms:W3CDTF">2022-04-03T08:47:06Z</dcterms:modified>
</cp:coreProperties>
</file>