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D379-2F04-425D-880B-9DEC1F7E8379}" type="datetimeFigureOut">
              <a:rPr lang="he-IL" smtClean="0"/>
              <a:t>י"ב/ניסן/תשפ"ב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AE74-EE3D-450C-AFB7-4C45A52D93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6303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D379-2F04-425D-880B-9DEC1F7E8379}" type="datetimeFigureOut">
              <a:rPr lang="he-IL" smtClean="0"/>
              <a:t>י"ב/ניסן/תשפ"ב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AE74-EE3D-450C-AFB7-4C45A52D93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20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D379-2F04-425D-880B-9DEC1F7E8379}" type="datetimeFigureOut">
              <a:rPr lang="he-IL" smtClean="0"/>
              <a:t>י"ב/ניסן/תשפ"ב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AE74-EE3D-450C-AFB7-4C45A52D93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456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D379-2F04-425D-880B-9DEC1F7E8379}" type="datetimeFigureOut">
              <a:rPr lang="he-IL" smtClean="0"/>
              <a:t>י"ב/ניסן/תשפ"ב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AE74-EE3D-450C-AFB7-4C45A52D93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06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D379-2F04-425D-880B-9DEC1F7E8379}" type="datetimeFigureOut">
              <a:rPr lang="he-IL" smtClean="0"/>
              <a:t>י"ב/ניסן/תשפ"ב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AE74-EE3D-450C-AFB7-4C45A52D93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979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D379-2F04-425D-880B-9DEC1F7E8379}" type="datetimeFigureOut">
              <a:rPr lang="he-IL" smtClean="0"/>
              <a:t>י"ב/ניסן/תשפ"ב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AE74-EE3D-450C-AFB7-4C45A52D93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8402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D379-2F04-425D-880B-9DEC1F7E8379}" type="datetimeFigureOut">
              <a:rPr lang="he-IL" smtClean="0"/>
              <a:t>י"ב/ניסן/תשפ"ב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AE74-EE3D-450C-AFB7-4C45A52D93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708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D379-2F04-425D-880B-9DEC1F7E8379}" type="datetimeFigureOut">
              <a:rPr lang="he-IL" smtClean="0"/>
              <a:t>י"ב/ניסן/תשפ"ב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AE74-EE3D-450C-AFB7-4C45A52D93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33934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D379-2F04-425D-880B-9DEC1F7E8379}" type="datetimeFigureOut">
              <a:rPr lang="he-IL" smtClean="0"/>
              <a:t>י"ב/ניסן/תשפ"ב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AE74-EE3D-450C-AFB7-4C45A52D93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17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D379-2F04-425D-880B-9DEC1F7E8379}" type="datetimeFigureOut">
              <a:rPr lang="he-IL" smtClean="0"/>
              <a:t>י"ב/ניסן/תשפ"ב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AE74-EE3D-450C-AFB7-4C45A52D93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655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D379-2F04-425D-880B-9DEC1F7E8379}" type="datetimeFigureOut">
              <a:rPr lang="he-IL" smtClean="0"/>
              <a:t>י"ב/ניסן/תשפ"ב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AE74-EE3D-450C-AFB7-4C45A52D93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718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6D379-2F04-425D-880B-9DEC1F7E8379}" type="datetimeFigureOut">
              <a:rPr lang="he-IL" smtClean="0"/>
              <a:t>י"ב/ניסן/תשפ"ב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DAE74-EE3D-450C-AFB7-4C45A52D93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723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he.wikisource.org/wiki/%D7%99%D7%91%D7%9E%D7%95%D7%AA_%D7%A0_%D7%91#fn_&#1497;" TargetMode="Externa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he.wikisource.org/wiki/%D7%99%D7%91%D7%9E%D7%95%D7%AA_%D7%A0_%D7%91#fn_&#1497;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hlinkClick r:id="rId2" action="ppaction://hlinksldjump"/>
          </p:cNvPr>
          <p:cNvSpPr/>
          <p:nvPr/>
        </p:nvSpPr>
        <p:spPr>
          <a:xfrm>
            <a:off x="1537068" y="973164"/>
            <a:ext cx="9358009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מתני</a:t>
            </a:r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'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רבן גמליאל אומר:  אין גט אחר גט ולא מאמר אחר מאמר ולא בעילה אחר בעילה ולא חליצה אחר חליצה וחכמים אומרים: יש גט אחר גט ויש מאמר אחר מאמר </a:t>
            </a:r>
            <a:r>
              <a:rPr lang="he-IL" baseline="30000" dirty="0">
                <a:solidFill>
                  <a:srgbClr val="0645AD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אבל לא אחר בעילה ולא אחר חליצה</a:t>
            </a:r>
          </a:p>
          <a:p>
            <a:r>
              <a:rPr lang="he-IL" b="1" dirty="0"/>
              <a:t>רש"י:  אין גט אחר גט</a:t>
            </a:r>
            <a:r>
              <a:rPr lang="he-IL" dirty="0"/>
              <a:t> - שתי יבמות לאדם אחד מאח אחד ונתן גט לזו וגט לזו אינו אסור בקרובות שניה</a:t>
            </a:r>
          </a:p>
        </p:txBody>
      </p:sp>
      <p:sp>
        <p:nvSpPr>
          <p:cNvPr id="3" name="מלבן 2"/>
          <p:cNvSpPr/>
          <p:nvPr/>
        </p:nvSpPr>
        <p:spPr>
          <a:xfrm>
            <a:off x="5592000" y="122443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 נ   א</a:t>
            </a:r>
            <a:endParaRPr lang="he-IL" b="1" dirty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5495133" y="2236787"/>
            <a:ext cx="539994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טבלה מסכמת ארבע אפשרויות – גט, מאמר,  בעילה חליצה</a:t>
            </a:r>
            <a:endParaRPr lang="he-IL" dirty="0"/>
          </a:p>
        </p:txBody>
      </p:sp>
      <p:sp>
        <p:nvSpPr>
          <p:cNvPr id="5" name="מלבן 4">
            <a:hlinkClick r:id="rId4" action="ppaction://hlinksldjump"/>
          </p:cNvPr>
          <p:cNvSpPr/>
          <p:nvPr/>
        </p:nvSpPr>
        <p:spPr>
          <a:xfrm>
            <a:off x="3151860" y="3641506"/>
            <a:ext cx="774321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אחת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יבמה אחת ליבם אחד ואחת שתי יבמות ליבם אחד.  וכן שני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יבמים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ליבמה אחת</a:t>
            </a:r>
            <a:endParaRPr lang="he-IL" dirty="0"/>
          </a:p>
        </p:txBody>
      </p:sp>
      <p:sp>
        <p:nvSpPr>
          <p:cNvPr id="7" name="TextBox 6">
            <a:hlinkClick r:id="rId4" action="ppaction://hlinksldjump"/>
          </p:cNvPr>
          <p:cNvSpPr txBox="1"/>
          <p:nvPr/>
        </p:nvSpPr>
        <p:spPr>
          <a:xfrm>
            <a:off x="1478702" y="3641506"/>
            <a:ext cx="167315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ארבע אפשרויות</a:t>
            </a:r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5495133" y="2905171"/>
            <a:ext cx="832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 נ  ב</a:t>
            </a:r>
            <a:endParaRPr lang="he-IL" b="1" dirty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9" name="מלבן 8">
            <a:hlinkClick r:id="rId5" action="ppaction://hlinksldjump"/>
          </p:cNvPr>
          <p:cNvSpPr/>
          <p:nvPr/>
        </p:nvSpPr>
        <p:spPr>
          <a:xfrm>
            <a:off x="1935903" y="4426271"/>
            <a:ext cx="895917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בין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בתחילה בין באמצע בין בסוף </a:t>
            </a:r>
            <a:r>
              <a:rPr lang="he-IL" baseline="30000" dirty="0" err="1">
                <a:solidFill>
                  <a:srgbClr val="0645AD"/>
                </a:solidFill>
                <a:latin typeface="Narkisim" panose="020E0502050101010101" pitchFamily="34" charset="-79"/>
                <a:cs typeface="Narkisim" panose="020E0502050101010101" pitchFamily="34" charset="-79"/>
                <a:hlinkClick r:id="rId6"/>
              </a:rPr>
              <a:t>י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והבעילה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בזמן שהיא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בתחלה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אין אחריה כלום באמצע ובסוף יש אחריה כלום רבי נחמיה אומר אחת בעילה ואחת חליצה בין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בתחלה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בין באמצע בין בסוף אין אחריה כלום: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7463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י"ב.ניסן.תשפ"ב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6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475034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1721796" y="58764"/>
            <a:ext cx="9358009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 נ   א</a:t>
            </a:r>
          </a:p>
          <a:p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מתני'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רבן גמליאל אומר:  אין גט אחר גט ולא מאמר אחר מאמר ולא בעילה אחר בעילה ולא חליצה אחר חליצה וחכמים אומרים: יש גט אחר גט ויש מאמר אחר מאמר </a:t>
            </a:r>
            <a:r>
              <a:rPr lang="he-IL" baseline="30000" dirty="0">
                <a:solidFill>
                  <a:srgbClr val="0645AD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אבל לא אחר בעילה ולא אחר חליצה</a:t>
            </a:r>
          </a:p>
          <a:p>
            <a:r>
              <a:rPr lang="he-IL" b="1" dirty="0"/>
              <a:t>רש"י:  אין גט אחר גט</a:t>
            </a:r>
            <a:r>
              <a:rPr lang="he-IL" dirty="0"/>
              <a:t> - שתי יבמות לאדם אחד מאח אחד ונתן גט לזו וגט לזו אינו אסור בקרובות שניה</a:t>
            </a:r>
          </a:p>
        </p:txBody>
      </p:sp>
      <p:grpSp>
        <p:nvGrpSpPr>
          <p:cNvPr id="8" name="קבוצה 7"/>
          <p:cNvGrpSpPr/>
          <p:nvPr/>
        </p:nvGrpSpPr>
        <p:grpSpPr>
          <a:xfrm>
            <a:off x="7542658" y="2170811"/>
            <a:ext cx="1148167" cy="1092200"/>
            <a:chOff x="7741009" y="2738648"/>
            <a:chExt cx="1092200" cy="1092200"/>
          </a:xfrm>
        </p:grpSpPr>
        <p:pic>
          <p:nvPicPr>
            <p:cNvPr id="9" name="תמונה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9630991" y="4872514"/>
            <a:ext cx="1106818" cy="927936"/>
            <a:chOff x="5473700" y="2876550"/>
            <a:chExt cx="1244600" cy="1104900"/>
          </a:xfrm>
        </p:grpSpPr>
        <p:pic>
          <p:nvPicPr>
            <p:cNvPr id="12" name="תמונה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4" name="קבוצה 13"/>
          <p:cNvGrpSpPr/>
          <p:nvPr/>
        </p:nvGrpSpPr>
        <p:grpSpPr>
          <a:xfrm>
            <a:off x="5147835" y="4896924"/>
            <a:ext cx="934053" cy="990600"/>
            <a:chOff x="5147576" y="4839179"/>
            <a:chExt cx="723900" cy="889000"/>
          </a:xfrm>
        </p:grpSpPr>
        <p:pic>
          <p:nvPicPr>
            <p:cNvPr id="15" name="תמונה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7" name="קבוצה 16"/>
          <p:cNvGrpSpPr/>
          <p:nvPr/>
        </p:nvGrpSpPr>
        <p:grpSpPr>
          <a:xfrm>
            <a:off x="3347628" y="2330910"/>
            <a:ext cx="1155700" cy="990600"/>
            <a:chOff x="7695484" y="1138474"/>
            <a:chExt cx="1155700" cy="990600"/>
          </a:xfrm>
        </p:grpSpPr>
        <p:pic>
          <p:nvPicPr>
            <p:cNvPr id="18" name="תמונה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4727643" y="2477771"/>
            <a:ext cx="2815015" cy="696877"/>
            <a:chOff x="8202961" y="3266592"/>
            <a:chExt cx="1821574" cy="696877"/>
          </a:xfrm>
        </p:grpSpPr>
        <p:sp>
          <p:nvSpPr>
            <p:cNvPr id="21" name="חץ למעלה-למטה 20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532937" y="3430365"/>
              <a:ext cx="87860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23" name="קבוצה 22"/>
          <p:cNvGrpSpPr/>
          <p:nvPr/>
        </p:nvGrpSpPr>
        <p:grpSpPr>
          <a:xfrm rot="8577005">
            <a:off x="5505187" y="3770165"/>
            <a:ext cx="269120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4" name="קבוצה 23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26" name="חץ ימינה 25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 rot="10816032">
              <a:off x="5808813" y="4808797"/>
              <a:ext cx="348872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28" name="קבוצה 27"/>
          <p:cNvGrpSpPr/>
          <p:nvPr/>
        </p:nvGrpSpPr>
        <p:grpSpPr>
          <a:xfrm rot="2835369">
            <a:off x="7755532" y="3859063"/>
            <a:ext cx="2332859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9" name="קבוצה 28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1" name="חץ ימינה 30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3" name="קבוצה 32"/>
          <p:cNvGrpSpPr/>
          <p:nvPr/>
        </p:nvGrpSpPr>
        <p:grpSpPr>
          <a:xfrm>
            <a:off x="8360184" y="1825387"/>
            <a:ext cx="918803" cy="1053611"/>
            <a:chOff x="1117008" y="4316375"/>
            <a:chExt cx="1117699" cy="1882580"/>
          </a:xfrm>
        </p:grpSpPr>
        <p:pic>
          <p:nvPicPr>
            <p:cNvPr id="34" name="תמונה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36" name="קשת מלאה 35"/>
          <p:cNvSpPr/>
          <p:nvPr/>
        </p:nvSpPr>
        <p:spPr>
          <a:xfrm rot="10800000">
            <a:off x="5478350" y="5173793"/>
            <a:ext cx="4609230" cy="1237632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34503" y="5991043"/>
            <a:ext cx="3673007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שרה ורבקה נופלות לפני שמעון לייבום</a:t>
            </a:r>
          </a:p>
        </p:txBody>
      </p:sp>
      <p:grpSp>
        <p:nvGrpSpPr>
          <p:cNvPr id="38" name="קבוצה 37"/>
          <p:cNvGrpSpPr/>
          <p:nvPr/>
        </p:nvGrpSpPr>
        <p:grpSpPr>
          <a:xfrm rot="3459267">
            <a:off x="3942127" y="3824488"/>
            <a:ext cx="2043853" cy="775295"/>
            <a:chOff x="5330952" y="4553712"/>
            <a:chExt cx="1381960" cy="775295"/>
          </a:xfrm>
        </p:grpSpPr>
        <p:sp>
          <p:nvSpPr>
            <p:cNvPr id="39" name="חץ ימינה 38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443351" y="4789627"/>
              <a:ext cx="994071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b="1" dirty="0">
                  <a:solidFill>
                    <a:schemeClr val="bg1"/>
                  </a:solidFill>
                </a:rPr>
                <a:t>נתן גט</a:t>
              </a:r>
            </a:p>
          </p:txBody>
        </p:sp>
      </p:grpSp>
      <p:grpSp>
        <p:nvGrpSpPr>
          <p:cNvPr id="41" name="קבוצה 40"/>
          <p:cNvGrpSpPr/>
          <p:nvPr/>
        </p:nvGrpSpPr>
        <p:grpSpPr>
          <a:xfrm rot="1337249">
            <a:off x="4539219" y="3897779"/>
            <a:ext cx="5264830" cy="775295"/>
            <a:chOff x="5330952" y="4553712"/>
            <a:chExt cx="1381960" cy="775295"/>
          </a:xfrm>
        </p:grpSpPr>
        <p:sp>
          <p:nvSpPr>
            <p:cNvPr id="42" name="חץ ימינה 41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643638" y="4789627"/>
              <a:ext cx="45534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נתן גט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837639" y="2206674"/>
            <a:ext cx="270560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שמעון איננו אסור בקרובות רבקה שקבלה שניה את הגט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344" y="3437090"/>
            <a:ext cx="4513519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הסיבה שקרובות רבקה מותרות כי,</a:t>
            </a:r>
          </a:p>
          <a:p>
            <a:r>
              <a:rPr lang="he-IL" dirty="0"/>
              <a:t>אם הגט הועיל לראשונה (שרה) אזי פקעה זיקת שתיהן (שרה ורבקה) ורבקה יוצאת בלי כלום</a:t>
            </a:r>
          </a:p>
          <a:p>
            <a:r>
              <a:rPr lang="he-IL" dirty="0"/>
              <a:t>ואם הגט לשרה לא הועיל אזי גם </a:t>
            </a:r>
            <a:r>
              <a:rPr lang="he-IL" dirty="0" smtClean="0"/>
              <a:t>הגט </a:t>
            </a:r>
            <a:r>
              <a:rPr lang="he-IL" dirty="0"/>
              <a:t>של רבקה לא הועיל וזה כמו אדם שגרש נכרית.</a:t>
            </a:r>
          </a:p>
          <a:p>
            <a:endParaRPr lang="he-IL" dirty="0"/>
          </a:p>
        </p:txBody>
      </p:sp>
      <p:sp>
        <p:nvSpPr>
          <p:cNvPr id="46" name="TextBox 45"/>
          <p:cNvSpPr txBox="1"/>
          <p:nvPr/>
        </p:nvSpPr>
        <p:spPr>
          <a:xfrm>
            <a:off x="102215" y="5718884"/>
            <a:ext cx="5363152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חכמים אומרים: יש גט אחר גט, </a:t>
            </a:r>
          </a:p>
          <a:p>
            <a:r>
              <a:rPr lang="he-IL" dirty="0"/>
              <a:t>והואיל והגט לא מפקיע את היבמה מזיקתה, הפקעה גמורה, לכן, הגט השני הוא גט</a:t>
            </a:r>
          </a:p>
        </p:txBody>
      </p:sp>
      <p:sp>
        <p:nvSpPr>
          <p:cNvPr id="47" name="לחצן פעולה: בית 46">
            <a:hlinkClick r:id="" action="ppaction://hlinkshowjump?jump=firstslide" highlightClick="1"/>
          </p:cNvPr>
          <p:cNvSpPr/>
          <p:nvPr/>
        </p:nvSpPr>
        <p:spPr>
          <a:xfrm>
            <a:off x="10914433" y="3408033"/>
            <a:ext cx="677763" cy="71983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041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6" presetClass="entr" presetSubtype="37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"/>
                            </p:stCondLst>
                            <p:childTnLst>
                              <p:par>
                                <p:cTn id="57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י"ב.ניסן.תשפ"ב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120631" y="134274"/>
            <a:ext cx="9105088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 נ   א</a:t>
            </a:r>
          </a:p>
          <a:p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מתני'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רבן גמליאל אומר:  אין גט אחר גט ולא מאמר אחר מאמר ולא בעילה אחר בעילה ולא חליצה אחר חליצה וחכמים אומרים: יש גט אחר גט ויש מאמר אחר מאמר </a:t>
            </a:r>
            <a:r>
              <a:rPr lang="he-IL" baseline="30000" dirty="0">
                <a:solidFill>
                  <a:srgbClr val="0645AD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אבל לא אחר בעילה ולא אחר חליצה</a:t>
            </a: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314913"/>
              </p:ext>
            </p:extLst>
          </p:nvPr>
        </p:nvGraphicFramePr>
        <p:xfrm>
          <a:off x="2190344" y="1774918"/>
          <a:ext cx="8091792" cy="11269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697264">
                  <a:extLst>
                    <a:ext uri="{9D8B030D-6E8A-4147-A177-3AD203B41FA5}">
                      <a16:colId xmlns:a16="http://schemas.microsoft.com/office/drawing/2014/main" val="282385900"/>
                    </a:ext>
                  </a:extLst>
                </a:gridCol>
                <a:gridCol w="2697264">
                  <a:extLst>
                    <a:ext uri="{9D8B030D-6E8A-4147-A177-3AD203B41FA5}">
                      <a16:colId xmlns:a16="http://schemas.microsoft.com/office/drawing/2014/main" val="3351743187"/>
                    </a:ext>
                  </a:extLst>
                </a:gridCol>
                <a:gridCol w="2697264">
                  <a:extLst>
                    <a:ext uri="{9D8B030D-6E8A-4147-A177-3AD203B41FA5}">
                      <a16:colId xmlns:a16="http://schemas.microsoft.com/office/drawing/2014/main" val="58673359"/>
                    </a:ext>
                  </a:extLst>
                </a:gridCol>
              </a:tblGrid>
              <a:tr h="375640">
                <a:tc rowSpan="3">
                  <a:txBody>
                    <a:bodyPr/>
                    <a:lstStyle/>
                    <a:p>
                      <a:pPr algn="ctr" rtl="1"/>
                      <a:r>
                        <a:rPr lang="he-IL" sz="3200" dirty="0"/>
                        <a:t>גט</a:t>
                      </a:r>
                      <a:endParaRPr lang="he-IL" sz="3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נתן</a:t>
                      </a:r>
                      <a:r>
                        <a:rPr lang="he-IL" baseline="0" dirty="0"/>
                        <a:t> גט ואח"כ מאמר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גט, וחליצה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6781"/>
                  </a:ext>
                </a:extLst>
              </a:tr>
              <a:tr h="3756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נתן</a:t>
                      </a:r>
                      <a:r>
                        <a:rPr lang="he-IL" baseline="0" dirty="0"/>
                        <a:t> גט ואח"כ ביאה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גט, וחליצה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745777"/>
                  </a:ext>
                </a:extLst>
              </a:tr>
              <a:tr h="3756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נתן</a:t>
                      </a:r>
                      <a:r>
                        <a:rPr lang="he-IL" baseline="0" dirty="0"/>
                        <a:t> גט ואח"כ חליצה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אין אחר חליצה כלום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984796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92633"/>
              </p:ext>
            </p:extLst>
          </p:nvPr>
        </p:nvGraphicFramePr>
        <p:xfrm>
          <a:off x="2190343" y="2932508"/>
          <a:ext cx="8082066" cy="112394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694022">
                  <a:extLst>
                    <a:ext uri="{9D8B030D-6E8A-4147-A177-3AD203B41FA5}">
                      <a16:colId xmlns:a16="http://schemas.microsoft.com/office/drawing/2014/main" val="2119267785"/>
                    </a:ext>
                  </a:extLst>
                </a:gridCol>
                <a:gridCol w="2694022">
                  <a:extLst>
                    <a:ext uri="{9D8B030D-6E8A-4147-A177-3AD203B41FA5}">
                      <a16:colId xmlns:a16="http://schemas.microsoft.com/office/drawing/2014/main" val="3476995139"/>
                    </a:ext>
                  </a:extLst>
                </a:gridCol>
                <a:gridCol w="2694022">
                  <a:extLst>
                    <a:ext uri="{9D8B030D-6E8A-4147-A177-3AD203B41FA5}">
                      <a16:colId xmlns:a16="http://schemas.microsoft.com/office/drawing/2014/main" val="2553074823"/>
                    </a:ext>
                  </a:extLst>
                </a:gridCol>
              </a:tblGrid>
              <a:tr h="374648">
                <a:tc rowSpan="3">
                  <a:txBody>
                    <a:bodyPr/>
                    <a:lstStyle/>
                    <a:p>
                      <a:pPr algn="ctr" rtl="1"/>
                      <a:r>
                        <a:rPr lang="he-IL" sz="3200" dirty="0"/>
                        <a:t>מאמר</a:t>
                      </a:r>
                      <a:endParaRPr lang="he-IL" sz="3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נתן</a:t>
                      </a:r>
                      <a:r>
                        <a:rPr lang="he-IL" baseline="0" dirty="0"/>
                        <a:t> מאמר ואח"כ גט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חליצה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946977"/>
                  </a:ext>
                </a:extLst>
              </a:tr>
              <a:tr h="374648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נתן</a:t>
                      </a:r>
                      <a:r>
                        <a:rPr lang="he-IL" baseline="0" dirty="0"/>
                        <a:t> מאמר ואח"כ ביאה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גט,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489468"/>
                  </a:ext>
                </a:extLst>
              </a:tr>
              <a:tr h="374648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נתן</a:t>
                      </a:r>
                      <a:r>
                        <a:rPr lang="he-IL" baseline="0" dirty="0"/>
                        <a:t> מאמר ואח"כ חליצה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כמצוותה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698012"/>
                  </a:ext>
                </a:extLst>
              </a:tr>
            </a:tbl>
          </a:graphicData>
        </a:graphic>
      </p:graphicFrame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727832"/>
              </p:ext>
            </p:extLst>
          </p:nvPr>
        </p:nvGraphicFramePr>
        <p:xfrm>
          <a:off x="2200069" y="4070646"/>
          <a:ext cx="8072340" cy="11404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690780">
                  <a:extLst>
                    <a:ext uri="{9D8B030D-6E8A-4147-A177-3AD203B41FA5}">
                      <a16:colId xmlns:a16="http://schemas.microsoft.com/office/drawing/2014/main" val="2119267785"/>
                    </a:ext>
                  </a:extLst>
                </a:gridCol>
                <a:gridCol w="2690780">
                  <a:extLst>
                    <a:ext uri="{9D8B030D-6E8A-4147-A177-3AD203B41FA5}">
                      <a16:colId xmlns:a16="http://schemas.microsoft.com/office/drawing/2014/main" val="3476995139"/>
                    </a:ext>
                  </a:extLst>
                </a:gridCol>
                <a:gridCol w="2690780">
                  <a:extLst>
                    <a:ext uri="{9D8B030D-6E8A-4147-A177-3AD203B41FA5}">
                      <a16:colId xmlns:a16="http://schemas.microsoft.com/office/drawing/2014/main" val="2553074823"/>
                    </a:ext>
                  </a:extLst>
                </a:gridCol>
              </a:tblGrid>
              <a:tr h="380140">
                <a:tc rowSpan="3">
                  <a:txBody>
                    <a:bodyPr/>
                    <a:lstStyle/>
                    <a:p>
                      <a:pPr algn="ctr" rtl="1"/>
                      <a:r>
                        <a:rPr lang="he-IL" sz="3200" dirty="0"/>
                        <a:t>בעילה</a:t>
                      </a:r>
                      <a:endParaRPr lang="he-IL" sz="3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בעל </a:t>
                      </a:r>
                      <a:r>
                        <a:rPr lang="he-IL" baseline="0" dirty="0"/>
                        <a:t>ואח"כ נתן גט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אין אחר בעילה כלום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946977"/>
                  </a:ext>
                </a:extLst>
              </a:tr>
              <a:tr h="3801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בעל </a:t>
                      </a:r>
                      <a:r>
                        <a:rPr lang="he-IL" baseline="0" dirty="0"/>
                        <a:t>ואח"כ עשה מאמר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אין אחר בעילה כלום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489468"/>
                  </a:ext>
                </a:extLst>
              </a:tr>
              <a:tr h="3801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בעל </a:t>
                      </a:r>
                      <a:r>
                        <a:rPr lang="he-IL" baseline="0" dirty="0"/>
                        <a:t>ואח"כ חלץ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אין אחר בעילה כלום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698012"/>
                  </a:ext>
                </a:extLst>
              </a:tr>
            </a:tbl>
          </a:graphicData>
        </a:graphic>
      </p:graphicFrame>
      <p:graphicFrame>
        <p:nvGraphicFramePr>
          <p:cNvPr id="9" name="טבלה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1068"/>
              </p:ext>
            </p:extLst>
          </p:nvPr>
        </p:nvGraphicFramePr>
        <p:xfrm>
          <a:off x="2238978" y="5211066"/>
          <a:ext cx="8043158" cy="11404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661598">
                  <a:extLst>
                    <a:ext uri="{9D8B030D-6E8A-4147-A177-3AD203B41FA5}">
                      <a16:colId xmlns:a16="http://schemas.microsoft.com/office/drawing/2014/main" val="2119267785"/>
                    </a:ext>
                  </a:extLst>
                </a:gridCol>
                <a:gridCol w="2690780">
                  <a:extLst>
                    <a:ext uri="{9D8B030D-6E8A-4147-A177-3AD203B41FA5}">
                      <a16:colId xmlns:a16="http://schemas.microsoft.com/office/drawing/2014/main" val="3476995139"/>
                    </a:ext>
                  </a:extLst>
                </a:gridCol>
                <a:gridCol w="2690780">
                  <a:extLst>
                    <a:ext uri="{9D8B030D-6E8A-4147-A177-3AD203B41FA5}">
                      <a16:colId xmlns:a16="http://schemas.microsoft.com/office/drawing/2014/main" val="2553074823"/>
                    </a:ext>
                  </a:extLst>
                </a:gridCol>
              </a:tblGrid>
              <a:tr h="380140">
                <a:tc rowSpan="3">
                  <a:txBody>
                    <a:bodyPr/>
                    <a:lstStyle/>
                    <a:p>
                      <a:pPr algn="ctr" rtl="1"/>
                      <a:r>
                        <a:rPr lang="he-IL" sz="3200" dirty="0"/>
                        <a:t>חליצה</a:t>
                      </a:r>
                      <a:endParaRPr lang="he-IL" sz="3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0" dirty="0"/>
                        <a:t>חלץ ואח"כ עשה מאמר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אין אחר חליצה כלום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946977"/>
                  </a:ext>
                </a:extLst>
              </a:tr>
              <a:tr h="3801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0" dirty="0"/>
                        <a:t>חלץ ואח"כ</a:t>
                      </a:r>
                      <a:r>
                        <a:rPr lang="he-IL" b="0" baseline="0" dirty="0"/>
                        <a:t> נתן גט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אין אחר חליצה כלום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489468"/>
                  </a:ext>
                </a:extLst>
              </a:tr>
              <a:tr h="3801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0" dirty="0"/>
                        <a:t>חלץ ואח"כ בא עליה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אין אחר חליצה כלום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698012"/>
                  </a:ext>
                </a:extLst>
              </a:tr>
            </a:tbl>
          </a:graphicData>
        </a:graphic>
      </p:graphicFrame>
      <p:sp>
        <p:nvSpPr>
          <p:cNvPr id="10" name="לחצן פעולה: בית 9">
            <a:hlinkClick r:id="" action="ppaction://hlinkshowjump?jump=firstslide" highlightClick="1"/>
          </p:cNvPr>
          <p:cNvSpPr/>
          <p:nvPr/>
        </p:nvSpPr>
        <p:spPr>
          <a:xfrm>
            <a:off x="11225719" y="5573949"/>
            <a:ext cx="447472" cy="55447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TextBox 10"/>
          <p:cNvSpPr txBox="1"/>
          <p:nvPr/>
        </p:nvSpPr>
        <p:spPr>
          <a:xfrm>
            <a:off x="6254885" y="1167320"/>
            <a:ext cx="131323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טבלת סיכום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4714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412279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4</a:t>
            </a:fld>
            <a:endParaRPr lang="he-IL"/>
          </a:p>
        </p:txBody>
      </p:sp>
      <p:sp>
        <p:nvSpPr>
          <p:cNvPr id="3" name="מלבן 2"/>
          <p:cNvSpPr/>
          <p:nvPr/>
        </p:nvSpPr>
        <p:spPr>
          <a:xfrm>
            <a:off x="4075890" y="137978"/>
            <a:ext cx="7743217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 נ  ב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אחת יבמה אחת ליבם אחד ואחת שתי יבמות ליבם אחד.  וכן שני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יבמים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ליבמה אחת</a:t>
            </a: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768952"/>
              </p:ext>
            </p:extLst>
          </p:nvPr>
        </p:nvGraphicFramePr>
        <p:xfrm>
          <a:off x="1740170" y="806396"/>
          <a:ext cx="8133404" cy="146608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322960">
                  <a:extLst>
                    <a:ext uri="{9D8B030D-6E8A-4147-A177-3AD203B41FA5}">
                      <a16:colId xmlns:a16="http://schemas.microsoft.com/office/drawing/2014/main" val="1349522601"/>
                    </a:ext>
                  </a:extLst>
                </a:gridCol>
                <a:gridCol w="1254868">
                  <a:extLst>
                    <a:ext uri="{9D8B030D-6E8A-4147-A177-3AD203B41FA5}">
                      <a16:colId xmlns:a16="http://schemas.microsoft.com/office/drawing/2014/main" val="4129310629"/>
                    </a:ext>
                  </a:extLst>
                </a:gridCol>
                <a:gridCol w="1809345">
                  <a:extLst>
                    <a:ext uri="{9D8B030D-6E8A-4147-A177-3AD203B41FA5}">
                      <a16:colId xmlns:a16="http://schemas.microsoft.com/office/drawing/2014/main" val="1404192445"/>
                    </a:ext>
                  </a:extLst>
                </a:gridCol>
                <a:gridCol w="3746231">
                  <a:extLst>
                    <a:ext uri="{9D8B030D-6E8A-4147-A177-3AD203B41FA5}">
                      <a16:colId xmlns:a16="http://schemas.microsoft.com/office/drawing/2014/main" val="4080967508"/>
                    </a:ext>
                  </a:extLst>
                </a:gridCol>
              </a:tblGrid>
              <a:tr h="361107"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אפשרות 1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מאמר לזו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ומאמר לזו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נותן גט לשתיהן וחולץ לאחת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670273"/>
                  </a:ext>
                </a:extLst>
              </a:tr>
              <a:tr h="361107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וגט לזו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נותן גט לבעלת המאמר וחולץ לאחת מהן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775678"/>
                  </a:ext>
                </a:extLst>
              </a:tr>
              <a:tr h="367283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ובא על זו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נותן גט לשתיהן וחולץ אחת מהן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529602"/>
                  </a:ext>
                </a:extLst>
              </a:tr>
              <a:tr h="367283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וחלץ לזו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נותן גט לראשונה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238103"/>
                  </a:ext>
                </a:extLst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340911"/>
              </p:ext>
            </p:extLst>
          </p:nvPr>
        </p:nvGraphicFramePr>
        <p:xfrm>
          <a:off x="1779077" y="2356125"/>
          <a:ext cx="8113951" cy="14630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319796">
                  <a:extLst>
                    <a:ext uri="{9D8B030D-6E8A-4147-A177-3AD203B41FA5}">
                      <a16:colId xmlns:a16="http://schemas.microsoft.com/office/drawing/2014/main" val="1349522601"/>
                    </a:ext>
                  </a:extLst>
                </a:gridCol>
                <a:gridCol w="1251867">
                  <a:extLst>
                    <a:ext uri="{9D8B030D-6E8A-4147-A177-3AD203B41FA5}">
                      <a16:colId xmlns:a16="http://schemas.microsoft.com/office/drawing/2014/main" val="4129310629"/>
                    </a:ext>
                  </a:extLst>
                </a:gridCol>
                <a:gridCol w="1805017">
                  <a:extLst>
                    <a:ext uri="{9D8B030D-6E8A-4147-A177-3AD203B41FA5}">
                      <a16:colId xmlns:a16="http://schemas.microsoft.com/office/drawing/2014/main" val="1404192445"/>
                    </a:ext>
                  </a:extLst>
                </a:gridCol>
                <a:gridCol w="3737271">
                  <a:extLst>
                    <a:ext uri="{9D8B030D-6E8A-4147-A177-3AD203B41FA5}">
                      <a16:colId xmlns:a16="http://schemas.microsoft.com/office/drawing/2014/main" val="4080967508"/>
                    </a:ext>
                  </a:extLst>
                </a:gridCol>
              </a:tblGrid>
              <a:tr h="358142"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אפשרות 2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גט לזו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ומאמר לזו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נותן גט לבעלת המאמר וחולץ לאחת מהן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670273"/>
                  </a:ext>
                </a:extLst>
              </a:tr>
              <a:tr h="358142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וגט לזו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חולץ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775678"/>
                  </a:ext>
                </a:extLst>
              </a:tr>
              <a:tr h="359633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ובא על זו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נותן גט לזו שבעל </a:t>
                      </a:r>
                      <a:r>
                        <a:rPr lang="he-IL" dirty="0" err="1"/>
                        <a:t>וחןלץ</a:t>
                      </a:r>
                      <a:r>
                        <a:rPr lang="he-IL" dirty="0"/>
                        <a:t> לאחת מהן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529602"/>
                  </a:ext>
                </a:extLst>
              </a:tr>
              <a:tr h="359633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וחלץ לזו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אין</a:t>
                      </a:r>
                      <a:r>
                        <a:rPr lang="he-IL" baseline="0" dirty="0"/>
                        <a:t> אחר חליצה כלום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238103"/>
                  </a:ext>
                </a:extLst>
              </a:tr>
            </a:tbl>
          </a:graphicData>
        </a:graphic>
      </p:graphicFrame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843416"/>
              </p:ext>
            </p:extLst>
          </p:nvPr>
        </p:nvGraphicFramePr>
        <p:xfrm>
          <a:off x="1779077" y="3899880"/>
          <a:ext cx="8123679" cy="14630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321378">
                  <a:extLst>
                    <a:ext uri="{9D8B030D-6E8A-4147-A177-3AD203B41FA5}">
                      <a16:colId xmlns:a16="http://schemas.microsoft.com/office/drawing/2014/main" val="1349522601"/>
                    </a:ext>
                  </a:extLst>
                </a:gridCol>
                <a:gridCol w="1253368">
                  <a:extLst>
                    <a:ext uri="{9D8B030D-6E8A-4147-A177-3AD203B41FA5}">
                      <a16:colId xmlns:a16="http://schemas.microsoft.com/office/drawing/2014/main" val="4129310629"/>
                    </a:ext>
                  </a:extLst>
                </a:gridCol>
                <a:gridCol w="1807181">
                  <a:extLst>
                    <a:ext uri="{9D8B030D-6E8A-4147-A177-3AD203B41FA5}">
                      <a16:colId xmlns:a16="http://schemas.microsoft.com/office/drawing/2014/main" val="1404192445"/>
                    </a:ext>
                  </a:extLst>
                </a:gridCol>
                <a:gridCol w="3741752">
                  <a:extLst>
                    <a:ext uri="{9D8B030D-6E8A-4147-A177-3AD203B41FA5}">
                      <a16:colId xmlns:a16="http://schemas.microsoft.com/office/drawing/2014/main" val="4080967508"/>
                    </a:ext>
                  </a:extLst>
                </a:gridCol>
              </a:tblGrid>
              <a:tr h="362010"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אפשרות 3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חלץ לזו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ומאמר לזו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אין</a:t>
                      </a:r>
                      <a:r>
                        <a:rPr lang="he-IL" baseline="0" dirty="0"/>
                        <a:t> אחר חליצה כלום</a:t>
                      </a:r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6670273"/>
                  </a:ext>
                </a:extLst>
              </a:tr>
              <a:tr h="36201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וגט לזו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775678"/>
                  </a:ext>
                </a:extLst>
              </a:tr>
              <a:tr h="36201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ובא על זו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529602"/>
                  </a:ext>
                </a:extLst>
              </a:tr>
              <a:tr h="362010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וחלץ לזו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238103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832292"/>
              </p:ext>
            </p:extLst>
          </p:nvPr>
        </p:nvGraphicFramePr>
        <p:xfrm>
          <a:off x="1779077" y="5394960"/>
          <a:ext cx="8123679" cy="14630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321378">
                  <a:extLst>
                    <a:ext uri="{9D8B030D-6E8A-4147-A177-3AD203B41FA5}">
                      <a16:colId xmlns:a16="http://schemas.microsoft.com/office/drawing/2014/main" val="1349522601"/>
                    </a:ext>
                  </a:extLst>
                </a:gridCol>
                <a:gridCol w="1253368">
                  <a:extLst>
                    <a:ext uri="{9D8B030D-6E8A-4147-A177-3AD203B41FA5}">
                      <a16:colId xmlns:a16="http://schemas.microsoft.com/office/drawing/2014/main" val="4129310629"/>
                    </a:ext>
                  </a:extLst>
                </a:gridCol>
                <a:gridCol w="1807181">
                  <a:extLst>
                    <a:ext uri="{9D8B030D-6E8A-4147-A177-3AD203B41FA5}">
                      <a16:colId xmlns:a16="http://schemas.microsoft.com/office/drawing/2014/main" val="1404192445"/>
                    </a:ext>
                  </a:extLst>
                </a:gridCol>
                <a:gridCol w="3741752">
                  <a:extLst>
                    <a:ext uri="{9D8B030D-6E8A-4147-A177-3AD203B41FA5}">
                      <a16:colId xmlns:a16="http://schemas.microsoft.com/office/drawing/2014/main" val="4080967508"/>
                    </a:ext>
                  </a:extLst>
                </a:gridCol>
              </a:tblGrid>
              <a:tr h="362010"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אפשרות </a:t>
                      </a:r>
                      <a:r>
                        <a:rPr lang="en-US" dirty="0"/>
                        <a:t>4</a:t>
                      </a:r>
                      <a:endParaRPr lang="he-IL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בעל לזו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ומאמר לזו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אין</a:t>
                      </a:r>
                      <a:r>
                        <a:rPr lang="he-IL" baseline="0" dirty="0"/>
                        <a:t> אחר ביאה כלום</a:t>
                      </a:r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6670273"/>
                  </a:ext>
                </a:extLst>
              </a:tr>
              <a:tr h="36201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וגט לזו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775678"/>
                  </a:ext>
                </a:extLst>
              </a:tr>
              <a:tr h="36201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ובא על זו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529602"/>
                  </a:ext>
                </a:extLst>
              </a:tr>
              <a:tr h="362010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וחלץ לזו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238103"/>
                  </a:ext>
                </a:extLst>
              </a:tr>
            </a:tbl>
          </a:graphicData>
        </a:graphic>
      </p:graphicFrame>
      <p:sp>
        <p:nvSpPr>
          <p:cNvPr id="8" name="לחצן פעולה: בית 7">
            <a:hlinkClick r:id="" action="ppaction://hlinkshowjump?jump=firstslide" highlightClick="1"/>
          </p:cNvPr>
          <p:cNvSpPr/>
          <p:nvPr/>
        </p:nvSpPr>
        <p:spPr>
          <a:xfrm>
            <a:off x="11225719" y="5573949"/>
            <a:ext cx="447472" cy="55447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2402732" y="245699"/>
            <a:ext cx="167315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ארבע אפשרויות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4877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י"ב.ניסן.תשפ"ב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5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1694233" y="509044"/>
            <a:ext cx="8959174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 נ  ב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בין בתחילה בין באמצע בין בסוף </a:t>
            </a:r>
            <a:r>
              <a:rPr lang="he-IL" baseline="30000" dirty="0" err="1">
                <a:solidFill>
                  <a:srgbClr val="0645AD"/>
                </a:solidFill>
                <a:latin typeface="Narkisim" panose="020E0502050101010101" pitchFamily="34" charset="-79"/>
                <a:cs typeface="Narkisim" panose="020E0502050101010101" pitchFamily="34" charset="-79"/>
                <a:hlinkClick r:id="rId2"/>
              </a:rPr>
              <a:t>י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והבעילה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בזמן שהיא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בתחלה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אין אחריה כלום באמצע ובסוף יש אחריה כלום רבי נחמיה אומר אחת בעילה ואחת חליצה בין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בתחלה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בין באמצע בין בסוף אין אחריה כלום: </a:t>
            </a:r>
            <a:endParaRPr lang="he-IL" dirty="0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811929"/>
              </p:ext>
            </p:extLst>
          </p:nvPr>
        </p:nvGraphicFramePr>
        <p:xfrm>
          <a:off x="2109820" y="2034455"/>
          <a:ext cx="8128000" cy="11125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4811309"/>
                    </a:ext>
                  </a:extLst>
                </a:gridCol>
                <a:gridCol w="995464">
                  <a:extLst>
                    <a:ext uri="{9D8B030D-6E8A-4147-A177-3AD203B41FA5}">
                      <a16:colId xmlns:a16="http://schemas.microsoft.com/office/drawing/2014/main" val="3477413676"/>
                    </a:ext>
                  </a:extLst>
                </a:gridCol>
                <a:gridCol w="1468876">
                  <a:extLst>
                    <a:ext uri="{9D8B030D-6E8A-4147-A177-3AD203B41FA5}">
                      <a16:colId xmlns:a16="http://schemas.microsoft.com/office/drawing/2014/main" val="905395543"/>
                    </a:ext>
                  </a:extLst>
                </a:gridCol>
                <a:gridCol w="1420239">
                  <a:extLst>
                    <a:ext uri="{9D8B030D-6E8A-4147-A177-3AD203B41FA5}">
                      <a16:colId xmlns:a16="http://schemas.microsoft.com/office/drawing/2014/main" val="1572672999"/>
                    </a:ext>
                  </a:extLst>
                </a:gridCol>
                <a:gridCol w="2617821">
                  <a:extLst>
                    <a:ext uri="{9D8B030D-6E8A-4147-A177-3AD203B41FA5}">
                      <a16:colId xmlns:a16="http://schemas.microsoft.com/office/drawing/2014/main" val="1265657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בין בתחילה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חלץ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ועשה מאמר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ונתן גט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אין אחר חליצה כלום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60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בין באמצע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נתן גט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וחלץ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ועשה מאמר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46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בין בסוף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מאמר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ונתן גט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וחלץ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652924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113457"/>
              </p:ext>
            </p:extLst>
          </p:nvPr>
        </p:nvGraphicFramePr>
        <p:xfrm>
          <a:off x="2109820" y="3498726"/>
          <a:ext cx="8128001" cy="11125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4811309"/>
                    </a:ext>
                  </a:extLst>
                </a:gridCol>
                <a:gridCol w="995464">
                  <a:extLst>
                    <a:ext uri="{9D8B030D-6E8A-4147-A177-3AD203B41FA5}">
                      <a16:colId xmlns:a16="http://schemas.microsoft.com/office/drawing/2014/main" val="3477413676"/>
                    </a:ext>
                  </a:extLst>
                </a:gridCol>
                <a:gridCol w="1468876">
                  <a:extLst>
                    <a:ext uri="{9D8B030D-6E8A-4147-A177-3AD203B41FA5}">
                      <a16:colId xmlns:a16="http://schemas.microsoft.com/office/drawing/2014/main" val="905395543"/>
                    </a:ext>
                  </a:extLst>
                </a:gridCol>
                <a:gridCol w="1420239">
                  <a:extLst>
                    <a:ext uri="{9D8B030D-6E8A-4147-A177-3AD203B41FA5}">
                      <a16:colId xmlns:a16="http://schemas.microsoft.com/office/drawing/2014/main" val="1572672999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265657156"/>
                    </a:ext>
                  </a:extLst>
                </a:gridCol>
                <a:gridCol w="1538052">
                  <a:extLst>
                    <a:ext uri="{9D8B030D-6E8A-4147-A177-3AD203B41FA5}">
                      <a16:colId xmlns:a16="http://schemas.microsoft.com/office/drawing/2014/main" val="14910509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בין בתחילה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בעל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ועשה מאמר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אין אחר חליצה כלום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0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בין באמצע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נתן גט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ובעל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ועשה מאמר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ע"פ חכמים צריכה גט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ע"פ ר' נחמיה</a:t>
                      </a:r>
                      <a:r>
                        <a:rPr lang="he-IL" sz="1600" baseline="0" dirty="0"/>
                        <a:t> אין אחר ביאה כלום</a:t>
                      </a:r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46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בין בסוף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נתן גט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ועשה מאמר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ובעל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652924"/>
                  </a:ext>
                </a:extLst>
              </a:tr>
            </a:tbl>
          </a:graphicData>
        </a:graphic>
      </p:graphicFrame>
      <p:sp>
        <p:nvSpPr>
          <p:cNvPr id="8" name="לחצן פעולה: בית 7">
            <a:hlinkClick r:id="" action="ppaction://hlinkshowjump?jump=firstslide" highlightClick="1"/>
          </p:cNvPr>
          <p:cNvSpPr/>
          <p:nvPr/>
        </p:nvSpPr>
        <p:spPr>
          <a:xfrm>
            <a:off x="11335966" y="5107021"/>
            <a:ext cx="447472" cy="55447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850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664</Words>
  <Application>Microsoft Office PowerPoint</Application>
  <PresentationFormat>מסך רחב</PresentationFormat>
  <Paragraphs>135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Narkisim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3</cp:revision>
  <dcterms:created xsi:type="dcterms:W3CDTF">2022-04-13T09:13:58Z</dcterms:created>
  <dcterms:modified xsi:type="dcterms:W3CDTF">2022-04-13T09:34:06Z</dcterms:modified>
</cp:coreProperties>
</file>