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F3AF-1D46-4083-8413-27D4CA61BC7C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9DE4-B68A-4FFA-9349-A29CB29AE1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7518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F3AF-1D46-4083-8413-27D4CA61BC7C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9DE4-B68A-4FFA-9349-A29CB29AE1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48169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F3AF-1D46-4083-8413-27D4CA61BC7C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9DE4-B68A-4FFA-9349-A29CB29AE1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65150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F3AF-1D46-4083-8413-27D4CA61BC7C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9DE4-B68A-4FFA-9349-A29CB29AE1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63457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F3AF-1D46-4083-8413-27D4CA61BC7C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9DE4-B68A-4FFA-9349-A29CB29AE1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77916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F3AF-1D46-4083-8413-27D4CA61BC7C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9DE4-B68A-4FFA-9349-A29CB29AE1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2580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F3AF-1D46-4083-8413-27D4CA61BC7C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9DE4-B68A-4FFA-9349-A29CB29AE1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05258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F3AF-1D46-4083-8413-27D4CA61BC7C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9DE4-B68A-4FFA-9349-A29CB29AE1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53110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F3AF-1D46-4083-8413-27D4CA61BC7C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9DE4-B68A-4FFA-9349-A29CB29AE1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15631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F3AF-1D46-4083-8413-27D4CA61BC7C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9DE4-B68A-4FFA-9349-A29CB29AE1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88663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F3AF-1D46-4083-8413-27D4CA61BC7C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69DE4-B68A-4FFA-9349-A29CB29AE1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6738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ערוך סגנונות טקסט של תבנית בסיס</a:t>
            </a:r>
          </a:p>
          <a:p>
            <a:pPr lvl="1"/>
            <a:r>
              <a:rPr lang="he-IL" smtClean="0"/>
              <a:t>רמה שניה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F3AF-1D46-4083-8413-27D4CA61BC7C}" type="datetimeFigureOut">
              <a:rPr lang="he-IL" smtClean="0"/>
              <a:t>י"ג/ניסן/תשפ"ב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69DE4-B68A-4FFA-9349-A29CB29AE16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33131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E2586FB-1DDD-4654-B1AB-396B79198608}" type="datetime4">
              <a:rPr lang="he-IL" smtClean="0"/>
              <a:t>י"ג.ניסן.תשפ"ב</a:t>
            </a:fld>
            <a:endParaRPr lang="he-IL"/>
          </a:p>
        </p:txBody>
      </p:sp>
      <p:sp>
        <p:nvSpPr>
          <p:cNvPr id="5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he-IL"/>
              <a:t>יצחק רסלר  </a:t>
            </a:r>
            <a:r>
              <a:rPr lang="en-US"/>
              <a:t>izakrossler@gmail.com </a:t>
            </a:r>
            <a:endParaRPr lang="he-IL"/>
          </a:p>
        </p:txBody>
      </p:sp>
      <p:sp>
        <p:nvSpPr>
          <p:cNvPr id="6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572311" cy="365125"/>
          </a:xfrm>
        </p:spPr>
        <p:txBody>
          <a:bodyPr/>
          <a:lstStyle/>
          <a:p>
            <a:fld id="{EB67B795-7742-4BE3-83C6-04220FFFEE81}" type="slidenum">
              <a:rPr lang="he-IL" smtClean="0"/>
              <a:t>1</a:t>
            </a:fld>
            <a:endParaRPr lang="he-IL"/>
          </a:p>
        </p:txBody>
      </p:sp>
      <p:sp>
        <p:nvSpPr>
          <p:cNvPr id="7" name="מלבן 6"/>
          <p:cNvSpPr/>
          <p:nvPr/>
        </p:nvSpPr>
        <p:spPr>
          <a:xfrm>
            <a:off x="2395019" y="241757"/>
            <a:ext cx="9307355" cy="8925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>
            <a:spAutoFit/>
          </a:bodyPr>
          <a:lstStyle/>
          <a:p>
            <a:pPr algn="ctr"/>
            <a:r>
              <a:rPr lang="he-IL" sz="1600" b="1" dirty="0">
                <a:solidFill>
                  <a:srgbClr val="222222"/>
                </a:solidFill>
                <a:latin typeface="Arial" panose="020B0604020202020204" pitchFamily="34" charset="0"/>
              </a:rPr>
              <a:t>דף נ"ב  ב</a:t>
            </a:r>
          </a:p>
          <a:p>
            <a:pPr algn="ctr"/>
            <a:r>
              <a:rPr lang="he-IL" b="1" dirty="0">
                <a:solidFill>
                  <a:srgbClr val="222222"/>
                </a:solidFill>
                <a:latin typeface="Arial" panose="020B0604020202020204" pitchFamily="34" charset="0"/>
              </a:rPr>
              <a:t>רש"י:  נתן גט למאמרו</a:t>
            </a:r>
            <a:r>
              <a:rPr lang="he-IL" dirty="0">
                <a:solidFill>
                  <a:srgbClr val="222222"/>
                </a:solidFill>
                <a:latin typeface="Arial" panose="020B0604020202020204" pitchFamily="34" charset="0"/>
              </a:rPr>
              <a:t> - ולא לזיקתו בארבעה </a:t>
            </a:r>
            <a:r>
              <a:rPr lang="he-IL" dirty="0" err="1">
                <a:solidFill>
                  <a:srgbClr val="222222"/>
                </a:solidFill>
                <a:latin typeface="Arial" panose="020B0604020202020204" pitchFamily="34" charset="0"/>
              </a:rPr>
              <a:t>אחין</a:t>
            </a:r>
            <a:r>
              <a:rPr lang="he-IL" dirty="0">
                <a:solidFill>
                  <a:srgbClr val="222222"/>
                </a:solidFill>
                <a:latin typeface="Arial" panose="020B0604020202020204" pitchFamily="34" charset="0"/>
              </a:rPr>
              <a:t> (לעיל לב.) גבי זיקת </a:t>
            </a:r>
            <a:r>
              <a:rPr lang="he-IL" dirty="0" err="1">
                <a:solidFill>
                  <a:srgbClr val="222222"/>
                </a:solidFill>
                <a:latin typeface="Arial" panose="020B0604020202020204" pitchFamily="34" charset="0"/>
              </a:rPr>
              <a:t>יבמין</a:t>
            </a:r>
            <a:r>
              <a:rPr lang="he-IL" dirty="0">
                <a:solidFill>
                  <a:srgbClr val="222222"/>
                </a:solidFill>
                <a:latin typeface="Arial" panose="020B0604020202020204" pitchFamily="34" charset="0"/>
              </a:rPr>
              <a:t> ג' </a:t>
            </a:r>
            <a:r>
              <a:rPr lang="he-IL" dirty="0" err="1">
                <a:solidFill>
                  <a:srgbClr val="222222"/>
                </a:solidFill>
                <a:latin typeface="Arial" panose="020B0604020202020204" pitchFamily="34" charset="0"/>
              </a:rPr>
              <a:t>אחין</a:t>
            </a:r>
            <a:r>
              <a:rPr lang="he-IL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he-IL" dirty="0" err="1">
                <a:solidFill>
                  <a:srgbClr val="222222"/>
                </a:solidFill>
                <a:latin typeface="Arial" panose="020B0604020202020204" pitchFamily="34" charset="0"/>
              </a:rPr>
              <a:t>נשואין</a:t>
            </a:r>
            <a:r>
              <a:rPr lang="he-IL" dirty="0">
                <a:solidFill>
                  <a:srgbClr val="222222"/>
                </a:solidFill>
                <a:latin typeface="Arial" panose="020B0604020202020204" pitchFamily="34" charset="0"/>
              </a:rPr>
              <a:t> ג' </a:t>
            </a:r>
            <a:r>
              <a:rPr lang="he-IL" dirty="0" err="1">
                <a:solidFill>
                  <a:srgbClr val="222222"/>
                </a:solidFill>
                <a:latin typeface="Arial" panose="020B0604020202020204" pitchFamily="34" charset="0"/>
              </a:rPr>
              <a:t>נכריות</a:t>
            </a:r>
            <a:r>
              <a:rPr lang="he-IL" dirty="0">
                <a:solidFill>
                  <a:srgbClr val="222222"/>
                </a:solidFill>
                <a:latin typeface="Arial" panose="020B0604020202020204" pitchFamily="34" charset="0"/>
              </a:rPr>
              <a:t> ומת אחד מהן ועשה בה השני מאמר ומת הרי אלו חולצות </a:t>
            </a:r>
            <a:r>
              <a:rPr lang="he-IL" dirty="0" err="1">
                <a:solidFill>
                  <a:srgbClr val="222222"/>
                </a:solidFill>
                <a:latin typeface="Arial" panose="020B0604020202020204" pitchFamily="34" charset="0"/>
              </a:rPr>
              <a:t>כו</a:t>
            </a:r>
            <a:r>
              <a:rPr lang="he-IL" dirty="0">
                <a:solidFill>
                  <a:srgbClr val="222222"/>
                </a:solidFill>
                <a:latin typeface="Arial" panose="020B0604020202020204" pitchFamily="34" charset="0"/>
              </a:rPr>
              <a:t>'</a:t>
            </a:r>
            <a:endParaRPr lang="he-IL" dirty="0"/>
          </a:p>
        </p:txBody>
      </p:sp>
      <p:grpSp>
        <p:nvGrpSpPr>
          <p:cNvPr id="8" name="קבוצה 7"/>
          <p:cNvGrpSpPr/>
          <p:nvPr/>
        </p:nvGrpSpPr>
        <p:grpSpPr>
          <a:xfrm>
            <a:off x="8564643" y="1274026"/>
            <a:ext cx="1148167" cy="1092200"/>
            <a:chOff x="7741009" y="2738648"/>
            <a:chExt cx="1092200" cy="1092200"/>
          </a:xfrm>
        </p:grpSpPr>
        <p:pic>
          <p:nvPicPr>
            <p:cNvPr id="9" name="תמונה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41009" y="2738648"/>
              <a:ext cx="1092200" cy="10922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8032629" y="2738648"/>
              <a:ext cx="508959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ראובן</a:t>
              </a:r>
              <a:endParaRPr lang="he-IL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קבוצה 10"/>
          <p:cNvGrpSpPr/>
          <p:nvPr/>
        </p:nvGrpSpPr>
        <p:grpSpPr>
          <a:xfrm>
            <a:off x="5420329" y="2338382"/>
            <a:ext cx="1155700" cy="990600"/>
            <a:chOff x="7695484" y="1138474"/>
            <a:chExt cx="1155700" cy="990600"/>
          </a:xfrm>
        </p:grpSpPr>
        <p:pic>
          <p:nvPicPr>
            <p:cNvPr id="12" name="תמונה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4" y="1138474"/>
              <a:ext cx="1155700" cy="990600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7820167" y="1701243"/>
              <a:ext cx="83251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chemeClr val="bg1"/>
                  </a:solidFill>
                </a:rPr>
                <a:t>שמעון</a:t>
              </a:r>
            </a:p>
          </p:txBody>
        </p:sp>
      </p:grpSp>
      <p:grpSp>
        <p:nvGrpSpPr>
          <p:cNvPr id="14" name="קבוצה 13"/>
          <p:cNvGrpSpPr/>
          <p:nvPr/>
        </p:nvGrpSpPr>
        <p:grpSpPr>
          <a:xfrm>
            <a:off x="2371991" y="1353249"/>
            <a:ext cx="1170677" cy="914400"/>
            <a:chOff x="3976777" y="2854245"/>
            <a:chExt cx="1170677" cy="914400"/>
          </a:xfrm>
        </p:grpSpPr>
        <p:pic>
          <p:nvPicPr>
            <p:cNvPr id="15" name="תמונה 1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42554" y="2854245"/>
              <a:ext cx="1104900" cy="914400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3976777" y="3459192"/>
              <a:ext cx="618227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יהודה</a:t>
              </a:r>
            </a:p>
          </p:txBody>
        </p:sp>
      </p:grpSp>
      <p:grpSp>
        <p:nvGrpSpPr>
          <p:cNvPr id="17" name="קבוצה 16">
            <a:extLst>
              <a:ext uri="{FF2B5EF4-FFF2-40B4-BE49-F238E27FC236}">
                <a16:creationId xmlns:a16="http://schemas.microsoft.com/office/drawing/2014/main" id="{7C05EF3F-28CA-4887-B014-466726C0A872}"/>
              </a:ext>
            </a:extLst>
          </p:cNvPr>
          <p:cNvGrpSpPr/>
          <p:nvPr/>
        </p:nvGrpSpPr>
        <p:grpSpPr>
          <a:xfrm rot="21430175">
            <a:off x="3427599" y="1304325"/>
            <a:ext cx="5150121" cy="947910"/>
            <a:chOff x="4326228" y="221177"/>
            <a:chExt cx="1731182" cy="947910"/>
          </a:xfrm>
        </p:grpSpPr>
        <p:sp>
          <p:nvSpPr>
            <p:cNvPr id="18" name="חץ: שמאלה-ימינה-למעלה 14">
              <a:extLst>
                <a:ext uri="{FF2B5EF4-FFF2-40B4-BE49-F238E27FC236}">
                  <a16:creationId xmlns:a16="http://schemas.microsoft.com/office/drawing/2014/main" id="{5DC13F62-05A7-43D0-AACE-F1F00793F8BD}"/>
                </a:ext>
              </a:extLst>
            </p:cNvPr>
            <p:cNvSpPr/>
            <p:nvPr/>
          </p:nvSpPr>
          <p:spPr>
            <a:xfrm rot="10954790">
              <a:off x="4326228" y="281214"/>
              <a:ext cx="1731182" cy="887873"/>
            </a:xfrm>
            <a:prstGeom prst="leftRightUpArrow">
              <a:avLst>
                <a:gd name="adj1" fmla="val 33798"/>
                <a:gd name="adj2" fmla="val 16899"/>
                <a:gd name="adj3" fmla="val 2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E777176-50B8-455F-81AE-F9FD67AE0331}"/>
                </a:ext>
              </a:extLst>
            </p:cNvPr>
            <p:cNvSpPr txBox="1"/>
            <p:nvPr/>
          </p:nvSpPr>
          <p:spPr>
            <a:xfrm>
              <a:off x="4900515" y="221177"/>
              <a:ext cx="385834" cy="369332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/>
                <a:t>אחים</a:t>
              </a:r>
            </a:p>
          </p:txBody>
        </p:sp>
      </p:grpSp>
      <p:grpSp>
        <p:nvGrpSpPr>
          <p:cNvPr id="20" name="קבוצה 19"/>
          <p:cNvGrpSpPr/>
          <p:nvPr/>
        </p:nvGrpSpPr>
        <p:grpSpPr>
          <a:xfrm>
            <a:off x="9549047" y="1089960"/>
            <a:ext cx="918804" cy="1207240"/>
            <a:chOff x="1117008" y="4316375"/>
            <a:chExt cx="1117699" cy="1882580"/>
          </a:xfrm>
        </p:grpSpPr>
        <p:pic>
          <p:nvPicPr>
            <p:cNvPr id="21" name="תמונה 2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22" name="TextBox 21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grpSp>
        <p:nvGrpSpPr>
          <p:cNvPr id="23" name="קבוצה 22"/>
          <p:cNvGrpSpPr/>
          <p:nvPr/>
        </p:nvGrpSpPr>
        <p:grpSpPr>
          <a:xfrm>
            <a:off x="805710" y="3692177"/>
            <a:ext cx="1274312" cy="1092200"/>
            <a:chOff x="5399538" y="2882900"/>
            <a:chExt cx="1274312" cy="1092200"/>
          </a:xfrm>
        </p:grpSpPr>
        <p:pic>
          <p:nvPicPr>
            <p:cNvPr id="24" name="תמונה 2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8150" y="2882900"/>
              <a:ext cx="1155700" cy="1092200"/>
            </a:xfrm>
            <a:prstGeom prst="rect">
              <a:avLst/>
            </a:prstGeom>
          </p:spPr>
        </p:pic>
        <p:sp>
          <p:nvSpPr>
            <p:cNvPr id="25" name="TextBox 24"/>
            <p:cNvSpPr txBox="1"/>
            <p:nvPr/>
          </p:nvSpPr>
          <p:spPr>
            <a:xfrm>
              <a:off x="5399538" y="3062377"/>
              <a:ext cx="914400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לאה</a:t>
              </a:r>
            </a:p>
          </p:txBody>
        </p:sp>
      </p:grpSp>
      <p:grpSp>
        <p:nvGrpSpPr>
          <p:cNvPr id="26" name="קבוצה 25"/>
          <p:cNvGrpSpPr/>
          <p:nvPr/>
        </p:nvGrpSpPr>
        <p:grpSpPr>
          <a:xfrm>
            <a:off x="9085634" y="4338536"/>
            <a:ext cx="1253621" cy="1032742"/>
            <a:chOff x="5473700" y="2876550"/>
            <a:chExt cx="1244600" cy="1104900"/>
          </a:xfrm>
        </p:grpSpPr>
        <p:pic>
          <p:nvPicPr>
            <p:cNvPr id="27" name="תמונה 2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73700" y="2876550"/>
              <a:ext cx="1244600" cy="1104900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5473700" y="3051597"/>
              <a:ext cx="733246" cy="27699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200" dirty="0">
                  <a:solidFill>
                    <a:schemeClr val="bg1"/>
                  </a:solidFill>
                </a:rPr>
                <a:t>שרה</a:t>
              </a:r>
            </a:p>
          </p:txBody>
        </p:sp>
      </p:grpSp>
      <p:grpSp>
        <p:nvGrpSpPr>
          <p:cNvPr id="29" name="קבוצה 28"/>
          <p:cNvGrpSpPr/>
          <p:nvPr/>
        </p:nvGrpSpPr>
        <p:grpSpPr>
          <a:xfrm>
            <a:off x="6305127" y="4811220"/>
            <a:ext cx="934053" cy="990600"/>
            <a:chOff x="5147576" y="4839179"/>
            <a:chExt cx="723900" cy="889000"/>
          </a:xfrm>
        </p:grpSpPr>
        <p:pic>
          <p:nvPicPr>
            <p:cNvPr id="30" name="תמונה 29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47576" y="4839179"/>
              <a:ext cx="723900" cy="889000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5183637" y="4948471"/>
              <a:ext cx="600168" cy="261610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1100" dirty="0">
                  <a:solidFill>
                    <a:schemeClr val="bg1"/>
                  </a:solidFill>
                </a:rPr>
                <a:t>רבקה</a:t>
              </a:r>
            </a:p>
          </p:txBody>
        </p:sp>
      </p:grpSp>
      <p:grpSp>
        <p:nvGrpSpPr>
          <p:cNvPr id="32" name="קבוצה 31"/>
          <p:cNvGrpSpPr/>
          <p:nvPr/>
        </p:nvGrpSpPr>
        <p:grpSpPr>
          <a:xfrm rot="7188962">
            <a:off x="1350002" y="2870549"/>
            <a:ext cx="1768670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33" name="קבוצה 32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35" name="חץ ימינה 34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4" name="TextBox 33"/>
            <p:cNvSpPr txBox="1"/>
            <p:nvPr/>
          </p:nvSpPr>
          <p:spPr>
            <a:xfrm rot="10994736">
              <a:off x="5625226" y="4804219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37" name="קבוצה 36"/>
          <p:cNvGrpSpPr/>
          <p:nvPr/>
        </p:nvGrpSpPr>
        <p:grpSpPr>
          <a:xfrm rot="4626467">
            <a:off x="5659721" y="3906663"/>
            <a:ext cx="1566513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38" name="קבוצה 37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40" name="חץ ימינה 39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39" name="TextBox 38"/>
            <p:cNvSpPr txBox="1"/>
            <p:nvPr/>
          </p:nvSpPr>
          <p:spPr>
            <a:xfrm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grpSp>
        <p:nvGrpSpPr>
          <p:cNvPr id="42" name="קבוצה 41"/>
          <p:cNvGrpSpPr/>
          <p:nvPr/>
        </p:nvGrpSpPr>
        <p:grpSpPr>
          <a:xfrm rot="5031550">
            <a:off x="8379350" y="3167867"/>
            <a:ext cx="2027463" cy="573531"/>
            <a:chOff x="5563562" y="4653444"/>
            <a:chExt cx="860364" cy="573531"/>
          </a:xfrm>
          <a:solidFill>
            <a:schemeClr val="accent6">
              <a:lumMod val="75000"/>
            </a:schemeClr>
          </a:solidFill>
        </p:grpSpPr>
        <p:grpSp>
          <p:nvGrpSpPr>
            <p:cNvPr id="43" name="קבוצה 42"/>
            <p:cNvGrpSpPr/>
            <p:nvPr/>
          </p:nvGrpSpPr>
          <p:grpSpPr>
            <a:xfrm>
              <a:off x="5563562" y="4653444"/>
              <a:ext cx="860364" cy="573531"/>
              <a:chOff x="3450566" y="4015722"/>
              <a:chExt cx="1035170" cy="573531"/>
            </a:xfrm>
            <a:grpFill/>
          </p:grpSpPr>
          <p:sp>
            <p:nvSpPr>
              <p:cNvPr id="45" name="חץ ימינה 44"/>
              <p:cNvSpPr/>
              <p:nvPr/>
            </p:nvSpPr>
            <p:spPr>
              <a:xfrm>
                <a:off x="3450566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 rot="10800000"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44" name="TextBox 43"/>
            <p:cNvSpPr txBox="1"/>
            <p:nvPr/>
          </p:nvSpPr>
          <p:spPr>
            <a:xfrm rot="10831507">
              <a:off x="5625226" y="4804220"/>
              <a:ext cx="532467" cy="253916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050" dirty="0">
                  <a:solidFill>
                    <a:srgbClr val="FFFF00"/>
                  </a:solidFill>
                </a:rPr>
                <a:t>נשא אישה</a:t>
              </a: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10027238" y="4003609"/>
            <a:ext cx="1945532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שרה נופלת לייבום לפני שמעון ויהודה</a:t>
            </a:r>
          </a:p>
        </p:txBody>
      </p:sp>
      <p:grpSp>
        <p:nvGrpSpPr>
          <p:cNvPr id="48" name="קבוצה 47"/>
          <p:cNvGrpSpPr/>
          <p:nvPr/>
        </p:nvGrpSpPr>
        <p:grpSpPr>
          <a:xfrm rot="12528997">
            <a:off x="6450762" y="3674999"/>
            <a:ext cx="3029855" cy="573531"/>
            <a:chOff x="3338940" y="3851820"/>
            <a:chExt cx="1006145" cy="573531"/>
          </a:xfrm>
          <a:solidFill>
            <a:schemeClr val="accent4">
              <a:lumMod val="60000"/>
              <a:lumOff val="40000"/>
            </a:schemeClr>
          </a:solidFill>
        </p:grpSpPr>
        <p:grpSp>
          <p:nvGrpSpPr>
            <p:cNvPr id="49" name="קבוצה 48"/>
            <p:cNvGrpSpPr/>
            <p:nvPr/>
          </p:nvGrpSpPr>
          <p:grpSpPr>
            <a:xfrm rot="10800000">
              <a:off x="3338940" y="3851820"/>
              <a:ext cx="1001755" cy="573531"/>
              <a:chOff x="3450565" y="4015722"/>
              <a:chExt cx="1035170" cy="573531"/>
            </a:xfrm>
            <a:grpFill/>
          </p:grpSpPr>
          <p:sp>
            <p:nvSpPr>
              <p:cNvPr id="51" name="חץ ימינה 50"/>
              <p:cNvSpPr/>
              <p:nvPr/>
            </p:nvSpPr>
            <p:spPr>
              <a:xfrm>
                <a:off x="3450565" y="4015722"/>
                <a:ext cx="1035170" cy="573531"/>
              </a:xfrm>
              <a:prstGeom prst="rightArrow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dirty="0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3450566" y="4174066"/>
                <a:ext cx="910986" cy="276999"/>
              </a:xfrm>
              <a:prstGeom prst="rect">
                <a:avLst/>
              </a:prstGeom>
              <a:grpFill/>
            </p:spPr>
            <p:txBody>
              <a:bodyPr wrap="square" rtlCol="1">
                <a:spAutoFit/>
              </a:bodyPr>
              <a:lstStyle/>
              <a:p>
                <a:endParaRPr lang="he-IL" sz="1200" dirty="0">
                  <a:solidFill>
                    <a:srgbClr val="FFFF00"/>
                  </a:solidFill>
                </a:endParaRPr>
              </a:p>
            </p:txBody>
          </p:sp>
        </p:grpSp>
        <p:sp>
          <p:nvSpPr>
            <p:cNvPr id="50" name="TextBox 49"/>
            <p:cNvSpPr txBox="1"/>
            <p:nvPr/>
          </p:nvSpPr>
          <p:spPr>
            <a:xfrm rot="10737018">
              <a:off x="3601484" y="4014018"/>
              <a:ext cx="743601" cy="307777"/>
            </a:xfrm>
            <a:prstGeom prst="rect">
              <a:avLst/>
            </a:prstGeom>
            <a:grpFill/>
          </p:spPr>
          <p:txBody>
            <a:bodyPr wrap="square" rtlCol="1">
              <a:spAutoFit/>
            </a:bodyPr>
            <a:lstStyle/>
            <a:p>
              <a:r>
                <a:rPr lang="he-IL" sz="1400" dirty="0"/>
                <a:t>עשה מאמר</a:t>
              </a:r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6287392" y="2380910"/>
            <a:ext cx="1402225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שמעון עשה מאמר בשרה</a:t>
            </a:r>
          </a:p>
        </p:txBody>
      </p:sp>
      <p:grpSp>
        <p:nvGrpSpPr>
          <p:cNvPr id="54" name="קבוצה 53"/>
          <p:cNvGrpSpPr/>
          <p:nvPr/>
        </p:nvGrpSpPr>
        <p:grpSpPr>
          <a:xfrm>
            <a:off x="4917340" y="1759887"/>
            <a:ext cx="918804" cy="1207240"/>
            <a:chOff x="1117008" y="4316375"/>
            <a:chExt cx="1117699" cy="1882580"/>
          </a:xfrm>
        </p:grpSpPr>
        <p:pic>
          <p:nvPicPr>
            <p:cNvPr id="55" name="תמונה 5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8917" y="4391642"/>
              <a:ext cx="1105790" cy="1807313"/>
            </a:xfrm>
            <a:prstGeom prst="rect">
              <a:avLst/>
            </a:prstGeom>
          </p:spPr>
        </p:pic>
        <p:sp>
          <p:nvSpPr>
            <p:cNvPr id="56" name="TextBox 55"/>
            <p:cNvSpPr txBox="1"/>
            <p:nvPr/>
          </p:nvSpPr>
          <p:spPr>
            <a:xfrm>
              <a:off x="1117008" y="4316375"/>
              <a:ext cx="1033272" cy="707886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000" b="1" dirty="0"/>
                <a:t>מת בלי ילדים</a:t>
              </a:r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7126058" y="5403225"/>
            <a:ext cx="2440404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רבקה אשת שמעון ושרה ששמעון עשה בה מאמר נופלות לייבום לפני יהודה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2288311" y="3089947"/>
            <a:ext cx="3290735" cy="646331"/>
          </a:xfrm>
          <a:prstGeom prst="rect">
            <a:avLst/>
          </a:prstGeom>
          <a:solidFill>
            <a:schemeClr val="accent1">
              <a:lumMod val="50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square" rtlCol="1">
            <a:spAutoFit/>
          </a:bodyPr>
          <a:lstStyle/>
          <a:p>
            <a:pPr algn="ctr"/>
            <a:r>
              <a:rPr lang="he-IL" dirty="0">
                <a:solidFill>
                  <a:schemeClr val="bg1"/>
                </a:solidFill>
              </a:rPr>
              <a:t>הדין:</a:t>
            </a:r>
          </a:p>
          <a:p>
            <a:r>
              <a:rPr lang="he-IL" dirty="0">
                <a:solidFill>
                  <a:schemeClr val="bg1"/>
                </a:solidFill>
              </a:rPr>
              <a:t>רבקה ושרה חולצות ולא </a:t>
            </a:r>
            <a:r>
              <a:rPr lang="he-IL" dirty="0" err="1">
                <a:solidFill>
                  <a:schemeClr val="bg1"/>
                </a:solidFill>
              </a:rPr>
              <a:t>מתייבמות</a:t>
            </a:r>
            <a:endParaRPr lang="he-IL" dirty="0">
              <a:solidFill>
                <a:schemeClr val="bg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299634" y="3790724"/>
            <a:ext cx="3674649" cy="1200329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prst="slop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הסיבה: בגלל שזיקת שרה באה מכוח שני האחים שמתו, שכל זמן ששמעון לא ייבם את שרה יש עליה זיקת ראובן, </a:t>
            </a:r>
          </a:p>
          <a:p>
            <a:r>
              <a:rPr lang="he-IL" dirty="0"/>
              <a:t>ולכן שתיהן חולצות ולא </a:t>
            </a:r>
            <a:r>
              <a:rPr lang="he-IL" dirty="0" err="1"/>
              <a:t>מתייבמות</a:t>
            </a:r>
            <a:endParaRPr lang="he-IL" dirty="0"/>
          </a:p>
        </p:txBody>
      </p:sp>
      <p:sp>
        <p:nvSpPr>
          <p:cNvPr id="60" name="TextBox 59"/>
          <p:cNvSpPr txBox="1"/>
          <p:nvPr/>
        </p:nvSpPr>
        <p:spPr>
          <a:xfrm>
            <a:off x="1410511" y="5063156"/>
            <a:ext cx="4575741" cy="14773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14300" prst="hardEdge"/>
          </a:sp3d>
        </p:spPr>
        <p:txBody>
          <a:bodyPr wrap="square" rtlCol="1">
            <a:spAutoFit/>
          </a:bodyPr>
          <a:lstStyle/>
          <a:p>
            <a:r>
              <a:rPr lang="he-IL" dirty="0"/>
              <a:t>ואמר רבא: אם שמעון נתן גט למאמרו, </a:t>
            </a:r>
            <a:r>
              <a:rPr lang="he-IL" b="1" dirty="0"/>
              <a:t>לפני שמת</a:t>
            </a:r>
            <a:r>
              <a:rPr lang="he-IL" dirty="0"/>
              <a:t>, ואחר כך מת, רבקה מותרת </a:t>
            </a:r>
            <a:r>
              <a:rPr lang="he-IL" dirty="0" err="1"/>
              <a:t>להתייבם</a:t>
            </a:r>
            <a:r>
              <a:rPr lang="he-IL" dirty="0"/>
              <a:t>.</a:t>
            </a:r>
          </a:p>
          <a:p>
            <a:r>
              <a:rPr lang="he-IL" dirty="0"/>
              <a:t>אבל שרה שקבלה מאמר לא </a:t>
            </a:r>
            <a:r>
              <a:rPr lang="he-IL" dirty="0" err="1"/>
              <a:t>מתייבמת</a:t>
            </a:r>
            <a:r>
              <a:rPr lang="he-IL" dirty="0"/>
              <a:t> גזירה שמא יחליפוה בבעלת גט גמור שלפני מאמר.</a:t>
            </a:r>
          </a:p>
          <a:p>
            <a:r>
              <a:rPr lang="he-IL" dirty="0"/>
              <a:t>ובמקרה של גט גמור היא נאסרת לכל האחים</a:t>
            </a:r>
          </a:p>
        </p:txBody>
      </p:sp>
    </p:spTree>
    <p:extLst>
      <p:ext uri="{BB962C8B-B14F-4D97-AF65-F5344CB8AC3E}">
        <p14:creationId xmlns:p14="http://schemas.microsoft.com/office/powerpoint/2010/main" val="1386152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25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750"/>
                            </p:stCondLst>
                            <p:childTnLst>
                              <p:par>
                                <p:cTn id="3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75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2" presetClass="entr" presetSubtype="9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3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750"/>
                            </p:stCondLst>
                            <p:childTnLst>
                              <p:par>
                                <p:cTn id="80" presetID="26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31" presetClass="entr" presetSubtype="0" fill="hold" grpId="0" nodeType="after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53" grpId="0" animBg="1"/>
      <p:bldP spid="57" grpId="0" animBg="1"/>
      <p:bldP spid="58" grpId="0" animBg="1"/>
      <p:bldP spid="59" grpId="0" animBg="1"/>
      <p:bldP spid="60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מסך רחב</PresentationFormat>
  <Paragraphs>28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ערכת נושא Office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izak rossler</dc:creator>
  <cp:lastModifiedBy>izak rossler</cp:lastModifiedBy>
  <cp:revision>1</cp:revision>
  <dcterms:created xsi:type="dcterms:W3CDTF">2022-04-14T07:21:40Z</dcterms:created>
  <dcterms:modified xsi:type="dcterms:W3CDTF">2022-04-14T07:22:28Z</dcterms:modified>
</cp:coreProperties>
</file>