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8" r:id="rId2"/>
    <p:sldId id="256" r:id="rId3"/>
    <p:sldId id="257" r:id="rId4"/>
  </p:sldIdLst>
  <p:sldSz cx="12192000" cy="6858000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5" autoAdjust="0"/>
    <p:restoredTop sz="94660"/>
  </p:normalViewPr>
  <p:slideViewPr>
    <p:cSldViewPr snapToGrid="0">
      <p:cViewPr varScale="1">
        <p:scale>
          <a:sx n="83" d="100"/>
          <a:sy n="83" d="100"/>
        </p:scale>
        <p:origin x="686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3626C3-2C62-4F23-BF99-A9AD2F9F1E1E}" type="datetimeFigureOut">
              <a:rPr lang="he-IL" smtClean="0"/>
              <a:t>כ"ג/ניסן/תשפ"ב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3707C-C449-4E3B-ADBD-75CFCFE1EA2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0746463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3626C3-2C62-4F23-BF99-A9AD2F9F1E1E}" type="datetimeFigureOut">
              <a:rPr lang="he-IL" smtClean="0"/>
              <a:t>כ"ג/ניסן/תשפ"ב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3707C-C449-4E3B-ADBD-75CFCFE1EA2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749317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3626C3-2C62-4F23-BF99-A9AD2F9F1E1E}" type="datetimeFigureOut">
              <a:rPr lang="he-IL" smtClean="0"/>
              <a:t>כ"ג/ניסן/תשפ"ב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3707C-C449-4E3B-ADBD-75CFCFE1EA2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7126004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3626C3-2C62-4F23-BF99-A9AD2F9F1E1E}" type="datetimeFigureOut">
              <a:rPr lang="he-IL" smtClean="0"/>
              <a:t>כ"ג/ניסן/תשפ"ב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3707C-C449-4E3B-ADBD-75CFCFE1EA2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8412891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3626C3-2C62-4F23-BF99-A9AD2F9F1E1E}" type="datetimeFigureOut">
              <a:rPr lang="he-IL" smtClean="0"/>
              <a:t>כ"ג/ניסן/תשפ"ב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3707C-C449-4E3B-ADBD-75CFCFE1EA2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410608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3626C3-2C62-4F23-BF99-A9AD2F9F1E1E}" type="datetimeFigureOut">
              <a:rPr lang="he-IL" smtClean="0"/>
              <a:t>כ"ג/ניסן/תשפ"ב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3707C-C449-4E3B-ADBD-75CFCFE1EA2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830840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3626C3-2C62-4F23-BF99-A9AD2F9F1E1E}" type="datetimeFigureOut">
              <a:rPr lang="he-IL" smtClean="0"/>
              <a:t>כ"ג/ניסן/תשפ"ב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3707C-C449-4E3B-ADBD-75CFCFE1EA2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9462920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3626C3-2C62-4F23-BF99-A9AD2F9F1E1E}" type="datetimeFigureOut">
              <a:rPr lang="he-IL" smtClean="0"/>
              <a:t>כ"ג/ניסן/תשפ"ב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3707C-C449-4E3B-ADBD-75CFCFE1EA2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6098171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3626C3-2C62-4F23-BF99-A9AD2F9F1E1E}" type="datetimeFigureOut">
              <a:rPr lang="he-IL" smtClean="0"/>
              <a:t>כ"ג/ניסן/תשפ"ב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3707C-C449-4E3B-ADBD-75CFCFE1EA2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172317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3626C3-2C62-4F23-BF99-A9AD2F9F1E1E}" type="datetimeFigureOut">
              <a:rPr lang="he-IL" smtClean="0"/>
              <a:t>כ"ג/ניסן/תשפ"ב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3707C-C449-4E3B-ADBD-75CFCFE1EA2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4612245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3626C3-2C62-4F23-BF99-A9AD2F9F1E1E}" type="datetimeFigureOut">
              <a:rPr lang="he-IL" smtClean="0"/>
              <a:t>כ"ג/ניסן/תשפ"ב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3707C-C449-4E3B-ADBD-75CFCFE1EA2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1118639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3626C3-2C62-4F23-BF99-A9AD2F9F1E1E}" type="datetimeFigureOut">
              <a:rPr lang="he-IL" smtClean="0"/>
              <a:t>כ"ג/ניסן/תשפ"ב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93707C-C449-4E3B-ADBD-75CFCFE1EA2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3001530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7" Type="http://schemas.openxmlformats.org/officeDocument/2006/relationships/image" Target="../media/image6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g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7.jpg"/><Relationship Id="rId4" Type="http://schemas.openxmlformats.org/officeDocument/2006/relationships/image" Target="../media/image4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לבן 1">
            <a:hlinkClick r:id="rId2" action="ppaction://hlinksldjump"/>
          </p:cNvPr>
          <p:cNvSpPr/>
          <p:nvPr/>
        </p:nvSpPr>
        <p:spPr>
          <a:xfrm>
            <a:off x="2651582" y="1228645"/>
            <a:ext cx="7646963" cy="64633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scene3d>
            <a:camera prst="orthographicFront"/>
            <a:lightRig rig="threePt" dir="t"/>
          </a:scene3d>
          <a:sp3d>
            <a:bevelT w="101600" prst="riblet"/>
          </a:sp3d>
        </p:spPr>
        <p:txBody>
          <a:bodyPr wrap="square">
            <a:spAutoFit/>
          </a:bodyPr>
          <a:lstStyle/>
          <a:p>
            <a:pPr algn="ctr"/>
            <a:r>
              <a:rPr lang="he-IL" dirty="0" smtClean="0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בני </a:t>
            </a:r>
            <a:r>
              <a:rPr lang="he-IL" dirty="0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בנים הרי הן כבנים כי תניא ההיא להשלים</a:t>
            </a:r>
          </a:p>
          <a:p>
            <a:r>
              <a:rPr lang="he-IL" dirty="0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רש"י:  </a:t>
            </a:r>
            <a:r>
              <a:rPr lang="he-IL" dirty="0"/>
              <a:t>קס"ד שמת הזכר או הנקבה והיה לו בן שיצטרף עם אחות אביו או עם אחי אמו </a:t>
            </a:r>
            <a:r>
              <a:rPr lang="he-IL" dirty="0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 </a:t>
            </a:r>
            <a:endParaRPr lang="he-IL" dirty="0"/>
          </a:p>
        </p:txBody>
      </p:sp>
      <p:sp>
        <p:nvSpPr>
          <p:cNvPr id="3" name="מלבן 2"/>
          <p:cNvSpPr/>
          <p:nvPr/>
        </p:nvSpPr>
        <p:spPr>
          <a:xfrm>
            <a:off x="5755202" y="399534"/>
            <a:ext cx="106952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he-IL" b="1" dirty="0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דף ס"ב   ב</a:t>
            </a:r>
          </a:p>
        </p:txBody>
      </p:sp>
      <p:sp>
        <p:nvSpPr>
          <p:cNvPr id="4" name="מלבן 3">
            <a:hlinkClick r:id="rId3" action="ppaction://hlinksldjump"/>
          </p:cNvPr>
          <p:cNvSpPr/>
          <p:nvPr/>
        </p:nvSpPr>
        <p:spPr>
          <a:xfrm>
            <a:off x="1361572" y="3002027"/>
            <a:ext cx="9555810" cy="66480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scene3d>
            <a:camera prst="orthographicFront"/>
            <a:lightRig rig="threePt" dir="t"/>
          </a:scene3d>
          <a:sp3d>
            <a:bevelT w="101600" prst="riblet"/>
          </a:sp3d>
        </p:spPr>
        <p:txBody>
          <a:bodyPr wrap="square">
            <a:spAutoFit/>
          </a:bodyPr>
          <a:lstStyle/>
          <a:p>
            <a:pPr algn="ctr"/>
            <a:r>
              <a:rPr lang="he-IL" dirty="0" smtClean="0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כי </a:t>
            </a:r>
            <a:r>
              <a:rPr lang="he-IL" dirty="0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תניא ההיא להשלים</a:t>
            </a:r>
          </a:p>
          <a:p>
            <a:r>
              <a:rPr lang="he-IL" dirty="0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רש"י:  </a:t>
            </a:r>
            <a:r>
              <a:rPr lang="he-IL" dirty="0"/>
              <a:t>כגון שלא היה לו לזקן אלא בן אחד ונשא הבן </a:t>
            </a:r>
            <a:r>
              <a:rPr lang="he-IL" dirty="0" err="1"/>
              <a:t>אשה</a:t>
            </a:r>
            <a:r>
              <a:rPr lang="he-IL" dirty="0"/>
              <a:t> והוליד בת פטור הזקן שהרי השלים זה את חובתו </a:t>
            </a:r>
          </a:p>
        </p:txBody>
      </p:sp>
    </p:spTree>
    <p:extLst>
      <p:ext uri="{BB962C8B-B14F-4D97-AF65-F5344CB8AC3E}">
        <p14:creationId xmlns:p14="http://schemas.microsoft.com/office/powerpoint/2010/main" val="1889552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מציין מיקום של תאריך 1"/>
          <p:cNvSpPr>
            <a:spLocks noGrp="1"/>
          </p:cNvSpPr>
          <p:nvPr>
            <p:ph type="dt" sz="half" idx="10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7E2586FB-1DDD-4654-B1AB-396B79198608}" type="datetime4">
              <a:rPr lang="he-IL" smtClean="0"/>
              <a:t>כ"ג.ניסן.תשפ"ב</a:t>
            </a:fld>
            <a:endParaRPr lang="he-IL"/>
          </a:p>
        </p:txBody>
      </p:sp>
      <p:sp>
        <p:nvSpPr>
          <p:cNvPr id="88" name="מציין מיקום של כותרת תחתונה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r>
              <a:rPr lang="he-IL"/>
              <a:t>יצחק רסלר  </a:t>
            </a:r>
            <a:r>
              <a:rPr lang="en-US"/>
              <a:t>izakrossler@gmail.com </a:t>
            </a:r>
            <a:endParaRPr lang="he-IL"/>
          </a:p>
        </p:txBody>
      </p:sp>
      <p:sp>
        <p:nvSpPr>
          <p:cNvPr id="89" name="מציין מיקום של מספר שקופית 3"/>
          <p:cNvSpPr>
            <a:spLocks noGrp="1"/>
          </p:cNvSpPr>
          <p:nvPr>
            <p:ph type="sldNum" sz="quarter" idx="12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EB67B795-7742-4BE3-83C6-04220FFFEE81}" type="slidenum">
              <a:rPr lang="he-IL" smtClean="0"/>
              <a:t>2</a:t>
            </a:fld>
            <a:endParaRPr lang="he-IL"/>
          </a:p>
        </p:txBody>
      </p:sp>
      <p:sp>
        <p:nvSpPr>
          <p:cNvPr id="90" name="מלבן 89"/>
          <p:cNvSpPr/>
          <p:nvPr/>
        </p:nvSpPr>
        <p:spPr>
          <a:xfrm>
            <a:off x="2365255" y="92572"/>
            <a:ext cx="7646963" cy="92333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scene3d>
            <a:camera prst="orthographicFront"/>
            <a:lightRig rig="threePt" dir="t"/>
          </a:scene3d>
          <a:sp3d>
            <a:bevelT w="101600" prst="riblet"/>
          </a:sp3d>
        </p:spPr>
        <p:txBody>
          <a:bodyPr wrap="square">
            <a:spAutoFit/>
          </a:bodyPr>
          <a:lstStyle/>
          <a:p>
            <a:pPr algn="ctr"/>
            <a:r>
              <a:rPr lang="he-IL" b="1" dirty="0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דף ס"ב   ב</a:t>
            </a:r>
          </a:p>
          <a:p>
            <a:pPr algn="ctr"/>
            <a:r>
              <a:rPr lang="he-IL" dirty="0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בני בנים הרי הן כבנים כי תניא ההיא להשלים</a:t>
            </a:r>
          </a:p>
          <a:p>
            <a:r>
              <a:rPr lang="he-IL" dirty="0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רש"י:  </a:t>
            </a:r>
            <a:r>
              <a:rPr lang="he-IL" dirty="0"/>
              <a:t>קס"ד שמת הזכר או הנקבה והיה לו בן שיצטרף עם אחות אביו או עם אחי אמו </a:t>
            </a:r>
            <a:r>
              <a:rPr lang="he-IL" dirty="0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 </a:t>
            </a:r>
            <a:endParaRPr lang="he-IL" dirty="0"/>
          </a:p>
        </p:txBody>
      </p:sp>
      <p:grpSp>
        <p:nvGrpSpPr>
          <p:cNvPr id="91" name="קבוצה 90"/>
          <p:cNvGrpSpPr/>
          <p:nvPr/>
        </p:nvGrpSpPr>
        <p:grpSpPr>
          <a:xfrm>
            <a:off x="6864086" y="1133853"/>
            <a:ext cx="1148167" cy="1092200"/>
            <a:chOff x="7741009" y="2738648"/>
            <a:chExt cx="1092200" cy="1092200"/>
          </a:xfrm>
        </p:grpSpPr>
        <p:pic>
          <p:nvPicPr>
            <p:cNvPr id="92" name="תמונה 91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741009" y="2738648"/>
              <a:ext cx="1092200" cy="1092200"/>
            </a:xfrm>
            <a:prstGeom prst="rect">
              <a:avLst/>
            </a:prstGeom>
          </p:spPr>
        </p:pic>
        <p:sp>
          <p:nvSpPr>
            <p:cNvPr id="93" name="TextBox 92"/>
            <p:cNvSpPr txBox="1"/>
            <p:nvPr/>
          </p:nvSpPr>
          <p:spPr>
            <a:xfrm>
              <a:off x="8032629" y="2738648"/>
              <a:ext cx="508959" cy="276999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200" dirty="0">
                  <a:solidFill>
                    <a:schemeClr val="bg1"/>
                  </a:solidFill>
                </a:rPr>
                <a:t>ראובן</a:t>
              </a:r>
              <a:endParaRPr lang="he-IL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94" name="קבוצה 93"/>
          <p:cNvGrpSpPr/>
          <p:nvPr/>
        </p:nvGrpSpPr>
        <p:grpSpPr>
          <a:xfrm>
            <a:off x="3863754" y="2211045"/>
            <a:ext cx="1106818" cy="927936"/>
            <a:chOff x="5473700" y="2876550"/>
            <a:chExt cx="1244600" cy="1104900"/>
          </a:xfrm>
        </p:grpSpPr>
        <p:pic>
          <p:nvPicPr>
            <p:cNvPr id="95" name="תמונה 94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473700" y="2876550"/>
              <a:ext cx="1244600" cy="1104900"/>
            </a:xfrm>
            <a:prstGeom prst="rect">
              <a:avLst/>
            </a:prstGeom>
          </p:spPr>
        </p:pic>
        <p:sp>
          <p:nvSpPr>
            <p:cNvPr id="96" name="TextBox 95"/>
            <p:cNvSpPr txBox="1"/>
            <p:nvPr/>
          </p:nvSpPr>
          <p:spPr>
            <a:xfrm>
              <a:off x="5473700" y="3051597"/>
              <a:ext cx="733246" cy="276999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200" dirty="0">
                  <a:solidFill>
                    <a:schemeClr val="bg1"/>
                  </a:solidFill>
                </a:rPr>
                <a:t>שרה</a:t>
              </a:r>
            </a:p>
          </p:txBody>
        </p:sp>
      </p:grpSp>
      <p:grpSp>
        <p:nvGrpSpPr>
          <p:cNvPr id="97" name="קבוצה 96"/>
          <p:cNvGrpSpPr/>
          <p:nvPr/>
        </p:nvGrpSpPr>
        <p:grpSpPr>
          <a:xfrm>
            <a:off x="4446332" y="5402085"/>
            <a:ext cx="934053" cy="990600"/>
            <a:chOff x="5147576" y="4839179"/>
            <a:chExt cx="723900" cy="889000"/>
          </a:xfrm>
        </p:grpSpPr>
        <p:pic>
          <p:nvPicPr>
            <p:cNvPr id="98" name="תמונה 97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147576" y="4839179"/>
              <a:ext cx="723900" cy="889000"/>
            </a:xfrm>
            <a:prstGeom prst="rect">
              <a:avLst/>
            </a:prstGeom>
          </p:spPr>
        </p:pic>
        <p:sp>
          <p:nvSpPr>
            <p:cNvPr id="99" name="TextBox 98"/>
            <p:cNvSpPr txBox="1"/>
            <p:nvPr/>
          </p:nvSpPr>
          <p:spPr>
            <a:xfrm>
              <a:off x="5183637" y="4948471"/>
              <a:ext cx="600168" cy="261610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100" dirty="0">
                  <a:solidFill>
                    <a:schemeClr val="bg1"/>
                  </a:solidFill>
                </a:rPr>
                <a:t>רבקה</a:t>
              </a:r>
            </a:p>
          </p:txBody>
        </p:sp>
      </p:grpSp>
      <p:grpSp>
        <p:nvGrpSpPr>
          <p:cNvPr id="100" name="קבוצה 99"/>
          <p:cNvGrpSpPr/>
          <p:nvPr/>
        </p:nvGrpSpPr>
        <p:grpSpPr>
          <a:xfrm>
            <a:off x="9209711" y="1928288"/>
            <a:ext cx="1155700" cy="990600"/>
            <a:chOff x="7695484" y="1138474"/>
            <a:chExt cx="1155700" cy="990600"/>
          </a:xfrm>
        </p:grpSpPr>
        <p:pic>
          <p:nvPicPr>
            <p:cNvPr id="101" name="תמונה 100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695484" y="1138474"/>
              <a:ext cx="1155700" cy="990600"/>
            </a:xfrm>
            <a:prstGeom prst="rect">
              <a:avLst/>
            </a:prstGeom>
          </p:spPr>
        </p:pic>
        <p:sp>
          <p:nvSpPr>
            <p:cNvPr id="102" name="TextBox 101"/>
            <p:cNvSpPr txBox="1"/>
            <p:nvPr/>
          </p:nvSpPr>
          <p:spPr>
            <a:xfrm>
              <a:off x="7820167" y="1701243"/>
              <a:ext cx="832514" cy="36933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dirty="0">
                  <a:solidFill>
                    <a:schemeClr val="bg1"/>
                  </a:solidFill>
                </a:rPr>
                <a:t>שמעון</a:t>
              </a:r>
            </a:p>
          </p:txBody>
        </p:sp>
      </p:grpSp>
      <p:grpSp>
        <p:nvGrpSpPr>
          <p:cNvPr id="103" name="קבוצה 102"/>
          <p:cNvGrpSpPr/>
          <p:nvPr/>
        </p:nvGrpSpPr>
        <p:grpSpPr>
          <a:xfrm>
            <a:off x="8715452" y="4735987"/>
            <a:ext cx="1170677" cy="914400"/>
            <a:chOff x="3976777" y="2854245"/>
            <a:chExt cx="1170677" cy="914400"/>
          </a:xfrm>
        </p:grpSpPr>
        <p:pic>
          <p:nvPicPr>
            <p:cNvPr id="104" name="תמונה 103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042554" y="2854245"/>
              <a:ext cx="1104900" cy="914400"/>
            </a:xfrm>
            <a:prstGeom prst="rect">
              <a:avLst/>
            </a:prstGeom>
          </p:spPr>
        </p:pic>
        <p:sp>
          <p:nvSpPr>
            <p:cNvPr id="105" name="TextBox 104"/>
            <p:cNvSpPr txBox="1"/>
            <p:nvPr/>
          </p:nvSpPr>
          <p:spPr>
            <a:xfrm>
              <a:off x="3976777" y="3459192"/>
              <a:ext cx="618227" cy="276999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200" dirty="0">
                  <a:solidFill>
                    <a:schemeClr val="bg1"/>
                  </a:solidFill>
                </a:rPr>
                <a:t>יהודה</a:t>
              </a:r>
            </a:p>
          </p:txBody>
        </p:sp>
      </p:grpSp>
      <p:grpSp>
        <p:nvGrpSpPr>
          <p:cNvPr id="106" name="קבוצה 105"/>
          <p:cNvGrpSpPr/>
          <p:nvPr/>
        </p:nvGrpSpPr>
        <p:grpSpPr>
          <a:xfrm rot="4200795">
            <a:off x="5506879" y="1454236"/>
            <a:ext cx="756430" cy="2095113"/>
            <a:chOff x="8712679" y="2668192"/>
            <a:chExt cx="756430" cy="661604"/>
          </a:xfrm>
        </p:grpSpPr>
        <p:sp>
          <p:nvSpPr>
            <p:cNvPr id="107" name="חץ למטה 106"/>
            <p:cNvSpPr/>
            <p:nvPr/>
          </p:nvSpPr>
          <p:spPr>
            <a:xfrm>
              <a:off x="8928340" y="2668192"/>
              <a:ext cx="540769" cy="661604"/>
            </a:xfrm>
            <a:prstGeom prst="downArrow">
              <a:avLst/>
            </a:prstGeom>
            <a:solidFill>
              <a:schemeClr val="accent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 dirty="0"/>
            </a:p>
          </p:txBody>
        </p:sp>
        <p:sp>
          <p:nvSpPr>
            <p:cNvPr id="108" name="TextBox 107"/>
            <p:cNvSpPr txBox="1"/>
            <p:nvPr/>
          </p:nvSpPr>
          <p:spPr>
            <a:xfrm>
              <a:off x="8712679" y="2758064"/>
              <a:ext cx="690113" cy="276999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200" b="1" dirty="0">
                  <a:solidFill>
                    <a:srgbClr val="FFFF00"/>
                  </a:solidFill>
                </a:rPr>
                <a:t>בת</a:t>
              </a:r>
            </a:p>
          </p:txBody>
        </p:sp>
      </p:grpSp>
      <p:grpSp>
        <p:nvGrpSpPr>
          <p:cNvPr id="109" name="קבוצה 108"/>
          <p:cNvGrpSpPr/>
          <p:nvPr/>
        </p:nvGrpSpPr>
        <p:grpSpPr>
          <a:xfrm rot="17704062">
            <a:off x="8357691" y="1521069"/>
            <a:ext cx="722050" cy="1596319"/>
            <a:chOff x="6134941" y="3648851"/>
            <a:chExt cx="577970" cy="776500"/>
          </a:xfrm>
          <a:solidFill>
            <a:schemeClr val="accent4">
              <a:lumMod val="75000"/>
            </a:schemeClr>
          </a:solidFill>
        </p:grpSpPr>
        <p:sp>
          <p:nvSpPr>
            <p:cNvPr id="110" name="חץ למטה 109"/>
            <p:cNvSpPr/>
            <p:nvPr/>
          </p:nvSpPr>
          <p:spPr>
            <a:xfrm>
              <a:off x="6134941" y="3648851"/>
              <a:ext cx="577970" cy="776500"/>
            </a:xfrm>
            <a:prstGeom prst="downArrow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 dirty="0"/>
            </a:p>
          </p:txBody>
        </p:sp>
        <p:sp>
          <p:nvSpPr>
            <p:cNvPr id="111" name="TextBox 110"/>
            <p:cNvSpPr txBox="1"/>
            <p:nvPr/>
          </p:nvSpPr>
          <p:spPr>
            <a:xfrm>
              <a:off x="6293719" y="3794802"/>
              <a:ext cx="263742" cy="264116"/>
            </a:xfrm>
            <a:prstGeom prst="rect">
              <a:avLst/>
            </a:prstGeom>
            <a:grpFill/>
          </p:spPr>
          <p:txBody>
            <a:bodyPr wrap="square" rtlCol="1">
              <a:spAutoFit/>
            </a:bodyPr>
            <a:lstStyle/>
            <a:p>
              <a:r>
                <a:rPr lang="he-IL" sz="1400" dirty="0">
                  <a:solidFill>
                    <a:srgbClr val="FFFF00"/>
                  </a:solidFill>
                </a:rPr>
                <a:t>בן</a:t>
              </a:r>
              <a:endParaRPr lang="he-IL" sz="1200" dirty="0">
                <a:solidFill>
                  <a:srgbClr val="FFFF00"/>
                </a:solidFill>
              </a:endParaRPr>
            </a:p>
          </p:txBody>
        </p:sp>
      </p:grpSp>
      <p:grpSp>
        <p:nvGrpSpPr>
          <p:cNvPr id="112" name="קבוצה 111"/>
          <p:cNvGrpSpPr/>
          <p:nvPr/>
        </p:nvGrpSpPr>
        <p:grpSpPr>
          <a:xfrm rot="1400313">
            <a:off x="9452136" y="3030249"/>
            <a:ext cx="722050" cy="1704024"/>
            <a:chOff x="6134941" y="3648851"/>
            <a:chExt cx="577970" cy="776500"/>
          </a:xfrm>
          <a:solidFill>
            <a:schemeClr val="accent4">
              <a:lumMod val="75000"/>
            </a:schemeClr>
          </a:solidFill>
        </p:grpSpPr>
        <p:sp>
          <p:nvSpPr>
            <p:cNvPr id="113" name="חץ למטה 112"/>
            <p:cNvSpPr/>
            <p:nvPr/>
          </p:nvSpPr>
          <p:spPr>
            <a:xfrm>
              <a:off x="6134941" y="3648851"/>
              <a:ext cx="577970" cy="776500"/>
            </a:xfrm>
            <a:prstGeom prst="downArrow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 dirty="0"/>
            </a:p>
          </p:txBody>
        </p:sp>
        <p:sp>
          <p:nvSpPr>
            <p:cNvPr id="114" name="TextBox 113"/>
            <p:cNvSpPr txBox="1"/>
            <p:nvPr/>
          </p:nvSpPr>
          <p:spPr>
            <a:xfrm>
              <a:off x="6293719" y="3794802"/>
              <a:ext cx="263742" cy="264116"/>
            </a:xfrm>
            <a:prstGeom prst="rect">
              <a:avLst/>
            </a:prstGeom>
            <a:grpFill/>
          </p:spPr>
          <p:txBody>
            <a:bodyPr wrap="square" rtlCol="1">
              <a:spAutoFit/>
            </a:bodyPr>
            <a:lstStyle/>
            <a:p>
              <a:r>
                <a:rPr lang="he-IL" sz="1400" dirty="0">
                  <a:solidFill>
                    <a:srgbClr val="FFFF00"/>
                  </a:solidFill>
                </a:rPr>
                <a:t>בן</a:t>
              </a:r>
              <a:endParaRPr lang="he-IL" sz="1200" dirty="0">
                <a:solidFill>
                  <a:srgbClr val="FFFF00"/>
                </a:solidFill>
              </a:endParaRPr>
            </a:p>
          </p:txBody>
        </p:sp>
      </p:grpSp>
      <p:grpSp>
        <p:nvGrpSpPr>
          <p:cNvPr id="115" name="קבוצה 114"/>
          <p:cNvGrpSpPr/>
          <p:nvPr/>
        </p:nvGrpSpPr>
        <p:grpSpPr>
          <a:xfrm rot="21210890">
            <a:off x="3570500" y="3146184"/>
            <a:ext cx="1174462" cy="2950407"/>
            <a:chOff x="8770056" y="2602007"/>
            <a:chExt cx="830434" cy="733535"/>
          </a:xfrm>
        </p:grpSpPr>
        <p:sp>
          <p:nvSpPr>
            <p:cNvPr id="116" name="חץ למטה 115"/>
            <p:cNvSpPr/>
            <p:nvPr/>
          </p:nvSpPr>
          <p:spPr>
            <a:xfrm>
              <a:off x="9059721" y="2602007"/>
              <a:ext cx="540769" cy="661604"/>
            </a:xfrm>
            <a:prstGeom prst="downArrow">
              <a:avLst/>
            </a:prstGeom>
            <a:solidFill>
              <a:schemeClr val="accent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 dirty="0"/>
            </a:p>
          </p:txBody>
        </p:sp>
        <p:sp>
          <p:nvSpPr>
            <p:cNvPr id="117" name="TextBox 116"/>
            <p:cNvSpPr txBox="1"/>
            <p:nvPr/>
          </p:nvSpPr>
          <p:spPr>
            <a:xfrm>
              <a:off x="8770056" y="3058543"/>
              <a:ext cx="690113" cy="276999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200" b="1" dirty="0">
                  <a:solidFill>
                    <a:srgbClr val="FFFF00"/>
                  </a:solidFill>
                </a:rPr>
                <a:t>בת</a:t>
              </a:r>
            </a:p>
          </p:txBody>
        </p:sp>
      </p:grpSp>
      <p:grpSp>
        <p:nvGrpSpPr>
          <p:cNvPr id="118" name="קבוצה 117"/>
          <p:cNvGrpSpPr/>
          <p:nvPr/>
        </p:nvGrpSpPr>
        <p:grpSpPr>
          <a:xfrm>
            <a:off x="9864726" y="1239229"/>
            <a:ext cx="1052223" cy="1016302"/>
            <a:chOff x="1006385" y="4473918"/>
            <a:chExt cx="1317977" cy="1807313"/>
          </a:xfrm>
        </p:grpSpPr>
        <p:pic>
          <p:nvPicPr>
            <p:cNvPr id="119" name="תמונה 118"/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218572" y="4473918"/>
              <a:ext cx="1105790" cy="1807313"/>
            </a:xfrm>
            <a:prstGeom prst="rect">
              <a:avLst/>
            </a:prstGeom>
          </p:spPr>
        </p:pic>
        <p:sp>
          <p:nvSpPr>
            <p:cNvPr id="120" name="TextBox 119"/>
            <p:cNvSpPr txBox="1"/>
            <p:nvPr/>
          </p:nvSpPr>
          <p:spPr>
            <a:xfrm>
              <a:off x="1006385" y="5027044"/>
              <a:ext cx="1033271" cy="707886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2000" b="1" dirty="0" smtClean="0"/>
                <a:t>מת</a:t>
              </a:r>
              <a:endParaRPr lang="he-IL" sz="2000" b="1" dirty="0"/>
            </a:p>
          </p:txBody>
        </p:sp>
      </p:grpSp>
      <p:sp>
        <p:nvSpPr>
          <p:cNvPr id="121" name="קשת מלאה 120"/>
          <p:cNvSpPr/>
          <p:nvPr/>
        </p:nvSpPr>
        <p:spPr>
          <a:xfrm rot="12164581">
            <a:off x="3442938" y="3582163"/>
            <a:ext cx="6416443" cy="1316987"/>
          </a:xfrm>
          <a:prstGeom prst="blockArc">
            <a:avLst>
              <a:gd name="adj1" fmla="val 10660158"/>
              <a:gd name="adj2" fmla="val 565378"/>
              <a:gd name="adj3" fmla="val 7172"/>
            </a:avLst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>
              <a:solidFill>
                <a:schemeClr val="tx1"/>
              </a:solidFill>
            </a:endParaRPr>
          </a:p>
        </p:txBody>
      </p:sp>
      <p:sp>
        <p:nvSpPr>
          <p:cNvPr id="122" name="TextBox 121"/>
          <p:cNvSpPr txBox="1"/>
          <p:nvPr/>
        </p:nvSpPr>
        <p:spPr>
          <a:xfrm rot="1371870">
            <a:off x="3953701" y="4060690"/>
            <a:ext cx="5257759" cy="369332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 wrap="square" rtlCol="1">
            <a:spAutoFit/>
          </a:bodyPr>
          <a:lstStyle/>
          <a:p>
            <a:r>
              <a:rPr lang="he-IL" dirty="0"/>
              <a:t>יהודה ושרה מצטרפים להשלים לראובן מצוות פריה ורביה</a:t>
            </a:r>
          </a:p>
        </p:txBody>
      </p:sp>
      <p:grpSp>
        <p:nvGrpSpPr>
          <p:cNvPr id="123" name="קבוצה 122"/>
          <p:cNvGrpSpPr/>
          <p:nvPr/>
        </p:nvGrpSpPr>
        <p:grpSpPr>
          <a:xfrm>
            <a:off x="3131622" y="1894118"/>
            <a:ext cx="882821" cy="1016302"/>
            <a:chOff x="1128917" y="4391642"/>
            <a:chExt cx="1105790" cy="1807313"/>
          </a:xfrm>
        </p:grpSpPr>
        <p:pic>
          <p:nvPicPr>
            <p:cNvPr id="124" name="תמונה 123"/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28917" y="4391642"/>
              <a:ext cx="1105790" cy="1807313"/>
            </a:xfrm>
            <a:prstGeom prst="rect">
              <a:avLst/>
            </a:prstGeom>
          </p:spPr>
        </p:pic>
        <p:sp>
          <p:nvSpPr>
            <p:cNvPr id="125" name="TextBox 124"/>
            <p:cNvSpPr txBox="1"/>
            <p:nvPr/>
          </p:nvSpPr>
          <p:spPr>
            <a:xfrm>
              <a:off x="1148504" y="4921378"/>
              <a:ext cx="1033272" cy="711525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2000" b="1" dirty="0" smtClean="0"/>
                <a:t>מתה</a:t>
              </a:r>
              <a:endParaRPr lang="he-IL" sz="2000" b="1" dirty="0"/>
            </a:p>
          </p:txBody>
        </p:sp>
      </p:grpSp>
      <p:sp>
        <p:nvSpPr>
          <p:cNvPr id="126" name="קשת מלאה 125"/>
          <p:cNvSpPr/>
          <p:nvPr/>
        </p:nvSpPr>
        <p:spPr>
          <a:xfrm rot="8683058">
            <a:off x="3851507" y="4143346"/>
            <a:ext cx="6912599" cy="1516326"/>
          </a:xfrm>
          <a:prstGeom prst="blockArc">
            <a:avLst>
              <a:gd name="adj1" fmla="val 10660158"/>
              <a:gd name="adj2" fmla="val 406569"/>
              <a:gd name="adj3" fmla="val 5241"/>
            </a:avLst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>
              <a:solidFill>
                <a:schemeClr val="tx1"/>
              </a:solidFill>
            </a:endParaRPr>
          </a:p>
        </p:txBody>
      </p:sp>
      <p:sp>
        <p:nvSpPr>
          <p:cNvPr id="127" name="TextBox 126"/>
          <p:cNvSpPr txBox="1"/>
          <p:nvPr/>
        </p:nvSpPr>
        <p:spPr>
          <a:xfrm rot="19330602">
            <a:off x="4916887" y="4757488"/>
            <a:ext cx="5449615" cy="369332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 wrap="square" rtlCol="1">
            <a:spAutoFit/>
          </a:bodyPr>
          <a:lstStyle/>
          <a:p>
            <a:r>
              <a:rPr lang="he-IL" dirty="0"/>
              <a:t>שמעון ורבקה מצטרפים להשלים לראובן מצוות פריה ורביה</a:t>
            </a:r>
          </a:p>
        </p:txBody>
      </p:sp>
      <p:sp>
        <p:nvSpPr>
          <p:cNvPr id="128" name="לחצן פעולה: בית 127">
            <a:hlinkClick r:id="" action="ppaction://hlinkshowjump?jump=firstslide" highlightClick="1"/>
          </p:cNvPr>
          <p:cNvSpPr/>
          <p:nvPr/>
        </p:nvSpPr>
        <p:spPr>
          <a:xfrm>
            <a:off x="515566" y="4719086"/>
            <a:ext cx="544961" cy="804782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6225031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6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" presetClass="entr" presetSubtype="3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42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2" dur="10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5" dur="20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10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1" grpId="0" animBg="1"/>
      <p:bldP spid="122" grpId="0" animBg="1"/>
      <p:bldP spid="126" grpId="0" animBg="1"/>
      <p:bldP spid="127" grpId="0" animBg="1"/>
      <p:bldP spid="12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מציין מיקום של תאריך 1"/>
          <p:cNvSpPr>
            <a:spLocks noGrp="1"/>
          </p:cNvSpPr>
          <p:nvPr>
            <p:ph type="dt" sz="half" idx="10"/>
          </p:nvPr>
        </p:nvSpPr>
        <p:spPr>
          <a:xfrm>
            <a:off x="8703650" y="6572283"/>
            <a:ext cx="2743200" cy="365125"/>
          </a:xfrm>
        </p:spPr>
        <p:txBody>
          <a:bodyPr/>
          <a:lstStyle/>
          <a:p>
            <a:fld id="{7E2586FB-1DDD-4654-B1AB-396B79198608}" type="datetime4">
              <a:rPr lang="he-IL" smtClean="0"/>
              <a:t>כ"ג.ניסן.תשפ"ב</a:t>
            </a:fld>
            <a:endParaRPr lang="he-IL"/>
          </a:p>
        </p:txBody>
      </p:sp>
      <p:sp>
        <p:nvSpPr>
          <p:cNvPr id="37" name="מציין מיקום של כותרת תחתונה 2"/>
          <p:cNvSpPr>
            <a:spLocks noGrp="1"/>
          </p:cNvSpPr>
          <p:nvPr>
            <p:ph type="ftr" sz="quarter" idx="11"/>
          </p:nvPr>
        </p:nvSpPr>
        <p:spPr>
          <a:xfrm>
            <a:off x="2548929" y="6456533"/>
            <a:ext cx="4114800" cy="365125"/>
          </a:xfrm>
        </p:spPr>
        <p:txBody>
          <a:bodyPr/>
          <a:lstStyle/>
          <a:p>
            <a:r>
              <a:rPr lang="he-IL"/>
              <a:t>יצחק רסלר  </a:t>
            </a:r>
            <a:r>
              <a:rPr lang="en-US"/>
              <a:t>izakrossler@gmail.com </a:t>
            </a:r>
            <a:endParaRPr lang="he-IL"/>
          </a:p>
        </p:txBody>
      </p:sp>
      <p:sp>
        <p:nvSpPr>
          <p:cNvPr id="38" name="מציין מיקום של מספר שקופית 3"/>
          <p:cNvSpPr>
            <a:spLocks noGrp="1"/>
          </p:cNvSpPr>
          <p:nvPr>
            <p:ph type="sldNum" sz="quarter" idx="12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EB67B795-7742-4BE3-83C6-04220FFFEE81}" type="slidenum">
              <a:rPr lang="he-IL" smtClean="0"/>
              <a:t>3</a:t>
            </a:fld>
            <a:endParaRPr lang="he-IL"/>
          </a:p>
        </p:txBody>
      </p:sp>
      <p:sp>
        <p:nvSpPr>
          <p:cNvPr id="39" name="מלבן 38"/>
          <p:cNvSpPr/>
          <p:nvPr/>
        </p:nvSpPr>
        <p:spPr>
          <a:xfrm>
            <a:off x="1389281" y="92572"/>
            <a:ext cx="9546574" cy="86801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scene3d>
            <a:camera prst="orthographicFront"/>
            <a:lightRig rig="threePt" dir="t"/>
          </a:scene3d>
          <a:sp3d>
            <a:bevelT w="101600" prst="riblet"/>
          </a:sp3d>
        </p:spPr>
        <p:txBody>
          <a:bodyPr wrap="square">
            <a:spAutoFit/>
          </a:bodyPr>
          <a:lstStyle/>
          <a:p>
            <a:pPr algn="ctr"/>
            <a:r>
              <a:rPr lang="he-IL" sz="1400" b="1" dirty="0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דף ס"ב   ב</a:t>
            </a:r>
          </a:p>
          <a:p>
            <a:pPr algn="ctr"/>
            <a:r>
              <a:rPr lang="he-IL" dirty="0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כי תניא ההיא להשלים</a:t>
            </a:r>
          </a:p>
          <a:p>
            <a:r>
              <a:rPr lang="he-IL" dirty="0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רש"י:  </a:t>
            </a:r>
            <a:r>
              <a:rPr lang="he-IL" dirty="0"/>
              <a:t>כגון שלא היה לו לזקן אלא בן אחד ונשא הבן </a:t>
            </a:r>
            <a:r>
              <a:rPr lang="he-IL" dirty="0" err="1"/>
              <a:t>אשה</a:t>
            </a:r>
            <a:r>
              <a:rPr lang="he-IL" dirty="0"/>
              <a:t> והוליד בת פטור הזקן שהרי השלים זה את חובתו </a:t>
            </a:r>
          </a:p>
        </p:txBody>
      </p:sp>
      <p:grpSp>
        <p:nvGrpSpPr>
          <p:cNvPr id="40" name="קבוצה 39"/>
          <p:cNvGrpSpPr/>
          <p:nvPr/>
        </p:nvGrpSpPr>
        <p:grpSpPr>
          <a:xfrm>
            <a:off x="9181394" y="2964441"/>
            <a:ext cx="1106818" cy="927936"/>
            <a:chOff x="5473700" y="2876550"/>
            <a:chExt cx="1244600" cy="1104900"/>
          </a:xfrm>
        </p:grpSpPr>
        <p:pic>
          <p:nvPicPr>
            <p:cNvPr id="41" name="תמונה 40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473700" y="2876550"/>
              <a:ext cx="1244600" cy="1104900"/>
            </a:xfrm>
            <a:prstGeom prst="rect">
              <a:avLst/>
            </a:prstGeom>
          </p:spPr>
        </p:pic>
        <p:sp>
          <p:nvSpPr>
            <p:cNvPr id="42" name="TextBox 41"/>
            <p:cNvSpPr txBox="1"/>
            <p:nvPr/>
          </p:nvSpPr>
          <p:spPr>
            <a:xfrm>
              <a:off x="5473700" y="3051597"/>
              <a:ext cx="733246" cy="276999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200" dirty="0">
                  <a:solidFill>
                    <a:schemeClr val="bg1"/>
                  </a:solidFill>
                </a:rPr>
                <a:t>שרה</a:t>
              </a:r>
            </a:p>
          </p:txBody>
        </p:sp>
      </p:grpSp>
      <p:grpSp>
        <p:nvGrpSpPr>
          <p:cNvPr id="43" name="קבוצה 42"/>
          <p:cNvGrpSpPr/>
          <p:nvPr/>
        </p:nvGrpSpPr>
        <p:grpSpPr>
          <a:xfrm rot="2657954">
            <a:off x="8782335" y="3776791"/>
            <a:ext cx="756430" cy="1560106"/>
            <a:chOff x="8712679" y="2668192"/>
            <a:chExt cx="756430" cy="661604"/>
          </a:xfrm>
        </p:grpSpPr>
        <p:sp>
          <p:nvSpPr>
            <p:cNvPr id="44" name="חץ למטה 43"/>
            <p:cNvSpPr/>
            <p:nvPr/>
          </p:nvSpPr>
          <p:spPr>
            <a:xfrm>
              <a:off x="8928340" y="2668192"/>
              <a:ext cx="540769" cy="661604"/>
            </a:xfrm>
            <a:prstGeom prst="downArrow">
              <a:avLst/>
            </a:prstGeom>
            <a:solidFill>
              <a:schemeClr val="accent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 dirty="0"/>
            </a:p>
          </p:txBody>
        </p:sp>
        <p:sp>
          <p:nvSpPr>
            <p:cNvPr id="45" name="TextBox 44"/>
            <p:cNvSpPr txBox="1"/>
            <p:nvPr/>
          </p:nvSpPr>
          <p:spPr>
            <a:xfrm>
              <a:off x="8712679" y="2758064"/>
              <a:ext cx="690113" cy="276999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200" b="1" dirty="0">
                  <a:solidFill>
                    <a:srgbClr val="FFFF00"/>
                  </a:solidFill>
                </a:rPr>
                <a:t>בת</a:t>
              </a:r>
            </a:p>
          </p:txBody>
        </p:sp>
      </p:grpSp>
      <p:grpSp>
        <p:nvGrpSpPr>
          <p:cNvPr id="46" name="קבוצה 45"/>
          <p:cNvGrpSpPr/>
          <p:nvPr/>
        </p:nvGrpSpPr>
        <p:grpSpPr>
          <a:xfrm rot="19726256">
            <a:off x="5145938" y="2279338"/>
            <a:ext cx="722050" cy="1731109"/>
            <a:chOff x="6134941" y="3648851"/>
            <a:chExt cx="577970" cy="776500"/>
          </a:xfrm>
          <a:solidFill>
            <a:schemeClr val="accent4">
              <a:lumMod val="75000"/>
            </a:schemeClr>
          </a:solidFill>
        </p:grpSpPr>
        <p:sp>
          <p:nvSpPr>
            <p:cNvPr id="47" name="חץ למטה 46"/>
            <p:cNvSpPr/>
            <p:nvPr/>
          </p:nvSpPr>
          <p:spPr>
            <a:xfrm>
              <a:off x="6134941" y="3648851"/>
              <a:ext cx="577970" cy="776500"/>
            </a:xfrm>
            <a:prstGeom prst="downArrow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 dirty="0"/>
            </a:p>
          </p:txBody>
        </p:sp>
        <p:sp>
          <p:nvSpPr>
            <p:cNvPr id="48" name="TextBox 47"/>
            <p:cNvSpPr txBox="1"/>
            <p:nvPr/>
          </p:nvSpPr>
          <p:spPr>
            <a:xfrm>
              <a:off x="6293719" y="3794802"/>
              <a:ext cx="263742" cy="264116"/>
            </a:xfrm>
            <a:prstGeom prst="rect">
              <a:avLst/>
            </a:prstGeom>
            <a:grpFill/>
          </p:spPr>
          <p:txBody>
            <a:bodyPr wrap="square" rtlCol="1">
              <a:spAutoFit/>
            </a:bodyPr>
            <a:lstStyle/>
            <a:p>
              <a:r>
                <a:rPr lang="he-IL" sz="1400" dirty="0">
                  <a:solidFill>
                    <a:srgbClr val="FFFF00"/>
                  </a:solidFill>
                </a:rPr>
                <a:t>בן</a:t>
              </a:r>
              <a:endParaRPr lang="he-IL" sz="1200" dirty="0">
                <a:solidFill>
                  <a:srgbClr val="FFFF00"/>
                </a:solidFill>
              </a:endParaRPr>
            </a:p>
          </p:txBody>
        </p:sp>
      </p:grpSp>
      <p:grpSp>
        <p:nvGrpSpPr>
          <p:cNvPr id="49" name="קבוצה 48"/>
          <p:cNvGrpSpPr/>
          <p:nvPr/>
        </p:nvGrpSpPr>
        <p:grpSpPr>
          <a:xfrm rot="9998453">
            <a:off x="6734497" y="3810775"/>
            <a:ext cx="2381312" cy="573531"/>
            <a:chOff x="3338940" y="3851820"/>
            <a:chExt cx="1009321" cy="573531"/>
          </a:xfrm>
          <a:solidFill>
            <a:schemeClr val="accent4">
              <a:lumMod val="60000"/>
              <a:lumOff val="40000"/>
            </a:schemeClr>
          </a:solidFill>
        </p:grpSpPr>
        <p:grpSp>
          <p:nvGrpSpPr>
            <p:cNvPr id="50" name="קבוצה 49"/>
            <p:cNvGrpSpPr/>
            <p:nvPr/>
          </p:nvGrpSpPr>
          <p:grpSpPr>
            <a:xfrm rot="10800000">
              <a:off x="3338940" y="3851820"/>
              <a:ext cx="1001755" cy="573531"/>
              <a:chOff x="3450565" y="4015722"/>
              <a:chExt cx="1035170" cy="573531"/>
            </a:xfrm>
            <a:grpFill/>
          </p:grpSpPr>
          <p:sp>
            <p:nvSpPr>
              <p:cNvPr id="52" name="חץ ימינה 51"/>
              <p:cNvSpPr/>
              <p:nvPr/>
            </p:nvSpPr>
            <p:spPr>
              <a:xfrm>
                <a:off x="3450565" y="4015722"/>
                <a:ext cx="1035170" cy="573531"/>
              </a:xfrm>
              <a:prstGeom prst="rightArrow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 dirty="0"/>
              </a:p>
            </p:txBody>
          </p:sp>
          <p:sp>
            <p:nvSpPr>
              <p:cNvPr id="53" name="TextBox 52"/>
              <p:cNvSpPr txBox="1"/>
              <p:nvPr/>
            </p:nvSpPr>
            <p:spPr>
              <a:xfrm>
                <a:off x="3450566" y="4174066"/>
                <a:ext cx="910986" cy="276999"/>
              </a:xfrm>
              <a:prstGeom prst="rect">
                <a:avLst/>
              </a:prstGeom>
              <a:grpFill/>
            </p:spPr>
            <p:txBody>
              <a:bodyPr wrap="square" rtlCol="1">
                <a:spAutoFit/>
              </a:bodyPr>
              <a:lstStyle/>
              <a:p>
                <a:endParaRPr lang="he-IL" sz="1200" dirty="0">
                  <a:solidFill>
                    <a:srgbClr val="FFFF00"/>
                  </a:solidFill>
                </a:endParaRPr>
              </a:p>
            </p:txBody>
          </p:sp>
        </p:grpSp>
        <p:sp>
          <p:nvSpPr>
            <p:cNvPr id="51" name="TextBox 50"/>
            <p:cNvSpPr txBox="1"/>
            <p:nvPr/>
          </p:nvSpPr>
          <p:spPr>
            <a:xfrm rot="10800000">
              <a:off x="3604660" y="3986084"/>
              <a:ext cx="743601" cy="307777"/>
            </a:xfrm>
            <a:prstGeom prst="rect">
              <a:avLst/>
            </a:prstGeom>
            <a:grpFill/>
          </p:spPr>
          <p:txBody>
            <a:bodyPr wrap="square" rtlCol="1">
              <a:spAutoFit/>
            </a:bodyPr>
            <a:lstStyle/>
            <a:p>
              <a:r>
                <a:rPr lang="he-IL" sz="1400" dirty="0"/>
                <a:t>נשא אישה</a:t>
              </a:r>
            </a:p>
          </p:txBody>
        </p:sp>
      </p:grpSp>
      <p:sp>
        <p:nvSpPr>
          <p:cNvPr id="54" name="TextBox 53"/>
          <p:cNvSpPr txBox="1"/>
          <p:nvPr/>
        </p:nvSpPr>
        <p:spPr>
          <a:xfrm>
            <a:off x="2075473" y="4187675"/>
            <a:ext cx="3296819" cy="646331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 w="114300" prst="artDeco"/>
          </a:sp3d>
        </p:spPr>
        <p:txBody>
          <a:bodyPr wrap="square" rtlCol="1">
            <a:spAutoFit/>
          </a:bodyPr>
          <a:lstStyle/>
          <a:p>
            <a:r>
              <a:rPr lang="he-IL" dirty="0"/>
              <a:t>יפה ואביה שמעון מצטרפים להשלים לראובן מצוות פריה ורביה</a:t>
            </a:r>
          </a:p>
        </p:txBody>
      </p:sp>
      <p:sp>
        <p:nvSpPr>
          <p:cNvPr id="55" name="לחצן פעולה: בית 54">
            <a:hlinkClick r:id="" action="ppaction://hlinkshowjump?jump=firstslide" highlightClick="1"/>
          </p:cNvPr>
          <p:cNvSpPr/>
          <p:nvPr/>
        </p:nvSpPr>
        <p:spPr>
          <a:xfrm>
            <a:off x="11070077" y="4954211"/>
            <a:ext cx="593387" cy="783803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56" name="TextBox 55"/>
          <p:cNvSpPr txBox="1"/>
          <p:nvPr/>
        </p:nvSpPr>
        <p:spPr>
          <a:xfrm>
            <a:off x="1827177" y="5346112"/>
            <a:ext cx="3470891" cy="646331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 prst="angle"/>
          </a:sp3d>
        </p:spPr>
        <p:txBody>
          <a:bodyPr wrap="square" rtlCol="1">
            <a:spAutoFit/>
          </a:bodyPr>
          <a:lstStyle/>
          <a:p>
            <a:r>
              <a:rPr lang="he-IL" dirty="0"/>
              <a:t>אם היו לראובן בן ובת, אפילו אם מתו  אזי אין הוא צריך בני בנים</a:t>
            </a:r>
          </a:p>
        </p:txBody>
      </p:sp>
      <p:grpSp>
        <p:nvGrpSpPr>
          <p:cNvPr id="57" name="קבוצה 56"/>
          <p:cNvGrpSpPr/>
          <p:nvPr/>
        </p:nvGrpSpPr>
        <p:grpSpPr>
          <a:xfrm rot="18645525">
            <a:off x="6684667" y="4604473"/>
            <a:ext cx="756430" cy="1560106"/>
            <a:chOff x="8712679" y="2668192"/>
            <a:chExt cx="756430" cy="661604"/>
          </a:xfrm>
        </p:grpSpPr>
        <p:sp>
          <p:nvSpPr>
            <p:cNvPr id="58" name="חץ למטה 57"/>
            <p:cNvSpPr/>
            <p:nvPr/>
          </p:nvSpPr>
          <p:spPr>
            <a:xfrm>
              <a:off x="8928340" y="2668192"/>
              <a:ext cx="540769" cy="661604"/>
            </a:xfrm>
            <a:prstGeom prst="downArrow">
              <a:avLst/>
            </a:prstGeom>
            <a:solidFill>
              <a:schemeClr val="accent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 dirty="0"/>
            </a:p>
          </p:txBody>
        </p:sp>
        <p:sp>
          <p:nvSpPr>
            <p:cNvPr id="59" name="TextBox 58"/>
            <p:cNvSpPr txBox="1"/>
            <p:nvPr/>
          </p:nvSpPr>
          <p:spPr>
            <a:xfrm>
              <a:off x="8712679" y="2758064"/>
              <a:ext cx="690113" cy="276999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200" b="1" dirty="0">
                  <a:solidFill>
                    <a:srgbClr val="FFFF00"/>
                  </a:solidFill>
                </a:rPr>
                <a:t>בת</a:t>
              </a:r>
            </a:p>
          </p:txBody>
        </p:sp>
      </p:grpSp>
      <p:grpSp>
        <p:nvGrpSpPr>
          <p:cNvPr id="60" name="קבוצה 59"/>
          <p:cNvGrpSpPr/>
          <p:nvPr/>
        </p:nvGrpSpPr>
        <p:grpSpPr>
          <a:xfrm>
            <a:off x="4475009" y="1163638"/>
            <a:ext cx="1256922" cy="1148460"/>
            <a:chOff x="4475009" y="1163638"/>
            <a:chExt cx="1256922" cy="1148460"/>
          </a:xfrm>
        </p:grpSpPr>
        <p:grpSp>
          <p:nvGrpSpPr>
            <p:cNvPr id="61" name="קבוצה 60"/>
            <p:cNvGrpSpPr/>
            <p:nvPr/>
          </p:nvGrpSpPr>
          <p:grpSpPr>
            <a:xfrm>
              <a:off x="4475009" y="1163638"/>
              <a:ext cx="1256922" cy="1148460"/>
              <a:chOff x="7741009" y="2738648"/>
              <a:chExt cx="1092200" cy="1092200"/>
            </a:xfrm>
          </p:grpSpPr>
          <p:pic>
            <p:nvPicPr>
              <p:cNvPr id="63" name="תמונה 62"/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7741009" y="2738648"/>
                <a:ext cx="1092200" cy="1092200"/>
              </a:xfrm>
              <a:prstGeom prst="rect">
                <a:avLst/>
              </a:prstGeom>
            </p:spPr>
          </p:pic>
          <p:sp>
            <p:nvSpPr>
              <p:cNvPr id="64" name="TextBox 63"/>
              <p:cNvSpPr txBox="1"/>
              <p:nvPr/>
            </p:nvSpPr>
            <p:spPr>
              <a:xfrm>
                <a:off x="8032629" y="2738648"/>
                <a:ext cx="508959" cy="276999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he-IL" sz="1200" dirty="0">
                    <a:solidFill>
                      <a:schemeClr val="bg1"/>
                    </a:solidFill>
                  </a:rPr>
                  <a:t>ראובן</a:t>
                </a:r>
                <a:endParaRPr lang="he-IL" dirty="0">
                  <a:solidFill>
                    <a:schemeClr val="bg1"/>
                  </a:solidFill>
                </a:endParaRPr>
              </a:p>
            </p:txBody>
          </p:sp>
        </p:grpSp>
        <p:sp>
          <p:nvSpPr>
            <p:cNvPr id="62" name="TextBox 61"/>
            <p:cNvSpPr txBox="1"/>
            <p:nvPr/>
          </p:nvSpPr>
          <p:spPr>
            <a:xfrm>
              <a:off x="4751964" y="1857840"/>
              <a:ext cx="644365" cy="369332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</p:spPr>
          <p:txBody>
            <a:bodyPr wrap="square" rtlCol="1">
              <a:spAutoFit/>
            </a:bodyPr>
            <a:lstStyle/>
            <a:p>
              <a:r>
                <a:rPr lang="he-IL" dirty="0" smtClean="0"/>
                <a:t>סבא</a:t>
              </a:r>
              <a:endParaRPr lang="he-IL" dirty="0"/>
            </a:p>
          </p:txBody>
        </p:sp>
      </p:grpSp>
      <p:grpSp>
        <p:nvGrpSpPr>
          <p:cNvPr id="65" name="קבוצה 64"/>
          <p:cNvGrpSpPr/>
          <p:nvPr/>
        </p:nvGrpSpPr>
        <p:grpSpPr>
          <a:xfrm>
            <a:off x="5609704" y="3734411"/>
            <a:ext cx="1155700" cy="1042945"/>
            <a:chOff x="5823518" y="3692375"/>
            <a:chExt cx="1155700" cy="1042945"/>
          </a:xfrm>
        </p:grpSpPr>
        <p:grpSp>
          <p:nvGrpSpPr>
            <p:cNvPr id="66" name="קבוצה 65"/>
            <p:cNvGrpSpPr/>
            <p:nvPr/>
          </p:nvGrpSpPr>
          <p:grpSpPr>
            <a:xfrm>
              <a:off x="5823518" y="3692375"/>
              <a:ext cx="1155700" cy="990600"/>
              <a:chOff x="7695484" y="1138474"/>
              <a:chExt cx="1155700" cy="990600"/>
            </a:xfrm>
          </p:grpSpPr>
          <p:pic>
            <p:nvPicPr>
              <p:cNvPr id="68" name="תמונה 67"/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7695484" y="1138474"/>
                <a:ext cx="1155700" cy="990600"/>
              </a:xfrm>
              <a:prstGeom prst="rect">
                <a:avLst/>
              </a:prstGeom>
            </p:spPr>
          </p:pic>
          <p:sp>
            <p:nvSpPr>
              <p:cNvPr id="69" name="TextBox 68"/>
              <p:cNvSpPr txBox="1"/>
              <p:nvPr/>
            </p:nvSpPr>
            <p:spPr>
              <a:xfrm>
                <a:off x="7857077" y="1507302"/>
                <a:ext cx="832514" cy="369332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he-IL" dirty="0">
                    <a:solidFill>
                      <a:schemeClr val="bg1"/>
                    </a:solidFill>
                  </a:rPr>
                  <a:t>שמעון</a:t>
                </a:r>
              </a:p>
            </p:txBody>
          </p:sp>
        </p:grpSp>
        <p:sp>
          <p:nvSpPr>
            <p:cNvPr id="67" name="TextBox 66"/>
            <p:cNvSpPr txBox="1"/>
            <p:nvPr/>
          </p:nvSpPr>
          <p:spPr>
            <a:xfrm>
              <a:off x="6281245" y="4365988"/>
              <a:ext cx="411451" cy="369332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</p:spPr>
          <p:txBody>
            <a:bodyPr wrap="square" rtlCol="1">
              <a:spAutoFit/>
            </a:bodyPr>
            <a:lstStyle/>
            <a:p>
              <a:r>
                <a:rPr lang="he-IL" dirty="0" smtClean="0"/>
                <a:t>בן</a:t>
              </a:r>
              <a:endParaRPr lang="he-IL" dirty="0"/>
            </a:p>
          </p:txBody>
        </p:sp>
      </p:grpSp>
      <p:grpSp>
        <p:nvGrpSpPr>
          <p:cNvPr id="70" name="קבוצה 69"/>
          <p:cNvGrpSpPr/>
          <p:nvPr/>
        </p:nvGrpSpPr>
        <p:grpSpPr>
          <a:xfrm>
            <a:off x="7756215" y="5117433"/>
            <a:ext cx="947435" cy="972978"/>
            <a:chOff x="7756215" y="5117433"/>
            <a:chExt cx="947435" cy="972978"/>
          </a:xfrm>
        </p:grpSpPr>
        <p:grpSp>
          <p:nvGrpSpPr>
            <p:cNvPr id="71" name="קבוצה 70"/>
            <p:cNvGrpSpPr/>
            <p:nvPr/>
          </p:nvGrpSpPr>
          <p:grpSpPr>
            <a:xfrm>
              <a:off x="7756215" y="5117433"/>
              <a:ext cx="947435" cy="972978"/>
              <a:chOff x="10518902" y="2114306"/>
              <a:chExt cx="901700" cy="889000"/>
            </a:xfrm>
          </p:grpSpPr>
          <p:pic>
            <p:nvPicPr>
              <p:cNvPr id="73" name="תמונה 72"/>
              <p:cNvPicPr>
                <a:picLocks noChangeAspect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0518902" y="2114306"/>
                <a:ext cx="901700" cy="889000"/>
              </a:xfrm>
              <a:prstGeom prst="rect">
                <a:avLst/>
              </a:prstGeom>
            </p:spPr>
          </p:pic>
          <p:sp>
            <p:nvSpPr>
              <p:cNvPr id="74" name="TextBox 73"/>
              <p:cNvSpPr txBox="1"/>
              <p:nvPr/>
            </p:nvSpPr>
            <p:spPr>
              <a:xfrm>
                <a:off x="10588752" y="2240056"/>
                <a:ext cx="612394" cy="276999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he-IL" sz="1200" dirty="0">
                    <a:solidFill>
                      <a:schemeClr val="bg1"/>
                    </a:solidFill>
                  </a:rPr>
                  <a:t>יפה</a:t>
                </a:r>
              </a:p>
            </p:txBody>
          </p:sp>
        </p:grpSp>
        <p:sp>
          <p:nvSpPr>
            <p:cNvPr id="72" name="TextBox 71"/>
            <p:cNvSpPr txBox="1"/>
            <p:nvPr/>
          </p:nvSpPr>
          <p:spPr>
            <a:xfrm>
              <a:off x="7911807" y="5721079"/>
              <a:ext cx="675546" cy="369332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</p:spPr>
          <p:txBody>
            <a:bodyPr wrap="square" rtlCol="1">
              <a:spAutoFit/>
            </a:bodyPr>
            <a:lstStyle/>
            <a:p>
              <a:r>
                <a:rPr lang="he-IL" dirty="0" smtClean="0"/>
                <a:t>נכדה</a:t>
              </a:r>
              <a:endParaRPr lang="he-IL" dirty="0"/>
            </a:p>
          </p:txBody>
        </p:sp>
      </p:grpSp>
    </p:spTree>
    <p:extLst>
      <p:ext uri="{BB962C8B-B14F-4D97-AF65-F5344CB8AC3E}">
        <p14:creationId xmlns:p14="http://schemas.microsoft.com/office/powerpoint/2010/main" val="35281628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" presetClass="entr" presetSubtype="3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" grpId="0" animBg="1"/>
      <p:bldP spid="55" grpId="0" animBg="1"/>
      <p:bldP spid="56" grpId="0" animBg="1"/>
    </p:bldLst>
  </p:timing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</TotalTime>
  <Words>188</Words>
  <Application>Microsoft Office PowerPoint</Application>
  <PresentationFormat>מסך רחב</PresentationFormat>
  <Paragraphs>43</Paragraphs>
  <Slides>3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5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3</vt:i4>
      </vt:variant>
    </vt:vector>
  </HeadingPairs>
  <TitlesOfParts>
    <vt:vector size="9" baseType="lpstr">
      <vt:lpstr>Arial</vt:lpstr>
      <vt:lpstr>Calibri</vt:lpstr>
      <vt:lpstr>Calibri Light</vt:lpstr>
      <vt:lpstr>Narkisim</vt:lpstr>
      <vt:lpstr>Times New Roman</vt:lpstr>
      <vt:lpstr>ערכת נושא Office</vt:lpstr>
      <vt:lpstr>מצגת של PowerPoint‏</vt:lpstr>
      <vt:lpstr>מצגת של PowerPoint‏</vt:lpstr>
      <vt:lpstr>מצגת של PowerPoint‏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PowerPoint‏</dc:title>
  <dc:creator>izak rossler</dc:creator>
  <cp:lastModifiedBy>izak rossler</cp:lastModifiedBy>
  <cp:revision>5</cp:revision>
  <dcterms:created xsi:type="dcterms:W3CDTF">2022-03-13T07:03:46Z</dcterms:created>
  <dcterms:modified xsi:type="dcterms:W3CDTF">2022-04-24T08:11:44Z</dcterms:modified>
</cp:coreProperties>
</file>