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6" r:id="rId3"/>
    <p:sldId id="258" r:id="rId4"/>
    <p:sldId id="259" r:id="rId5"/>
    <p:sldId id="260" r:id="rId6"/>
    <p:sldId id="261" r:id="rId7"/>
    <p:sldId id="262"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30835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2561482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202811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262801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316207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352395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155736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338652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279927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4168068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DA7A51D-89BD-4853-A813-2B5EBAA7CAF0}" type="datetimeFigureOut">
              <a:rPr lang="he-IL" smtClean="0"/>
              <a:t>כ"ג/ניסן/תשפ"ב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B5469DC-28A3-4258-90F7-26C6A3D47703}" type="slidenum">
              <a:rPr lang="he-IL" smtClean="0"/>
              <a:t>‹#›</a:t>
            </a:fld>
            <a:endParaRPr lang="he-IL"/>
          </a:p>
        </p:txBody>
      </p:sp>
    </p:spTree>
    <p:extLst>
      <p:ext uri="{BB962C8B-B14F-4D97-AF65-F5344CB8AC3E}">
        <p14:creationId xmlns:p14="http://schemas.microsoft.com/office/powerpoint/2010/main" val="268276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A7A51D-89BD-4853-A813-2B5EBAA7CAF0}" type="datetimeFigureOut">
              <a:rPr lang="he-IL" smtClean="0"/>
              <a:t>כ"ג/ניסן/תשפ"ב</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B5469DC-28A3-4258-90F7-26C6A3D47703}" type="slidenum">
              <a:rPr lang="he-IL" smtClean="0"/>
              <a:t>‹#›</a:t>
            </a:fld>
            <a:endParaRPr lang="he-IL"/>
          </a:p>
        </p:txBody>
      </p:sp>
    </p:spTree>
    <p:extLst>
      <p:ext uri="{BB962C8B-B14F-4D97-AF65-F5344CB8AC3E}">
        <p14:creationId xmlns:p14="http://schemas.microsoft.com/office/powerpoint/2010/main" val="4121218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slide" Target="slide3.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3.png"/><Relationship Id="rId2" Type="http://schemas.openxmlformats.org/officeDocument/2006/relationships/image" Target="../media/image10.jpg"/><Relationship Id="rId1" Type="http://schemas.openxmlformats.org/officeDocument/2006/relationships/slideLayout" Target="../slideLayouts/slideLayout7.xml"/><Relationship Id="rId6" Type="http://schemas.openxmlformats.org/officeDocument/2006/relationships/slide" Target="slide6.xml"/><Relationship Id="rId5" Type="http://schemas.openxmlformats.org/officeDocument/2006/relationships/image" Target="../media/image12.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1.jpg"/><Relationship Id="rId1" Type="http://schemas.openxmlformats.org/officeDocument/2006/relationships/slideLayout" Target="../slideLayouts/slideLayout7.xml"/><Relationship Id="rId5" Type="http://schemas.openxmlformats.org/officeDocument/2006/relationships/image" Target="../media/image9.jp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מלבן 35">
            <a:hlinkClick r:id="rId2" action="ppaction://hlinksldjump"/>
          </p:cNvPr>
          <p:cNvSpPr/>
          <p:nvPr/>
        </p:nvSpPr>
        <p:spPr>
          <a:xfrm>
            <a:off x="2048213" y="716997"/>
            <a:ext cx="8746787"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dirty="0" smtClean="0"/>
              <a:t>אותה </a:t>
            </a:r>
            <a:r>
              <a:rPr lang="he-IL" dirty="0"/>
              <a:t>- אותה שכיבתה </a:t>
            </a:r>
            <a:r>
              <a:rPr lang="he-IL" dirty="0" err="1"/>
              <a:t>אוסרתה</a:t>
            </a:r>
            <a:r>
              <a:rPr lang="he-IL" dirty="0"/>
              <a:t>, ואין שכיבת אחותה </a:t>
            </a:r>
            <a:r>
              <a:rPr lang="he-IL" dirty="0" err="1"/>
              <a:t>אוסרתה</a:t>
            </a:r>
            <a:r>
              <a:rPr lang="he-IL" dirty="0"/>
              <a:t>, שיכול והלא דין הוא: </a:t>
            </a:r>
          </a:p>
          <a:p>
            <a:pPr algn="ctr"/>
            <a:r>
              <a:rPr lang="he-IL" dirty="0"/>
              <a:t>ומה במקום שבא על איסור קל - נאסר האוסר, מקום שבא על איסור חמור - אינו דין שנאסר האוסר </a:t>
            </a:r>
          </a:p>
        </p:txBody>
      </p:sp>
      <p:sp>
        <p:nvSpPr>
          <p:cNvPr id="37" name="מלבן 36"/>
          <p:cNvSpPr/>
          <p:nvPr/>
        </p:nvSpPr>
        <p:spPr>
          <a:xfrm>
            <a:off x="6262133" y="98283"/>
            <a:ext cx="1588898" cy="369332"/>
          </a:xfrm>
          <a:prstGeom prst="rect">
            <a:avLst/>
          </a:prstGeom>
        </p:spPr>
        <p:txBody>
          <a:bodyPr wrap="none">
            <a:spAutoFit/>
          </a:bodyPr>
          <a:lstStyle/>
          <a:p>
            <a:pPr algn="ctr"/>
            <a:r>
              <a:rPr lang="he-IL" b="1" dirty="0"/>
              <a:t>דף צ"ה </a:t>
            </a:r>
            <a:r>
              <a:rPr lang="he-IL" b="1" dirty="0" smtClean="0"/>
              <a:t>עמ'  א'</a:t>
            </a:r>
            <a:endParaRPr lang="he-IL" b="1" dirty="0"/>
          </a:p>
        </p:txBody>
      </p:sp>
      <p:sp>
        <p:nvSpPr>
          <p:cNvPr id="38" name="מלבן 37">
            <a:hlinkClick r:id="rId3" action="ppaction://hlinksldjump"/>
          </p:cNvPr>
          <p:cNvSpPr/>
          <p:nvPr/>
        </p:nvSpPr>
        <p:spPr>
          <a:xfrm>
            <a:off x="5794913" y="1773382"/>
            <a:ext cx="5000087"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none">
            <a:spAutoFit/>
          </a:bodyPr>
          <a:lstStyle/>
          <a:p>
            <a:r>
              <a:rPr lang="he-IL" dirty="0" smtClean="0">
                <a:solidFill>
                  <a:srgbClr val="222222"/>
                </a:solidFill>
                <a:latin typeface="Narkisim" panose="020E0502050101010101" pitchFamily="34" charset="-79"/>
                <a:cs typeface="Narkisim" panose="020E0502050101010101" pitchFamily="34" charset="-79"/>
              </a:rPr>
              <a:t>מאי </a:t>
            </a:r>
            <a:r>
              <a:rPr lang="he-IL" dirty="0">
                <a:solidFill>
                  <a:srgbClr val="222222"/>
                </a:solidFill>
                <a:latin typeface="Narkisim" panose="020E0502050101010101" pitchFamily="34" charset="-79"/>
                <a:cs typeface="Narkisim" panose="020E0502050101010101" pitchFamily="34" charset="-79"/>
              </a:rPr>
              <a:t>איסור קל ? אמר רב </a:t>
            </a:r>
            <a:r>
              <a:rPr lang="he-IL" dirty="0" err="1">
                <a:solidFill>
                  <a:srgbClr val="222222"/>
                </a:solidFill>
                <a:latin typeface="Narkisim" panose="020E0502050101010101" pitchFamily="34" charset="-79"/>
                <a:cs typeface="Narkisim" panose="020E0502050101010101" pitchFamily="34" charset="-79"/>
              </a:rPr>
              <a:t>חסדא</a:t>
            </a:r>
            <a:r>
              <a:rPr lang="he-IL" dirty="0">
                <a:solidFill>
                  <a:srgbClr val="222222"/>
                </a:solidFill>
                <a:latin typeface="Narkisim" panose="020E0502050101010101" pitchFamily="34" charset="-79"/>
                <a:cs typeface="Narkisim" panose="020E0502050101010101" pitchFamily="34" charset="-79"/>
              </a:rPr>
              <a:t>: מחזיר גרושתו משנשאת. </a:t>
            </a:r>
          </a:p>
        </p:txBody>
      </p:sp>
      <p:sp>
        <p:nvSpPr>
          <p:cNvPr id="39" name="מלבן 38">
            <a:hlinkClick r:id="rId4" action="ppaction://hlinksldjump"/>
          </p:cNvPr>
          <p:cNvSpPr/>
          <p:nvPr/>
        </p:nvSpPr>
        <p:spPr>
          <a:xfrm>
            <a:off x="3229513" y="2426295"/>
            <a:ext cx="7589520"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dirty="0" smtClean="0">
                <a:solidFill>
                  <a:srgbClr val="222222"/>
                </a:solidFill>
                <a:latin typeface="Narkisim" panose="020E0502050101010101" pitchFamily="34" charset="-79"/>
              </a:rPr>
              <a:t>אלא </a:t>
            </a:r>
            <a:r>
              <a:rPr lang="he-IL" dirty="0">
                <a:solidFill>
                  <a:srgbClr val="222222"/>
                </a:solidFill>
                <a:latin typeface="Narkisim" panose="020E0502050101010101" pitchFamily="34" charset="-79"/>
              </a:rPr>
              <a:t>אמר ר"ל:  יבמה.  יבמה למאן ? </a:t>
            </a:r>
            <a:r>
              <a:rPr lang="he-IL" dirty="0" err="1">
                <a:solidFill>
                  <a:srgbClr val="222222"/>
                </a:solidFill>
                <a:latin typeface="Narkisim" panose="020E0502050101010101" pitchFamily="34" charset="-79"/>
              </a:rPr>
              <a:t>אילימא</a:t>
            </a:r>
            <a:r>
              <a:rPr lang="he-IL" dirty="0">
                <a:solidFill>
                  <a:srgbClr val="222222"/>
                </a:solidFill>
                <a:latin typeface="Narkisim" panose="020E0502050101010101" pitchFamily="34" charset="-79"/>
              </a:rPr>
              <a:t> לאחר, </a:t>
            </a:r>
            <a:r>
              <a:rPr lang="he-IL" dirty="0" err="1">
                <a:solidFill>
                  <a:srgbClr val="222222"/>
                </a:solidFill>
                <a:latin typeface="Narkisim" panose="020E0502050101010101" pitchFamily="34" charset="-79"/>
              </a:rPr>
              <a:t>וכדרב</a:t>
            </a:r>
            <a:r>
              <a:rPr lang="he-IL" dirty="0">
                <a:solidFill>
                  <a:srgbClr val="222222"/>
                </a:solidFill>
                <a:latin typeface="Narkisim" panose="020E0502050101010101" pitchFamily="34" charset="-79"/>
              </a:rPr>
              <a:t> </a:t>
            </a:r>
            <a:r>
              <a:rPr lang="he-IL" dirty="0" err="1">
                <a:solidFill>
                  <a:srgbClr val="222222"/>
                </a:solidFill>
                <a:latin typeface="Narkisim" panose="020E0502050101010101" pitchFamily="34" charset="-79"/>
              </a:rPr>
              <a:t>המנונא</a:t>
            </a:r>
            <a:r>
              <a:rPr lang="he-IL" dirty="0">
                <a:solidFill>
                  <a:srgbClr val="222222"/>
                </a:solidFill>
                <a:latin typeface="Narkisim" panose="020E0502050101010101" pitchFamily="34" charset="-79"/>
              </a:rPr>
              <a:t> </a:t>
            </a:r>
            <a:r>
              <a:rPr lang="he-IL" dirty="0" err="1">
                <a:solidFill>
                  <a:srgbClr val="222222"/>
                </a:solidFill>
                <a:latin typeface="Narkisim" panose="020E0502050101010101" pitchFamily="34" charset="-79"/>
              </a:rPr>
              <a:t>דאמר</a:t>
            </a:r>
            <a:r>
              <a:rPr lang="he-IL" dirty="0">
                <a:solidFill>
                  <a:srgbClr val="222222"/>
                </a:solidFill>
                <a:latin typeface="Narkisim" panose="020E0502050101010101" pitchFamily="34" charset="-79"/>
              </a:rPr>
              <a:t> רב </a:t>
            </a:r>
            <a:r>
              <a:rPr lang="he-IL" dirty="0" err="1">
                <a:solidFill>
                  <a:srgbClr val="222222"/>
                </a:solidFill>
                <a:latin typeface="Narkisim" panose="020E0502050101010101" pitchFamily="34" charset="-79"/>
              </a:rPr>
              <a:t>המנונא</a:t>
            </a:r>
            <a:r>
              <a:rPr lang="he-IL" dirty="0">
                <a:solidFill>
                  <a:srgbClr val="222222"/>
                </a:solidFill>
                <a:latin typeface="Narkisim" panose="020E0502050101010101" pitchFamily="34" charset="-79"/>
              </a:rPr>
              <a:t>:</a:t>
            </a:r>
          </a:p>
          <a:p>
            <a:r>
              <a:rPr lang="he-IL" dirty="0">
                <a:solidFill>
                  <a:srgbClr val="222222"/>
                </a:solidFill>
                <a:latin typeface="Narkisim" panose="020E0502050101010101" pitchFamily="34" charset="-79"/>
              </a:rPr>
              <a:t> שומרת יבם שזינתה אסורה ליבמה.  מה ליבמה שכן נטמא הגוף ואיסורה ברוב</a:t>
            </a:r>
            <a:endParaRPr lang="he-IL" dirty="0"/>
          </a:p>
        </p:txBody>
      </p:sp>
      <p:sp>
        <p:nvSpPr>
          <p:cNvPr id="40" name="מלבן 39">
            <a:hlinkClick r:id="rId5" action="ppaction://hlinksldjump"/>
          </p:cNvPr>
          <p:cNvSpPr/>
          <p:nvPr/>
        </p:nvSpPr>
        <p:spPr>
          <a:xfrm>
            <a:off x="770793" y="3877023"/>
            <a:ext cx="10048240"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dirty="0" smtClean="0">
                <a:solidFill>
                  <a:srgbClr val="222222"/>
                </a:solidFill>
                <a:latin typeface="Narkisim" panose="020E0502050101010101" pitchFamily="34" charset="-79"/>
                <a:cs typeface="Narkisim" panose="020E0502050101010101" pitchFamily="34" charset="-79"/>
              </a:rPr>
              <a:t>רבי </a:t>
            </a:r>
            <a:r>
              <a:rPr lang="he-IL" dirty="0">
                <a:solidFill>
                  <a:srgbClr val="222222"/>
                </a:solidFill>
                <a:latin typeface="Narkisim" panose="020E0502050101010101" pitchFamily="34" charset="-79"/>
                <a:cs typeface="Narkisim" panose="020E0502050101010101" pitchFamily="34" charset="-79"/>
              </a:rPr>
              <a:t>יצחק </a:t>
            </a:r>
            <a:r>
              <a:rPr lang="he-IL" dirty="0" err="1">
                <a:solidFill>
                  <a:srgbClr val="222222"/>
                </a:solidFill>
                <a:latin typeface="Narkisim" panose="020E0502050101010101" pitchFamily="34" charset="-79"/>
                <a:cs typeface="Narkisim" panose="020E0502050101010101" pitchFamily="34" charset="-79"/>
              </a:rPr>
              <a:t>נפחא</a:t>
            </a:r>
            <a:r>
              <a:rPr lang="he-IL" dirty="0">
                <a:solidFill>
                  <a:srgbClr val="222222"/>
                </a:solidFill>
                <a:latin typeface="Narkisim" panose="020E0502050101010101" pitchFamily="34" charset="-79"/>
                <a:cs typeface="Narkisim" panose="020E0502050101010101" pitchFamily="34" charset="-79"/>
              </a:rPr>
              <a:t> אמר:  לעולם </a:t>
            </a:r>
            <a:r>
              <a:rPr lang="he-IL" dirty="0" err="1">
                <a:solidFill>
                  <a:srgbClr val="222222"/>
                </a:solidFill>
                <a:latin typeface="Narkisim" panose="020E0502050101010101" pitchFamily="34" charset="-79"/>
                <a:cs typeface="Narkisim" panose="020E0502050101010101" pitchFamily="34" charset="-79"/>
              </a:rPr>
              <a:t>אסיפא</a:t>
            </a:r>
            <a:r>
              <a:rPr lang="he-IL" dirty="0">
                <a:solidFill>
                  <a:srgbClr val="222222"/>
                </a:solidFill>
                <a:latin typeface="Narkisim" panose="020E0502050101010101" pitchFamily="34" charset="-79"/>
                <a:cs typeface="Narkisim" panose="020E0502050101010101" pitchFamily="34" charset="-79"/>
              </a:rPr>
              <a:t> הא </a:t>
            </a:r>
            <a:r>
              <a:rPr lang="he-IL" dirty="0" err="1">
                <a:solidFill>
                  <a:srgbClr val="222222"/>
                </a:solidFill>
                <a:latin typeface="Narkisim" panose="020E0502050101010101" pitchFamily="34" charset="-79"/>
                <a:cs typeface="Narkisim" panose="020E0502050101010101" pitchFamily="34" charset="-79"/>
              </a:rPr>
              <a:t>דנסיב</a:t>
            </a:r>
            <a:r>
              <a:rPr lang="he-IL" dirty="0">
                <a:solidFill>
                  <a:srgbClr val="222222"/>
                </a:solidFill>
                <a:latin typeface="Narkisim" panose="020E0502050101010101" pitchFamily="34" charset="-79"/>
                <a:cs typeface="Narkisim" panose="020E0502050101010101" pitchFamily="34" charset="-79"/>
              </a:rPr>
              <a:t> אשת גיסו -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ארוסתו וגיסו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אשתו וגיסו.  </a:t>
            </a:r>
            <a:r>
              <a:rPr lang="he-IL" dirty="0" err="1">
                <a:solidFill>
                  <a:srgbClr val="222222"/>
                </a:solidFill>
                <a:latin typeface="Narkisim" panose="020E0502050101010101" pitchFamily="34" charset="-79"/>
                <a:cs typeface="Narkisim" panose="020E0502050101010101" pitchFamily="34" charset="-79"/>
              </a:rPr>
              <a:t>וקאמר</a:t>
            </a:r>
            <a:r>
              <a:rPr lang="he-IL" dirty="0">
                <a:solidFill>
                  <a:srgbClr val="222222"/>
                </a:solidFill>
                <a:latin typeface="Narkisim" panose="020E0502050101010101" pitchFamily="34" charset="-79"/>
                <a:cs typeface="Narkisim" panose="020E0502050101010101" pitchFamily="34" charset="-79"/>
              </a:rPr>
              <a:t> תנא קמא לא שנא אשתו וגיסו ולא שנא ארוסתו וגיסו אשת גיסו </a:t>
            </a:r>
            <a:r>
              <a:rPr lang="he-IL" dirty="0" err="1">
                <a:solidFill>
                  <a:srgbClr val="222222"/>
                </a:solidFill>
                <a:latin typeface="Narkisim" panose="020E0502050101010101" pitchFamily="34" charset="-79"/>
                <a:cs typeface="Narkisim" panose="020E0502050101010101" pitchFamily="34" charset="-79"/>
              </a:rPr>
              <a:t>אסירא</a:t>
            </a:r>
            <a:r>
              <a:rPr lang="he-IL" dirty="0">
                <a:solidFill>
                  <a:srgbClr val="222222"/>
                </a:solidFill>
                <a:latin typeface="Narkisim" panose="020E0502050101010101" pitchFamily="34" charset="-79"/>
                <a:cs typeface="Narkisim" panose="020E0502050101010101" pitchFamily="34" charset="-79"/>
              </a:rPr>
              <a:t> ואשתו </a:t>
            </a:r>
            <a:r>
              <a:rPr lang="he-IL" dirty="0" err="1">
                <a:solidFill>
                  <a:srgbClr val="222222"/>
                </a:solidFill>
                <a:latin typeface="Narkisim" panose="020E0502050101010101" pitchFamily="34" charset="-79"/>
                <a:cs typeface="Narkisim" panose="020E0502050101010101" pitchFamily="34" charset="-79"/>
              </a:rPr>
              <a:t>שריא</a:t>
            </a:r>
            <a:r>
              <a:rPr lang="he-IL" dirty="0">
                <a:solidFill>
                  <a:srgbClr val="222222"/>
                </a:solidFill>
                <a:latin typeface="Narkisim" panose="020E0502050101010101" pitchFamily="34" charset="-79"/>
                <a:cs typeface="Narkisim" panose="020E0502050101010101" pitchFamily="34" charset="-79"/>
              </a:rPr>
              <a:t> </a:t>
            </a:r>
            <a:endParaRPr lang="he-IL" dirty="0"/>
          </a:p>
        </p:txBody>
      </p:sp>
      <p:sp>
        <p:nvSpPr>
          <p:cNvPr id="41" name="מלבן 40"/>
          <p:cNvSpPr/>
          <p:nvPr/>
        </p:nvSpPr>
        <p:spPr>
          <a:xfrm>
            <a:off x="5985655" y="3488770"/>
            <a:ext cx="1402948" cy="369332"/>
          </a:xfrm>
          <a:prstGeom prst="rect">
            <a:avLst/>
          </a:prstGeom>
        </p:spPr>
        <p:txBody>
          <a:bodyPr wrap="none">
            <a:spAutoFit/>
          </a:bodyPr>
          <a:lstStyle/>
          <a:p>
            <a:pPr algn="ctr"/>
            <a:r>
              <a:rPr lang="he-IL" b="1" dirty="0">
                <a:solidFill>
                  <a:srgbClr val="222222"/>
                </a:solidFill>
                <a:latin typeface="Narkisim" panose="020E0502050101010101" pitchFamily="34" charset="-79"/>
                <a:cs typeface="Narkisim" panose="020E0502050101010101" pitchFamily="34" charset="-79"/>
              </a:rPr>
              <a:t>דף צ"ה  </a:t>
            </a:r>
            <a:r>
              <a:rPr lang="he-IL" b="1" dirty="0" smtClean="0">
                <a:solidFill>
                  <a:srgbClr val="222222"/>
                </a:solidFill>
                <a:latin typeface="Narkisim" panose="020E0502050101010101" pitchFamily="34" charset="-79"/>
                <a:cs typeface="Narkisim" panose="020E0502050101010101" pitchFamily="34" charset="-79"/>
              </a:rPr>
              <a:t>עמ' ב'</a:t>
            </a:r>
            <a:endParaRPr lang="he-IL" b="1" dirty="0">
              <a:solidFill>
                <a:srgbClr val="222222"/>
              </a:solidFill>
              <a:latin typeface="Narkisim" panose="020E0502050101010101" pitchFamily="34" charset="-79"/>
              <a:cs typeface="Narkisim" panose="020E0502050101010101" pitchFamily="34" charset="-79"/>
            </a:endParaRPr>
          </a:p>
        </p:txBody>
      </p:sp>
      <p:sp>
        <p:nvSpPr>
          <p:cNvPr id="8" name="מלבן 7">
            <a:hlinkClick r:id="rId6" action="ppaction://hlinksldjump"/>
          </p:cNvPr>
          <p:cNvSpPr/>
          <p:nvPr/>
        </p:nvSpPr>
        <p:spPr>
          <a:xfrm>
            <a:off x="3442873" y="4926575"/>
            <a:ext cx="7376160"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dirty="0" smtClean="0">
                <a:solidFill>
                  <a:srgbClr val="222222"/>
                </a:solidFill>
                <a:latin typeface="Narkisim" panose="020E0502050101010101" pitchFamily="34" charset="-79"/>
                <a:cs typeface="Narkisim" panose="020E0502050101010101" pitchFamily="34" charset="-79"/>
              </a:rPr>
              <a:t>רבי </a:t>
            </a:r>
            <a:r>
              <a:rPr lang="he-IL" dirty="0">
                <a:solidFill>
                  <a:srgbClr val="222222"/>
                </a:solidFill>
                <a:latin typeface="Narkisim" panose="020E0502050101010101" pitchFamily="34" charset="-79"/>
                <a:cs typeface="Narkisim" panose="020E0502050101010101" pitchFamily="34" charset="-79"/>
              </a:rPr>
              <a:t>יצחק </a:t>
            </a:r>
            <a:r>
              <a:rPr lang="he-IL" dirty="0" err="1">
                <a:solidFill>
                  <a:srgbClr val="222222"/>
                </a:solidFill>
                <a:latin typeface="Narkisim" panose="020E0502050101010101" pitchFamily="34" charset="-79"/>
                <a:cs typeface="Narkisim" panose="020E0502050101010101" pitchFamily="34" charset="-79"/>
              </a:rPr>
              <a:t>נפחא</a:t>
            </a:r>
            <a:r>
              <a:rPr lang="he-IL" dirty="0">
                <a:solidFill>
                  <a:srgbClr val="222222"/>
                </a:solidFill>
                <a:latin typeface="Narkisim" panose="020E0502050101010101" pitchFamily="34" charset="-79"/>
                <a:cs typeface="Narkisim" panose="020E0502050101010101" pitchFamily="34" charset="-79"/>
              </a:rPr>
              <a:t> אמר:  לעולם </a:t>
            </a:r>
            <a:r>
              <a:rPr lang="he-IL" dirty="0" err="1">
                <a:solidFill>
                  <a:srgbClr val="222222"/>
                </a:solidFill>
                <a:latin typeface="Narkisim" panose="020E0502050101010101" pitchFamily="34" charset="-79"/>
                <a:cs typeface="Narkisim" panose="020E0502050101010101" pitchFamily="34" charset="-79"/>
              </a:rPr>
              <a:t>אסיפא</a:t>
            </a:r>
            <a:r>
              <a:rPr lang="he-IL" dirty="0">
                <a:solidFill>
                  <a:srgbClr val="222222"/>
                </a:solidFill>
                <a:latin typeface="Narkisim" panose="020E0502050101010101" pitchFamily="34" charset="-79"/>
                <a:cs typeface="Narkisim" panose="020E0502050101010101" pitchFamily="34" charset="-79"/>
              </a:rPr>
              <a:t> הא </a:t>
            </a:r>
            <a:r>
              <a:rPr lang="he-IL" dirty="0" err="1">
                <a:solidFill>
                  <a:srgbClr val="222222"/>
                </a:solidFill>
                <a:latin typeface="Narkisim" panose="020E0502050101010101" pitchFamily="34" charset="-79"/>
                <a:cs typeface="Narkisim" panose="020E0502050101010101" pitchFamily="34" charset="-79"/>
              </a:rPr>
              <a:t>דנסיב</a:t>
            </a:r>
            <a:r>
              <a:rPr lang="he-IL" dirty="0">
                <a:solidFill>
                  <a:srgbClr val="222222"/>
                </a:solidFill>
                <a:latin typeface="Narkisim" panose="020E0502050101010101" pitchFamily="34" charset="-79"/>
                <a:cs typeface="Narkisim" panose="020E0502050101010101" pitchFamily="34" charset="-79"/>
              </a:rPr>
              <a:t> ארוסת  גיסו -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ארוסתו וגיסו </a:t>
            </a:r>
            <a:endParaRPr lang="he-IL" dirty="0"/>
          </a:p>
        </p:txBody>
      </p:sp>
      <p:sp>
        <p:nvSpPr>
          <p:cNvPr id="9" name="מלבן 8">
            <a:hlinkClick r:id="rId7" action="ppaction://hlinksldjump"/>
          </p:cNvPr>
          <p:cNvSpPr/>
          <p:nvPr/>
        </p:nvSpPr>
        <p:spPr>
          <a:xfrm>
            <a:off x="313593" y="5586321"/>
            <a:ext cx="10505440"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צ"ה  ב</a:t>
            </a:r>
          </a:p>
          <a:p>
            <a:r>
              <a:rPr lang="he-IL" dirty="0">
                <a:solidFill>
                  <a:srgbClr val="222222"/>
                </a:solidFill>
                <a:latin typeface="Narkisim" panose="020E0502050101010101" pitchFamily="34" charset="-79"/>
                <a:cs typeface="Narkisim" panose="020E0502050101010101" pitchFamily="34" charset="-79"/>
              </a:rPr>
              <a:t>מתקיף לה רב יוסף:  ומי אמר שמואל הכי ? </a:t>
            </a:r>
            <a:r>
              <a:rPr lang="he-IL" dirty="0" err="1">
                <a:solidFill>
                  <a:srgbClr val="222222"/>
                </a:solidFill>
                <a:latin typeface="Narkisim" panose="020E0502050101010101" pitchFamily="34" charset="-79"/>
                <a:cs typeface="Narkisim" panose="020E0502050101010101" pitchFamily="34" charset="-79"/>
              </a:rPr>
              <a:t>והאתמר</a:t>
            </a:r>
            <a:r>
              <a:rPr lang="he-IL" dirty="0">
                <a:solidFill>
                  <a:srgbClr val="222222"/>
                </a:solidFill>
                <a:latin typeface="Narkisim" panose="020E0502050101010101" pitchFamily="34" charset="-79"/>
                <a:cs typeface="Narkisim" panose="020E0502050101010101" pitchFamily="34" charset="-79"/>
              </a:rPr>
              <a:t>:  יבמה -  רב אמר הרי היא כאשת איש ושמואל אמר אינה כאשת איש ואמר רב </a:t>
            </a:r>
            <a:r>
              <a:rPr lang="he-IL" dirty="0" err="1">
                <a:solidFill>
                  <a:srgbClr val="222222"/>
                </a:solidFill>
                <a:latin typeface="Narkisim" panose="020E0502050101010101" pitchFamily="34" charset="-79"/>
                <a:cs typeface="Narkisim" panose="020E0502050101010101" pitchFamily="34" charset="-79"/>
              </a:rPr>
              <a:t>הונא</a:t>
            </a:r>
            <a:r>
              <a:rPr lang="he-IL" dirty="0">
                <a:solidFill>
                  <a:srgbClr val="222222"/>
                </a:solidFill>
                <a:latin typeface="Narkisim" panose="020E0502050101010101" pitchFamily="34" charset="-79"/>
                <a:cs typeface="Narkisim" panose="020E0502050101010101" pitchFamily="34" charset="-79"/>
              </a:rPr>
              <a:t>:  כגון </a:t>
            </a:r>
            <a:r>
              <a:rPr lang="he-IL" dirty="0" err="1">
                <a:solidFill>
                  <a:srgbClr val="222222"/>
                </a:solidFill>
                <a:latin typeface="Narkisim" panose="020E0502050101010101" pitchFamily="34" charset="-79"/>
                <a:cs typeface="Narkisim" panose="020E0502050101010101" pitchFamily="34" charset="-79"/>
              </a:rPr>
              <a:t>שקדש</a:t>
            </a:r>
            <a:r>
              <a:rPr lang="he-IL" dirty="0">
                <a:solidFill>
                  <a:srgbClr val="222222"/>
                </a:solidFill>
                <a:latin typeface="Narkisim" panose="020E0502050101010101" pitchFamily="34" charset="-79"/>
                <a:cs typeface="Narkisim" panose="020E0502050101010101" pitchFamily="34" charset="-79"/>
              </a:rPr>
              <a:t> אחיו את האישה והלך לו למדינת הים ושמע שמת אחיו ועמד ונשא את אשתו</a:t>
            </a:r>
            <a:endParaRPr lang="he-IL" dirty="0"/>
          </a:p>
        </p:txBody>
      </p:sp>
    </p:spTree>
    <p:extLst>
      <p:ext uri="{BB962C8B-B14F-4D97-AF65-F5344CB8AC3E}">
        <p14:creationId xmlns:p14="http://schemas.microsoft.com/office/powerpoint/2010/main" val="454065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כ"ג.ניסן.תשפ"ב</a:t>
            </a:fld>
            <a:endParaRPr lang="he-IL"/>
          </a:p>
        </p:txBody>
      </p:sp>
      <p:sp>
        <p:nvSpPr>
          <p:cNvPr id="5"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6" name="מציין מיקום של מספר שקופית 3"/>
          <p:cNvSpPr>
            <a:spLocks noGrp="1"/>
          </p:cNvSpPr>
          <p:nvPr>
            <p:ph type="sldNum" sz="quarter" idx="12"/>
          </p:nvPr>
        </p:nvSpPr>
        <p:spPr>
          <a:xfrm>
            <a:off x="838200" y="6356350"/>
            <a:ext cx="508819" cy="365125"/>
          </a:xfrm>
        </p:spPr>
        <p:txBody>
          <a:bodyPr/>
          <a:lstStyle/>
          <a:p>
            <a:fld id="{EB67B795-7742-4BE3-83C6-04220FFFEE81}" type="slidenum">
              <a:rPr lang="he-IL" smtClean="0"/>
              <a:t>2</a:t>
            </a:fld>
            <a:endParaRPr lang="he-IL"/>
          </a:p>
        </p:txBody>
      </p:sp>
      <p:sp>
        <p:nvSpPr>
          <p:cNvPr id="7" name="מלבן 6"/>
          <p:cNvSpPr/>
          <p:nvPr/>
        </p:nvSpPr>
        <p:spPr>
          <a:xfrm>
            <a:off x="1235413" y="-95803"/>
            <a:ext cx="8746787"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t>דף צ"ה   א</a:t>
            </a:r>
          </a:p>
          <a:p>
            <a:pPr algn="ctr"/>
            <a:r>
              <a:rPr lang="he-IL" dirty="0"/>
              <a:t>אותה - אותה שכיבתה </a:t>
            </a:r>
            <a:r>
              <a:rPr lang="he-IL" dirty="0" err="1"/>
              <a:t>אוסרתה</a:t>
            </a:r>
            <a:r>
              <a:rPr lang="he-IL" dirty="0"/>
              <a:t>, ואין שכיבת אחותה </a:t>
            </a:r>
            <a:r>
              <a:rPr lang="he-IL" dirty="0" err="1"/>
              <a:t>אוסרתה</a:t>
            </a:r>
            <a:r>
              <a:rPr lang="he-IL" dirty="0"/>
              <a:t>, שיכול והלא דין הוא: </a:t>
            </a:r>
          </a:p>
          <a:p>
            <a:pPr algn="ctr"/>
            <a:r>
              <a:rPr lang="he-IL" dirty="0"/>
              <a:t>ומה במקום שבא על איסור קל - נאסר האוסר, מקום שבא על איסור חמור - אינו דין שנאסר האוסר </a:t>
            </a:r>
          </a:p>
        </p:txBody>
      </p:sp>
      <p:grpSp>
        <p:nvGrpSpPr>
          <p:cNvPr id="8" name="קבוצה 7"/>
          <p:cNvGrpSpPr/>
          <p:nvPr/>
        </p:nvGrpSpPr>
        <p:grpSpPr>
          <a:xfrm>
            <a:off x="8966200" y="2025704"/>
            <a:ext cx="1016000" cy="889000"/>
            <a:chOff x="4167637" y="3734998"/>
            <a:chExt cx="1016000" cy="889000"/>
          </a:xfrm>
        </p:grpSpPr>
        <p:pic>
          <p:nvPicPr>
            <p:cNvPr id="9" name="תמונה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7637" y="3734998"/>
              <a:ext cx="1016000" cy="889000"/>
            </a:xfrm>
            <a:prstGeom prst="rect">
              <a:avLst/>
            </a:prstGeom>
          </p:spPr>
        </p:pic>
        <p:sp>
          <p:nvSpPr>
            <p:cNvPr id="10" name="TextBox 9"/>
            <p:cNvSpPr txBox="1"/>
            <p:nvPr/>
          </p:nvSpPr>
          <p:spPr>
            <a:xfrm>
              <a:off x="4281277" y="3902499"/>
              <a:ext cx="568265" cy="276999"/>
            </a:xfrm>
            <a:prstGeom prst="rect">
              <a:avLst/>
            </a:prstGeom>
            <a:noFill/>
          </p:spPr>
          <p:txBody>
            <a:bodyPr wrap="square" rtlCol="1">
              <a:spAutoFit/>
            </a:bodyPr>
            <a:lstStyle/>
            <a:p>
              <a:r>
                <a:rPr lang="he-IL" sz="1200" dirty="0">
                  <a:solidFill>
                    <a:schemeClr val="bg1"/>
                  </a:solidFill>
                </a:rPr>
                <a:t>גד</a:t>
              </a:r>
            </a:p>
          </p:txBody>
        </p:sp>
      </p:grpSp>
      <p:grpSp>
        <p:nvGrpSpPr>
          <p:cNvPr id="11" name="קבוצה 10"/>
          <p:cNvGrpSpPr/>
          <p:nvPr/>
        </p:nvGrpSpPr>
        <p:grpSpPr>
          <a:xfrm>
            <a:off x="6494883" y="1663532"/>
            <a:ext cx="761162" cy="889000"/>
            <a:chOff x="4565410" y="4442364"/>
            <a:chExt cx="761162" cy="889000"/>
          </a:xfrm>
        </p:grpSpPr>
        <p:pic>
          <p:nvPicPr>
            <p:cNvPr id="12" name="תמונה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13" name="TextBox 12"/>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14" name="קבוצה 13"/>
          <p:cNvGrpSpPr/>
          <p:nvPr/>
        </p:nvGrpSpPr>
        <p:grpSpPr>
          <a:xfrm>
            <a:off x="2647528" y="2062078"/>
            <a:ext cx="986708" cy="1003300"/>
            <a:chOff x="5011768" y="3997025"/>
            <a:chExt cx="986708" cy="1003300"/>
          </a:xfrm>
        </p:grpSpPr>
        <p:pic>
          <p:nvPicPr>
            <p:cNvPr id="15" name="תמונה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16" name="TextBox 15"/>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17" name="קבוצה 16"/>
          <p:cNvGrpSpPr/>
          <p:nvPr/>
        </p:nvGrpSpPr>
        <p:grpSpPr>
          <a:xfrm rot="225960">
            <a:off x="7418967" y="2083882"/>
            <a:ext cx="1799288" cy="573531"/>
            <a:chOff x="3338940" y="3851820"/>
            <a:chExt cx="1006145" cy="573531"/>
          </a:xfrm>
          <a:solidFill>
            <a:schemeClr val="accent4">
              <a:lumMod val="60000"/>
              <a:lumOff val="40000"/>
            </a:schemeClr>
          </a:solidFill>
        </p:grpSpPr>
        <p:grpSp>
          <p:nvGrpSpPr>
            <p:cNvPr id="18" name="קבוצה 17"/>
            <p:cNvGrpSpPr/>
            <p:nvPr/>
          </p:nvGrpSpPr>
          <p:grpSpPr>
            <a:xfrm rot="10800000">
              <a:off x="3338940" y="3851820"/>
              <a:ext cx="1001755" cy="573531"/>
              <a:chOff x="3450565" y="4015722"/>
              <a:chExt cx="1035170" cy="573531"/>
            </a:xfrm>
            <a:grpFill/>
          </p:grpSpPr>
          <p:sp>
            <p:nvSpPr>
              <p:cNvPr id="20" name="חץ ימינה 19"/>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1" name="TextBox 20"/>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19" name="TextBox 18"/>
            <p:cNvSpPr txBox="1"/>
            <p:nvPr/>
          </p:nvSpPr>
          <p:spPr>
            <a:xfrm>
              <a:off x="3601484" y="4014018"/>
              <a:ext cx="743601" cy="307777"/>
            </a:xfrm>
            <a:prstGeom prst="rect">
              <a:avLst/>
            </a:prstGeom>
            <a:grpFill/>
          </p:spPr>
          <p:txBody>
            <a:bodyPr wrap="square" rtlCol="1">
              <a:spAutoFit/>
            </a:bodyPr>
            <a:lstStyle/>
            <a:p>
              <a:r>
                <a:rPr lang="he-IL" sz="1400" dirty="0"/>
                <a:t>נשא אישה</a:t>
              </a:r>
            </a:p>
          </p:txBody>
        </p:sp>
      </p:grpSp>
      <p:sp>
        <p:nvSpPr>
          <p:cNvPr id="22" name="TextBox 21"/>
          <p:cNvSpPr txBox="1"/>
          <p:nvPr/>
        </p:nvSpPr>
        <p:spPr>
          <a:xfrm>
            <a:off x="5379396" y="1293779"/>
            <a:ext cx="2412459" cy="369332"/>
          </a:xfrm>
          <a:prstGeom prst="rect">
            <a:avLst/>
          </a:prstGeom>
          <a:solidFill>
            <a:schemeClr val="accent5">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רחל הלכה למדינת הים</a:t>
            </a:r>
          </a:p>
        </p:txBody>
      </p:sp>
      <p:grpSp>
        <p:nvGrpSpPr>
          <p:cNvPr id="23" name="קבוצה 22"/>
          <p:cNvGrpSpPr/>
          <p:nvPr/>
        </p:nvGrpSpPr>
        <p:grpSpPr>
          <a:xfrm>
            <a:off x="3526774" y="2439213"/>
            <a:ext cx="5599890" cy="573531"/>
            <a:chOff x="3338940" y="3851820"/>
            <a:chExt cx="1001755" cy="573531"/>
          </a:xfrm>
          <a:solidFill>
            <a:schemeClr val="accent4">
              <a:lumMod val="60000"/>
              <a:lumOff val="40000"/>
            </a:schemeClr>
          </a:solidFill>
        </p:grpSpPr>
        <p:grpSp>
          <p:nvGrpSpPr>
            <p:cNvPr id="24" name="קבוצה 23"/>
            <p:cNvGrpSpPr/>
            <p:nvPr/>
          </p:nvGrpSpPr>
          <p:grpSpPr>
            <a:xfrm rot="10800000">
              <a:off x="3338940" y="3851820"/>
              <a:ext cx="1001755" cy="573531"/>
              <a:chOff x="3450565" y="4015722"/>
              <a:chExt cx="1035170" cy="573531"/>
            </a:xfrm>
            <a:grpFill/>
          </p:grpSpPr>
          <p:sp>
            <p:nvSpPr>
              <p:cNvPr id="26" name="חץ ימינה 25"/>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7" name="TextBox 26"/>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5" name="TextBox 24"/>
            <p:cNvSpPr txBox="1"/>
            <p:nvPr/>
          </p:nvSpPr>
          <p:spPr>
            <a:xfrm>
              <a:off x="3383840" y="4024154"/>
              <a:ext cx="648346" cy="307777"/>
            </a:xfrm>
            <a:prstGeom prst="rect">
              <a:avLst/>
            </a:prstGeom>
            <a:grpFill/>
          </p:spPr>
          <p:txBody>
            <a:bodyPr wrap="square" rtlCol="1">
              <a:spAutoFit/>
            </a:bodyPr>
            <a:lstStyle/>
            <a:p>
              <a:r>
                <a:rPr lang="he-IL" sz="1400" dirty="0"/>
                <a:t>נשא אישה את אחות רחל</a:t>
              </a:r>
            </a:p>
          </p:txBody>
        </p:sp>
      </p:grpSp>
      <p:sp>
        <p:nvSpPr>
          <p:cNvPr id="28" name="TextBox 27"/>
          <p:cNvSpPr txBox="1"/>
          <p:nvPr/>
        </p:nvSpPr>
        <p:spPr>
          <a:xfrm>
            <a:off x="2976664" y="1293779"/>
            <a:ext cx="1916349" cy="369332"/>
          </a:xfrm>
          <a:prstGeom prst="rect">
            <a:avLst/>
          </a:prstGeom>
          <a:solidFill>
            <a:schemeClr val="accent5">
              <a:lumMod val="40000"/>
              <a:lumOff val="60000"/>
            </a:schemeClr>
          </a:solidFill>
          <a:scene3d>
            <a:camera prst="orthographicFront"/>
            <a:lightRig rig="threePt" dir="t"/>
          </a:scene3d>
          <a:sp3d>
            <a:bevelT prst="angle"/>
          </a:sp3d>
        </p:spPr>
        <p:txBody>
          <a:bodyPr wrap="square" rtlCol="1">
            <a:spAutoFit/>
          </a:bodyPr>
          <a:lstStyle/>
          <a:p>
            <a:r>
              <a:rPr lang="he-IL" dirty="0"/>
              <a:t>רחל חזרה הביתה</a:t>
            </a:r>
          </a:p>
        </p:txBody>
      </p:sp>
      <p:sp>
        <p:nvSpPr>
          <p:cNvPr id="29" name="TextBox 28"/>
          <p:cNvSpPr txBox="1"/>
          <p:nvPr/>
        </p:nvSpPr>
        <p:spPr>
          <a:xfrm>
            <a:off x="2656336" y="3623898"/>
            <a:ext cx="7217238" cy="923330"/>
          </a:xfrm>
          <a:prstGeom prst="rect">
            <a:avLst/>
          </a:prstGeom>
          <a:solidFill>
            <a:schemeClr val="accent5">
              <a:lumMod val="40000"/>
              <a:lumOff val="60000"/>
            </a:schemeClr>
          </a:solidFill>
          <a:scene3d>
            <a:camera prst="orthographicFront"/>
            <a:lightRig rig="threePt" dir="t"/>
          </a:scene3d>
          <a:sp3d>
            <a:bevelT prst="slope"/>
          </a:sp3d>
        </p:spPr>
        <p:txBody>
          <a:bodyPr wrap="square" rtlCol="1">
            <a:spAutoFit/>
          </a:bodyPr>
          <a:lstStyle/>
          <a:p>
            <a:r>
              <a:rPr lang="he-IL" dirty="0"/>
              <a:t>הדין: רחל יכולה לחזור לגד כבהתחלה. לומדים מהפסוק במדבר פרק ה פסוק </a:t>
            </a:r>
            <a:r>
              <a:rPr lang="he-IL" dirty="0" err="1"/>
              <a:t>יג</a:t>
            </a:r>
            <a:r>
              <a:rPr lang="he-IL" dirty="0"/>
              <a:t>:</a:t>
            </a:r>
          </a:p>
          <a:p>
            <a:r>
              <a:rPr lang="en-US" dirty="0"/>
              <a:t> </a:t>
            </a:r>
            <a:r>
              <a:rPr lang="he-IL" dirty="0"/>
              <a:t> "וְשָׁכַ֨ב אִ֣ישׁ </a:t>
            </a:r>
            <a:r>
              <a:rPr lang="he-IL" b="1" dirty="0">
                <a:solidFill>
                  <a:schemeClr val="accent5">
                    <a:lumMod val="50000"/>
                  </a:schemeClr>
                </a:solidFill>
              </a:rPr>
              <a:t>אֹתָהּ֘</a:t>
            </a:r>
            <a:r>
              <a:rPr lang="he-IL" dirty="0"/>
              <a:t> </a:t>
            </a:r>
            <a:r>
              <a:rPr lang="he-IL" dirty="0" err="1"/>
              <a:t>שִׁכְבַת־זֶרַע</a:t>
            </a:r>
            <a:r>
              <a:rPr lang="he-IL" dirty="0"/>
              <a:t>֒ וְנֶעְלַם֙ מֵעֵינֵ֣י אִישָׁ֔הּ וְנִסְתְּרָ֖ה וְהִ֣יא נִטְמָ֑אָה"</a:t>
            </a:r>
          </a:p>
          <a:p>
            <a:r>
              <a:rPr lang="he-IL" dirty="0"/>
              <a:t>רק אם איש אחר שכב </a:t>
            </a:r>
            <a:r>
              <a:rPr lang="he-IL" dirty="0" err="1"/>
              <a:t>איתה</a:t>
            </a:r>
            <a:r>
              <a:rPr lang="he-IL" dirty="0"/>
              <a:t> היא נאסרת על בעלה. וכאן הבעל שכב עם אחותה.  </a:t>
            </a:r>
          </a:p>
        </p:txBody>
      </p:sp>
      <p:sp>
        <p:nvSpPr>
          <p:cNvPr id="30" name="TextBox 29"/>
          <p:cNvSpPr txBox="1"/>
          <p:nvPr/>
        </p:nvSpPr>
        <p:spPr>
          <a:xfrm>
            <a:off x="3271335" y="4801131"/>
            <a:ext cx="5515693" cy="369332"/>
          </a:xfrm>
          <a:prstGeom prst="rect">
            <a:avLst/>
          </a:prstGeom>
          <a:solidFill>
            <a:schemeClr val="accent6">
              <a:lumMod val="60000"/>
              <a:lumOff val="40000"/>
            </a:schemeClr>
          </a:solidFill>
          <a:scene3d>
            <a:camera prst="orthographicFront"/>
            <a:lightRig rig="threePt" dir="t"/>
          </a:scene3d>
          <a:sp3d>
            <a:bevelT w="139700" prst="cross"/>
          </a:sp3d>
        </p:spPr>
        <p:txBody>
          <a:bodyPr wrap="square" rtlCol="1">
            <a:spAutoFit/>
          </a:bodyPr>
          <a:lstStyle/>
          <a:p>
            <a:r>
              <a:rPr lang="he-IL" dirty="0"/>
              <a:t>התורה משמיעה לנו דין זה כי אחרת היינו לומדים מקל וחומר:</a:t>
            </a:r>
          </a:p>
        </p:txBody>
      </p:sp>
      <p:sp>
        <p:nvSpPr>
          <p:cNvPr id="31" name="TextBox 30"/>
          <p:cNvSpPr txBox="1"/>
          <p:nvPr/>
        </p:nvSpPr>
        <p:spPr>
          <a:xfrm>
            <a:off x="2529082" y="5361880"/>
            <a:ext cx="7344492" cy="646331"/>
          </a:xfrm>
          <a:prstGeom prst="rect">
            <a:avLst/>
          </a:prstGeom>
          <a:solidFill>
            <a:schemeClr val="accent6">
              <a:lumMod val="60000"/>
              <a:lumOff val="40000"/>
            </a:schemeClr>
          </a:solidFill>
          <a:scene3d>
            <a:camera prst="orthographicFront"/>
            <a:lightRig rig="threePt" dir="t"/>
          </a:scene3d>
          <a:sp3d>
            <a:bevelT prst="slope"/>
          </a:sp3d>
        </p:spPr>
        <p:txBody>
          <a:bodyPr wrap="square" rtlCol="1">
            <a:spAutoFit/>
          </a:bodyPr>
          <a:lstStyle/>
          <a:p>
            <a:r>
              <a:rPr lang="he-IL" dirty="0"/>
              <a:t>מה הקל = ביאה על אשת איש, היא נאסרת על זה מכוחו הייתה אסורה על הראשון</a:t>
            </a:r>
          </a:p>
          <a:p>
            <a:r>
              <a:rPr lang="he-IL" dirty="0"/>
              <a:t>החמור = אחות אשתו (שלעולם אסורה עליו)   בוודאי שתהיה אסורה עליו.</a:t>
            </a:r>
          </a:p>
        </p:txBody>
      </p:sp>
      <p:grpSp>
        <p:nvGrpSpPr>
          <p:cNvPr id="32" name="קבוצה 31"/>
          <p:cNvGrpSpPr/>
          <p:nvPr/>
        </p:nvGrpSpPr>
        <p:grpSpPr>
          <a:xfrm rot="21342252">
            <a:off x="3670877" y="2040404"/>
            <a:ext cx="2945487" cy="583000"/>
            <a:chOff x="4777617" y="4193724"/>
            <a:chExt cx="2276390" cy="583000"/>
          </a:xfrm>
        </p:grpSpPr>
        <p:sp>
          <p:nvSpPr>
            <p:cNvPr id="33" name="חץ שמאלה-ימינה 32"/>
            <p:cNvSpPr/>
            <p:nvPr/>
          </p:nvSpPr>
          <p:spPr>
            <a:xfrm>
              <a:off x="4777617" y="4193724"/>
              <a:ext cx="2276390" cy="583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34" name="TextBox 33"/>
            <p:cNvSpPr txBox="1"/>
            <p:nvPr/>
          </p:nvSpPr>
          <p:spPr>
            <a:xfrm>
              <a:off x="5285954" y="4295534"/>
              <a:ext cx="1018486" cy="369332"/>
            </a:xfrm>
            <a:prstGeom prst="rect">
              <a:avLst/>
            </a:prstGeom>
            <a:noFill/>
          </p:spPr>
          <p:txBody>
            <a:bodyPr wrap="square" rtlCol="1">
              <a:spAutoFit/>
            </a:bodyPr>
            <a:lstStyle/>
            <a:p>
              <a:r>
                <a:rPr lang="he-IL" dirty="0"/>
                <a:t>אחיות</a:t>
              </a:r>
            </a:p>
          </p:txBody>
        </p:sp>
      </p:grpSp>
      <p:sp>
        <p:nvSpPr>
          <p:cNvPr id="35" name="לחצן פעולה: בית 34">
            <a:hlinkClick r:id="" action="ppaction://hlinkshowjump?jump=firstslide" highlightClick="1"/>
          </p:cNvPr>
          <p:cNvSpPr/>
          <p:nvPr/>
        </p:nvSpPr>
        <p:spPr>
          <a:xfrm>
            <a:off x="11177082" y="4842269"/>
            <a:ext cx="690664" cy="87974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6" name="תצוגת שקופית 34">
            <a:hlinkClick r:id="rId5" action="ppaction://hlinksldjump"/>
            <a:extLst>
              <a:ext uri="{FF2B5EF4-FFF2-40B4-BE49-F238E27FC236}">
                <a16:creationId xmlns:a16="http://schemas.microsoft.com/office/drawing/2014/main" id="{195EF805-9550-44B4-9CED-799A2429B933}"/>
              </a:ext>
            </a:extLst>
          </p:cNvPr>
          <p:cNvPicPr>
            <a:picLocks noGrp="1" noRot="1" noChangeAspect="1" noMove="1" noResize="1" noEditPoints="1" noAdjustHandles="1" noChangeArrowheads="1" noChangeShapeType="1"/>
          </p:cNvPicPr>
          <p:nvPr/>
        </p:nvPicPr>
        <p:blipFill>
          <a:blip r:embed="rId6"/>
          <a:stretch>
            <a:fillRect/>
          </a:stretch>
        </p:blipFill>
        <p:spPr>
          <a:xfrm>
            <a:off x="129411" y="4986773"/>
            <a:ext cx="2025445" cy="1139313"/>
          </a:xfrm>
          <a:prstGeom prst="rect">
            <a:avLst/>
          </a:prstGeom>
          <a:ln w="3175">
            <a:solidFill>
              <a:prstClr val="ltGray"/>
            </a:solidFill>
          </a:ln>
        </p:spPr>
      </p:pic>
      <p:sp>
        <p:nvSpPr>
          <p:cNvPr id="37" name="TextBox 36">
            <a:extLst>
              <a:ext uri="{FF2B5EF4-FFF2-40B4-BE49-F238E27FC236}">
                <a16:creationId xmlns:a16="http://schemas.microsoft.com/office/drawing/2014/main" id="{AD7CABFF-0E1B-4FB2-AB06-55147E0923AB}"/>
              </a:ext>
            </a:extLst>
          </p:cNvPr>
          <p:cNvSpPr txBox="1"/>
          <p:nvPr/>
        </p:nvSpPr>
        <p:spPr>
          <a:xfrm>
            <a:off x="-78657" y="4630994"/>
            <a:ext cx="2290916" cy="369332"/>
          </a:xfrm>
          <a:prstGeom prst="rect">
            <a:avLst/>
          </a:prstGeom>
          <a:solidFill>
            <a:schemeClr val="accent1">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להמשך לח על התמונה</a:t>
            </a:r>
          </a:p>
        </p:txBody>
      </p:sp>
    </p:spTree>
    <p:extLst>
      <p:ext uri="{BB962C8B-B14F-4D97-AF65-F5344CB8AC3E}">
        <p14:creationId xmlns:p14="http://schemas.microsoft.com/office/powerpoint/2010/main" val="321981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2" presetClass="entr" presetSubtype="2"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1+#ppt_w/2"/>
                                          </p:val>
                                        </p:tav>
                                        <p:tav tm="100000">
                                          <p:val>
                                            <p:strVal val="#ppt_x"/>
                                          </p:val>
                                        </p:tav>
                                      </p:tavLst>
                                    </p:anim>
                                    <p:anim calcmode="lin" valueType="num">
                                      <p:cBhvr additive="base">
                                        <p:cTn id="14" dur="500" fill="hold"/>
                                        <p:tgtEl>
                                          <p:spTgt spid="17"/>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2" presetClass="entr" presetSubtype="4"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down)">
                                      <p:cBhvr>
                                        <p:cTn id="18" dur="500"/>
                                        <p:tgtEl>
                                          <p:spTgt spid="14"/>
                                        </p:tgtEl>
                                      </p:cBhvr>
                                    </p:animEffect>
                                  </p:childTnLst>
                                </p:cTn>
                              </p:par>
                              <p:par>
                                <p:cTn id="19" presetID="16" presetClass="entr" presetSubtype="21"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barn(inVertical)">
                                      <p:cBhvr>
                                        <p:cTn id="21" dur="1000"/>
                                        <p:tgtEl>
                                          <p:spTgt spid="32"/>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1000" fill="hold"/>
                                        <p:tgtEl>
                                          <p:spTgt spid="22"/>
                                        </p:tgtEl>
                                        <p:attrNameLst>
                                          <p:attrName>ppt_w</p:attrName>
                                        </p:attrNameLst>
                                      </p:cBhvr>
                                      <p:tavLst>
                                        <p:tav tm="0">
                                          <p:val>
                                            <p:fltVal val="0"/>
                                          </p:val>
                                        </p:tav>
                                        <p:tav tm="100000">
                                          <p:val>
                                            <p:strVal val="#ppt_w"/>
                                          </p:val>
                                        </p:tav>
                                      </p:tavLst>
                                    </p:anim>
                                    <p:anim calcmode="lin" valueType="num">
                                      <p:cBhvr>
                                        <p:cTn id="27" dur="1000" fill="hold"/>
                                        <p:tgtEl>
                                          <p:spTgt spid="22"/>
                                        </p:tgtEl>
                                        <p:attrNameLst>
                                          <p:attrName>ppt_h</p:attrName>
                                        </p:attrNameLst>
                                      </p:cBhvr>
                                      <p:tavLst>
                                        <p:tav tm="0">
                                          <p:val>
                                            <p:fltVal val="0"/>
                                          </p:val>
                                        </p:tav>
                                        <p:tav tm="100000">
                                          <p:val>
                                            <p:strVal val="#ppt_h"/>
                                          </p:val>
                                        </p:tav>
                                      </p:tavLst>
                                    </p:anim>
                                    <p:anim calcmode="lin" valueType="num">
                                      <p:cBhvr>
                                        <p:cTn id="28" dur="1000" fill="hold"/>
                                        <p:tgtEl>
                                          <p:spTgt spid="22"/>
                                        </p:tgtEl>
                                        <p:attrNameLst>
                                          <p:attrName>style.rotation</p:attrName>
                                        </p:attrNameLst>
                                      </p:cBhvr>
                                      <p:tavLst>
                                        <p:tav tm="0">
                                          <p:val>
                                            <p:fltVal val="90"/>
                                          </p:val>
                                        </p:tav>
                                        <p:tav tm="100000">
                                          <p:val>
                                            <p:fltVal val="0"/>
                                          </p:val>
                                        </p:tav>
                                      </p:tavLst>
                                    </p:anim>
                                    <p:animEffect transition="in" filter="fade">
                                      <p:cBhvr>
                                        <p:cTn id="29" dur="1000"/>
                                        <p:tgtEl>
                                          <p:spTgt spid="22"/>
                                        </p:tgtEl>
                                      </p:cBhvr>
                                    </p:animEffect>
                                  </p:childTnLst>
                                </p:cTn>
                              </p:par>
                            </p:childTnLst>
                          </p:cTn>
                        </p:par>
                        <p:par>
                          <p:cTn id="30" fill="hold">
                            <p:stCondLst>
                              <p:cond delay="1000"/>
                            </p:stCondLst>
                            <p:childTnLst>
                              <p:par>
                                <p:cTn id="31" presetID="0" presetClass="path" presetSubtype="0" accel="50000" decel="50000" fill="hold" nodeType="afterEffect">
                                  <p:stCondLst>
                                    <p:cond delay="0"/>
                                  </p:stCondLst>
                                  <p:childTnLst>
                                    <p:animMotion origin="layout" path="M -0.04596 0.02014 L -0.04596 0.02037 C -0.0487 0.01852 -0.05143 0.01759 -0.05403 0.01574 C -0.05547 0.01481 -0.05664 0.01296 -0.05794 0.01157 C -0.05885 0.01065 -0.0595 0.00926 -0.06041 0.00856 C -0.06146 0.00787 -0.0625 0.00764 -0.06354 0.00718 C -0.06719 0.00093 -0.06263 0.0081 -0.06979 0.00162 C -0.07526 -0.00324 -0.07096 0.00023 -0.07617 -0.00278 C -0.07799 -0.00347 -0.07955 -0.00486 -0.08112 -0.00556 C -0.08216 -0.00602 -0.0832 -0.00625 -0.08437 -0.00694 C -0.08646 -0.0081 -0.08854 -0.00995 -0.09075 -0.01111 C -0.09518 -0.01389 -0.09609 -0.01389 -0.10026 -0.01551 C -0.10234 -0.01736 -0.10442 -0.01944 -0.10664 -0.02107 C -0.10846 -0.02245 -0.11028 -0.02315 -0.11224 -0.02384 C -0.11445 -0.025 -0.11888 -0.02616 -0.12096 -0.02685 C -0.12239 -0.02824 -0.12357 -0.02986 -0.125 -0.03102 C -0.12604 -0.03171 -0.12708 -0.03194 -0.12812 -0.03241 C -0.1289 -0.03287 -0.12969 -0.03333 -0.1306 -0.0338 C -0.13164 -0.03472 -0.13255 -0.03611 -0.13372 -0.03681 C -0.13502 -0.0375 -0.13646 -0.03773 -0.13776 -0.03819 C -0.1401 -0.03889 -0.14414 -0.03935 -0.14648 -0.04097 C -0.14752 -0.04167 -0.14857 -0.04306 -0.14961 -0.04375 C -0.15091 -0.04468 -0.15234 -0.04444 -0.15377 -0.04514 C -0.15599 -0.04653 -0.15846 -0.04838 -0.16094 -0.04954 C -0.16315 -0.05069 -0.16575 -0.05116 -0.16797 -0.05232 C -0.17526 -0.05556 -0.17239 -0.05532 -0.18086 -0.05787 C -0.18294 -0.05857 -0.18515 -0.05903 -0.18724 -0.05949 C -0.18906 -0.06042 -0.19075 -0.06157 -0.19284 -0.06227 C -0.19453 -0.06296 -0.19648 -0.06319 -0.19844 -0.06366 C -0.20586 -0.06574 -0.20026 -0.06412 -0.20638 -0.06644 C -0.20924 -0.06759 -0.21067 -0.06782 -0.21354 -0.06944 C -0.21354 -0.06921 -0.2194 -0.07292 -0.2207 -0.07361 C -0.22213 -0.07454 -0.2237 -0.07569 -0.22552 -0.07639 C -0.22929 -0.07801 -0.22916 -0.07801 -0.23346 -0.08079 C -0.23489 -0.08148 -0.23594 -0.08264 -0.23737 -0.08357 C -0.23919 -0.08449 -0.24114 -0.08565 -0.24297 -0.08634 C -0.24492 -0.08704 -0.24661 -0.08727 -0.24857 -0.08773 C -0.24987 -0.08819 -0.25586 -0.08982 -0.25729 -0.09051 C -0.25989 -0.0919 -0.26211 -0.09352 -0.26445 -0.09491 C -0.26575 -0.0956 -0.26719 -0.09583 -0.26849 -0.0963 C -0.27317 -0.09769 -0.27656 -0.09815 -0.28125 -0.09907 C -0.2832 -0.10046 -0.28489 -0.10255 -0.28685 -0.10347 C -0.28958 -0.1044 -0.29219 -0.10417 -0.29479 -0.10486 C -0.29661 -0.10509 -0.2987 -0.10579 -0.30052 -0.10625 C -0.31523 -0.11482 -0.29922 -0.10625 -0.31875 -0.11319 C -0.32487 -0.11551 -0.32148 -0.11412 -0.32916 -0.11759 C -0.33021 -0.11806 -0.33125 -0.11875 -0.33229 -0.11898 C -0.34114 -0.12083 -0.33659 -0.11991 -0.34583 -0.12176 C -0.34752 -0.12269 -0.34909 -0.12384 -0.35078 -0.12454 C -0.35469 -0.12639 -0.36263 -0.12894 -0.36263 -0.1287 C -0.36432 -0.13032 -0.36575 -0.13194 -0.36758 -0.1331 C -0.36836 -0.1338 -0.36966 -0.13403 -0.3707 -0.13449 C -0.37291 -0.13588 -0.37474 -0.1375 -0.37695 -0.13889 C -0.37942 -0.14028 -0.38177 -0.14051 -0.38424 -0.14167 C -0.38502 -0.14213 -0.3858 -0.14259 -0.38672 -0.14306 C -0.38763 -0.14352 -0.38867 -0.14398 -0.38971 -0.14444 C -0.39349 -0.14676 -0.39297 -0.14722 -0.39609 -0.14884 C -0.39817 -0.14977 -0.40247 -0.15162 -0.40247 -0.15139 C -0.40573 -0.15741 -0.40208 -0.15185 -0.40742 -0.15579 C -0.41002 -0.15787 -0.41276 -0.16065 -0.41523 -0.16296 C -0.41627 -0.16389 -0.41745 -0.16482 -0.41849 -0.16574 C -0.42031 -0.16759 -0.42213 -0.16968 -0.42409 -0.17153 C -0.42591 -0.17315 -0.42838 -0.17454 -0.43047 -0.17569 C -0.43372 -0.18148 -0.43008 -0.17593 -0.43528 -0.17986 C -0.4362 -0.18056 -0.43672 -0.18218 -0.43763 -0.18287 C -0.44036 -0.18495 -0.44297 -0.18657 -0.4457 -0.18843 C -0.44687 -0.18935 -0.4483 -0.19051 -0.44974 -0.1912 C -0.45117 -0.19236 -0.45273 -0.19306 -0.45442 -0.19421 C -0.46471 -0.20208 -0.45924 -0.19931 -0.46627 -0.20417 C -0.46797 -0.20509 -0.46953 -0.20602 -0.47109 -0.20694 C -0.472 -0.20741 -0.47291 -0.20741 -0.47344 -0.20833 C -0.48034 -0.21644 -0.47161 -0.20671 -0.47825 -0.2125 C -0.47916 -0.21343 -0.47982 -0.21482 -0.4806 -0.21551 C -0.4819 -0.2162 -0.48333 -0.2162 -0.48463 -0.2169 C -0.48802 -0.21829 -0.48646 -0.21829 -0.49023 -0.22107 C -0.49179 -0.22222 -0.49336 -0.22315 -0.49505 -0.22384 C -0.49609 -0.22431 -0.49713 -0.22477 -0.49817 -0.22523 C -0.49987 -0.22616 -0.50156 -0.22732 -0.50299 -0.22824 C -0.50442 -0.2287 -0.50586 -0.22894 -0.50703 -0.22963 C -0.52031 -0.2375 -0.51002 -0.2338 -0.51979 -0.23657 C -0.52135 -0.23565 -0.52291 -0.23495 -0.52448 -0.2338 C -0.53437 -0.22685 -0.52239 -0.23426 -0.53008 -0.22963 C -0.53086 -0.2287 -0.5319 -0.22801 -0.53255 -0.22685 C -0.53333 -0.225 -0.5345 -0.21944 -0.53489 -0.2169 C -0.53528 -0.21458 -0.53489 -0.21157 -0.53567 -0.20972 C -0.53646 -0.20833 -0.53789 -0.2088 -0.53893 -0.20833 L -0.54284 -0.20972 L -0.54049 -0.21968 L -0.54362 -0.20556 L -0.54362 -0.20532 " pathEditMode="relative" rAng="0" ptsTypes="AAAAAAAAAAAAAAAAAAAAAAAAAAAAAAAAAAAAAAAAAAAAAAAAAAAAAAAAAAAAAAAAAAAAAAAAAAAAAAAAAAAAAAAAAA">
                                      <p:cBhvr>
                                        <p:cTn id="32" dur="2000" fill="hold"/>
                                        <p:tgtEl>
                                          <p:spTgt spid="11"/>
                                        </p:tgtEl>
                                        <p:attrNameLst>
                                          <p:attrName>ppt_x</p:attrName>
                                          <p:attrName>ppt_y</p:attrName>
                                        </p:attrNameLst>
                                      </p:cBhvr>
                                      <p:rCtr x="-24883" y="-12824"/>
                                    </p:animMotion>
                                  </p:childTnLst>
                                </p:cTn>
                              </p:par>
                            </p:childTnLst>
                          </p:cTn>
                        </p:par>
                        <p:par>
                          <p:cTn id="33" fill="hold">
                            <p:stCondLst>
                              <p:cond delay="3000"/>
                            </p:stCondLst>
                            <p:childTnLst>
                              <p:par>
                                <p:cTn id="34" presetID="2" presetClass="entr" presetSubtype="2" fill="hold" nodeType="afterEffect">
                                  <p:stCondLst>
                                    <p:cond delay="25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1+#ppt_w/2"/>
                                          </p:val>
                                        </p:tav>
                                        <p:tav tm="100000">
                                          <p:val>
                                            <p:strVal val="#ppt_x"/>
                                          </p:val>
                                        </p:tav>
                                      </p:tavLst>
                                    </p:anim>
                                    <p:anim calcmode="lin" valueType="num">
                                      <p:cBhvr additive="base">
                                        <p:cTn id="37"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nodeType="clickEffect">
                                  <p:stCondLst>
                                    <p:cond delay="0"/>
                                  </p:stCondLst>
                                  <p:childTnLst>
                                    <p:animMotion origin="layout" path="M -0.54362 -0.20532 L -0.54362 -0.20532 C -0.5431 -0.20509 -0.53698 -0.20093 -0.53489 -0.19977 C -0.53385 -0.19931 -0.53281 -0.19884 -0.53177 -0.19838 C -0.53086 -0.19745 -0.53021 -0.1963 -0.5293 -0.1956 C -0.52773 -0.19421 -0.52526 -0.19352 -0.5237 -0.19259 C -0.52239 -0.1919 -0.52109 -0.19074 -0.51979 -0.18982 C -0.51823 -0.18889 -0.5164 -0.18866 -0.51497 -0.18704 C -0.51419 -0.18611 -0.51341 -0.18472 -0.51263 -0.18426 C -0.51133 -0.18333 -0.50989 -0.18333 -0.50859 -0.18287 C -0.5069 -0.18194 -0.50534 -0.18079 -0.50377 -0.17986 C -0.4957 -0.17523 -0.5082 -0.18241 -0.49818 -0.17708 C -0.49661 -0.17616 -0.49505 -0.175 -0.49336 -0.17431 C -0.49232 -0.17384 -0.49127 -0.17338 -0.49023 -0.17292 C -0.48255 -0.16829 -0.49023 -0.17107 -0.4806 -0.16852 C -0.4681 -0.16227 -0.48203 -0.16875 -0.46953 -0.16435 C -0.46862 -0.16412 -0.46797 -0.16319 -0.46706 -0.16296 C -0.46497 -0.16227 -0.46289 -0.16204 -0.46068 -0.16157 C -0.45963 -0.16065 -0.45859 -0.15949 -0.45755 -0.15857 C -0.45651 -0.15787 -0.45534 -0.15764 -0.4543 -0.15718 C -0.44922 -0.15532 -0.44948 -0.15556 -0.4431 -0.1544 C -0.44153 -0.15301 -0.4401 -0.15116 -0.43841 -0.15023 C -0.43685 -0.14907 -0.42969 -0.14745 -0.42877 -0.14722 C -0.42799 -0.1463 -0.42721 -0.14514 -0.42643 -0.14444 C -0.42448 -0.14282 -0.422 -0.14259 -0.42005 -0.14167 C -0.41836 -0.14074 -0.4168 -0.13982 -0.41523 -0.13889 C -0.40989 -0.13495 -0.41419 -0.13681 -0.40963 -0.13449 C -0.40859 -0.13403 -0.40755 -0.13357 -0.40651 -0.1331 C -0.4056 -0.13264 -0.40482 -0.13218 -0.40403 -0.13171 C -0.40299 -0.13125 -0.40195 -0.13102 -0.40091 -0.13032 C -0.39974 -0.12963 -0.39883 -0.12824 -0.39765 -0.12755 C -0.39635 -0.12662 -0.39505 -0.12662 -0.39375 -0.12616 C -0.39258 -0.12569 -0.39153 -0.12523 -0.39049 -0.12454 C -0.38073 -0.11968 -0.39765 -0.12801 -0.38489 -0.12037 C -0.38359 -0.11968 -0.38229 -0.11944 -0.38099 -0.11898 C -0.37982 -0.11852 -0.37877 -0.11806 -0.37773 -0.11759 C -0.37291 -0.11574 -0.37487 -0.11667 -0.37057 -0.11482 C -0.36875 -0.11389 -0.3668 -0.11296 -0.36497 -0.11181 C -0.36497 -0.11181 -0.35898 -0.10833 -0.35781 -0.10764 L -0.35299 -0.10486 C -0.35221 -0.1044 -0.35143 -0.1037 -0.35065 -0.10347 C -0.34948 -0.10301 -0.34336 -0.10093 -0.34101 -0.09907 C -0.33945 -0.09792 -0.33789 -0.09583 -0.3362 -0.09491 C -0.33502 -0.09398 -0.33359 -0.09398 -0.33229 -0.09352 C -0.32252 -0.09028 -0.33268 -0.09375 -0.32187 -0.09051 C -0.32057 -0.09028 -0.31927 -0.08958 -0.31784 -0.08912 C -0.30716 -0.08611 -0.31719 -0.08958 -0.30755 -0.08634 C -0.30625 -0.08588 -0.30495 -0.08519 -0.30351 -0.08495 C -0.30039 -0.08426 -0.29713 -0.08403 -0.29401 -0.08357 C -0.29323 -0.0831 -0.29245 -0.08241 -0.29153 -0.08218 C -0.28138 -0.07847 -0.29049 -0.08287 -0.28125 -0.07917 C -0.28125 -0.07917 -0.26849 -0.07361 -0.26849 -0.07361 C -0.26706 -0.07315 -0.26575 -0.07245 -0.26445 -0.07222 C -0.25898 -0.07083 -0.25482 -0.0706 -0.24935 -0.06944 C -0.24765 -0.06898 -0.24609 -0.06852 -0.24453 -0.06782 C -0.24323 -0.06759 -0.2418 -0.0669 -0.24049 -0.06644 C -0.23893 -0.06597 -0.23737 -0.06574 -0.23568 -0.06505 C -0.23463 -0.06458 -0.23359 -0.06389 -0.23255 -0.06366 C -0.22877 -0.0625 -0.22135 -0.06088 -0.22135 -0.06088 C -0.21055 -0.05255 -0.21784 -0.05718 -0.19896 -0.05232 L -0.19349 -0.05093 C -0.19101 -0.05023 -0.18867 -0.05 -0.1862 -0.04954 C -0.18463 -0.04907 -0.18307 -0.04861 -0.18151 -0.04815 C -0.17956 -0.04745 -0.17773 -0.04722 -0.17591 -0.04676 C -0.17461 -0.0456 -0.17331 -0.04444 -0.17187 -0.04375 C -0.1582 -0.03773 -0.17305 -0.04607 -0.16237 -0.04097 C -0.16068 -0.04028 -0.15911 -0.03889 -0.15755 -0.03819 C -0.15273 -0.03611 -0.15547 -0.03704 -0.14961 -0.03542 C -0.14388 -0.03194 -0.15104 -0.03588 -0.14075 -0.03241 C -0.13867 -0.03171 -0.13659 -0.03032 -0.13437 -0.02963 C -0.13281 -0.02917 -0.13125 -0.02894 -0.12956 -0.02824 C -0.12877 -0.02778 -0.12799 -0.02708 -0.12721 -0.02685 C -0.12565 -0.02616 -0.12396 -0.02593 -0.12239 -0.02546 C -0.11523 -0.02292 -0.12357 -0.025 -0.11523 -0.02245 C -0.11185 -0.02153 -0.10833 -0.02083 -0.10482 -0.01968 C -0.10299 -0.01898 -0.10117 -0.01759 -0.09935 -0.0169 C -0.09713 -0.0162 -0.09505 -0.01597 -0.09297 -0.01551 L -0.08568 -0.01412 C -0.08385 -0.01366 -0.08203 -0.01296 -0.08021 -0.01273 C -0.07773 -0.01204 -0.07539 -0.01181 -0.07291 -0.01111 C -0.07161 -0.01088 -0.07031 -0.01042 -0.06901 -0.00972 C -0.0668 -0.0088 -0.06471 -0.00741 -0.06263 -0.00694 C -0.06015 -0.00648 -0.05781 -0.00602 -0.05547 -0.00556 C -0.05377 -0.00509 -0.05221 -0.0044 -0.05065 -0.00417 C -0.04791 -0.00347 -0.04531 -0.00324 -0.04271 -0.00278 C -0.04101 -0.00185 -0.03958 -0.00046 -0.03789 0.00023 L -0.03307 0.00162 C -0.03177 0.00208 -0.03047 0.00255 -0.02903 0.00301 C -0.02695 0.00347 -0.02487 0.00393 -0.02265 0.0044 C -0.02031 0.00579 -0.01458 0.00926 -0.01237 0.00995 C -0.00833 0.01134 -0.0043 0.01181 -0.00039 0.01296 C 0.01875 0.01852 -0.00495 0.01343 0.01406 0.01713 C 0.00794 0.01991 0.01185 0.01852 0.00209 0.01852 L 0.00209 0.01852 " pathEditMode="relative" ptsTypes="AAAAAAAAAAAAAAAAAAAAAAAAAAAAAAAAAAAAAAAAAAAAAAAAAAAAAAAAAAAAAAAAAAAAAAAAAAAAAAAAAAAAAAAAAAAAAA">
                                      <p:cBhvr>
                                        <p:cTn id="41" dur="2000" fill="hold"/>
                                        <p:tgtEl>
                                          <p:spTgt spid="11"/>
                                        </p:tgtEl>
                                        <p:attrNameLst>
                                          <p:attrName>ppt_x</p:attrName>
                                          <p:attrName>ppt_y</p:attrName>
                                        </p:attrNameLst>
                                      </p:cBhvr>
                                    </p:animMotion>
                                  </p:childTnLst>
                                </p:cTn>
                              </p:par>
                            </p:childTnLst>
                          </p:cTn>
                        </p:par>
                        <p:par>
                          <p:cTn id="42" fill="hold">
                            <p:stCondLst>
                              <p:cond delay="2000"/>
                            </p:stCondLst>
                            <p:childTnLst>
                              <p:par>
                                <p:cTn id="43" presetID="31" presetClass="entr" presetSubtype="0"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p:cTn id="45" dur="1000" fill="hold"/>
                                        <p:tgtEl>
                                          <p:spTgt spid="28"/>
                                        </p:tgtEl>
                                        <p:attrNameLst>
                                          <p:attrName>ppt_w</p:attrName>
                                        </p:attrNameLst>
                                      </p:cBhvr>
                                      <p:tavLst>
                                        <p:tav tm="0">
                                          <p:val>
                                            <p:fltVal val="0"/>
                                          </p:val>
                                        </p:tav>
                                        <p:tav tm="100000">
                                          <p:val>
                                            <p:strVal val="#ppt_w"/>
                                          </p:val>
                                        </p:tav>
                                      </p:tavLst>
                                    </p:anim>
                                    <p:anim calcmode="lin" valueType="num">
                                      <p:cBhvr>
                                        <p:cTn id="46" dur="1000" fill="hold"/>
                                        <p:tgtEl>
                                          <p:spTgt spid="28"/>
                                        </p:tgtEl>
                                        <p:attrNameLst>
                                          <p:attrName>ppt_h</p:attrName>
                                        </p:attrNameLst>
                                      </p:cBhvr>
                                      <p:tavLst>
                                        <p:tav tm="0">
                                          <p:val>
                                            <p:fltVal val="0"/>
                                          </p:val>
                                        </p:tav>
                                        <p:tav tm="100000">
                                          <p:val>
                                            <p:strVal val="#ppt_h"/>
                                          </p:val>
                                        </p:tav>
                                      </p:tavLst>
                                    </p:anim>
                                    <p:anim calcmode="lin" valueType="num">
                                      <p:cBhvr>
                                        <p:cTn id="47" dur="1000" fill="hold"/>
                                        <p:tgtEl>
                                          <p:spTgt spid="28"/>
                                        </p:tgtEl>
                                        <p:attrNameLst>
                                          <p:attrName>style.rotation</p:attrName>
                                        </p:attrNameLst>
                                      </p:cBhvr>
                                      <p:tavLst>
                                        <p:tav tm="0">
                                          <p:val>
                                            <p:fltVal val="90"/>
                                          </p:val>
                                        </p:tav>
                                        <p:tav tm="100000">
                                          <p:val>
                                            <p:fltVal val="0"/>
                                          </p:val>
                                        </p:tav>
                                      </p:tavLst>
                                    </p:anim>
                                    <p:animEffect transition="in" filter="fade">
                                      <p:cBhvr>
                                        <p:cTn id="48" dur="1000"/>
                                        <p:tgtEl>
                                          <p:spTgt spid="28"/>
                                        </p:tgtEl>
                                      </p:cBhvr>
                                    </p:animEffect>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down)">
                                      <p:cBhvr>
                                        <p:cTn id="53" dur="580">
                                          <p:stCondLst>
                                            <p:cond delay="0"/>
                                          </p:stCondLst>
                                        </p:cTn>
                                        <p:tgtEl>
                                          <p:spTgt spid="29"/>
                                        </p:tgtEl>
                                      </p:cBhvr>
                                    </p:animEffect>
                                    <p:anim calcmode="lin" valueType="num">
                                      <p:cBhvr>
                                        <p:cTn id="54"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59" dur="26">
                                          <p:stCondLst>
                                            <p:cond delay="650"/>
                                          </p:stCondLst>
                                        </p:cTn>
                                        <p:tgtEl>
                                          <p:spTgt spid="29"/>
                                        </p:tgtEl>
                                      </p:cBhvr>
                                      <p:to x="100000" y="60000"/>
                                    </p:animScale>
                                    <p:animScale>
                                      <p:cBhvr>
                                        <p:cTn id="60" dur="166" decel="50000">
                                          <p:stCondLst>
                                            <p:cond delay="676"/>
                                          </p:stCondLst>
                                        </p:cTn>
                                        <p:tgtEl>
                                          <p:spTgt spid="29"/>
                                        </p:tgtEl>
                                      </p:cBhvr>
                                      <p:to x="100000" y="100000"/>
                                    </p:animScale>
                                    <p:animScale>
                                      <p:cBhvr>
                                        <p:cTn id="61" dur="26">
                                          <p:stCondLst>
                                            <p:cond delay="1312"/>
                                          </p:stCondLst>
                                        </p:cTn>
                                        <p:tgtEl>
                                          <p:spTgt spid="29"/>
                                        </p:tgtEl>
                                      </p:cBhvr>
                                      <p:to x="100000" y="80000"/>
                                    </p:animScale>
                                    <p:animScale>
                                      <p:cBhvr>
                                        <p:cTn id="62" dur="166" decel="50000">
                                          <p:stCondLst>
                                            <p:cond delay="1338"/>
                                          </p:stCondLst>
                                        </p:cTn>
                                        <p:tgtEl>
                                          <p:spTgt spid="29"/>
                                        </p:tgtEl>
                                      </p:cBhvr>
                                      <p:to x="100000" y="100000"/>
                                    </p:animScale>
                                    <p:animScale>
                                      <p:cBhvr>
                                        <p:cTn id="63" dur="26">
                                          <p:stCondLst>
                                            <p:cond delay="1642"/>
                                          </p:stCondLst>
                                        </p:cTn>
                                        <p:tgtEl>
                                          <p:spTgt spid="29"/>
                                        </p:tgtEl>
                                      </p:cBhvr>
                                      <p:to x="100000" y="90000"/>
                                    </p:animScale>
                                    <p:animScale>
                                      <p:cBhvr>
                                        <p:cTn id="64" dur="166" decel="50000">
                                          <p:stCondLst>
                                            <p:cond delay="1668"/>
                                          </p:stCondLst>
                                        </p:cTn>
                                        <p:tgtEl>
                                          <p:spTgt spid="29"/>
                                        </p:tgtEl>
                                      </p:cBhvr>
                                      <p:to x="100000" y="100000"/>
                                    </p:animScale>
                                    <p:animScale>
                                      <p:cBhvr>
                                        <p:cTn id="65" dur="26">
                                          <p:stCondLst>
                                            <p:cond delay="1808"/>
                                          </p:stCondLst>
                                        </p:cTn>
                                        <p:tgtEl>
                                          <p:spTgt spid="29"/>
                                        </p:tgtEl>
                                      </p:cBhvr>
                                      <p:to x="100000" y="95000"/>
                                    </p:animScale>
                                    <p:animScale>
                                      <p:cBhvr>
                                        <p:cTn id="66" dur="166" decel="50000">
                                          <p:stCondLst>
                                            <p:cond delay="1834"/>
                                          </p:stCondLst>
                                        </p:cTn>
                                        <p:tgtEl>
                                          <p:spTgt spid="29"/>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 calcmode="lin" valueType="num">
                                      <p:cBhvr>
                                        <p:cTn id="71" dur="500" fill="hold"/>
                                        <p:tgtEl>
                                          <p:spTgt spid="30"/>
                                        </p:tgtEl>
                                        <p:attrNameLst>
                                          <p:attrName>ppt_w</p:attrName>
                                        </p:attrNameLst>
                                      </p:cBhvr>
                                      <p:tavLst>
                                        <p:tav tm="0">
                                          <p:val>
                                            <p:fltVal val="0"/>
                                          </p:val>
                                        </p:tav>
                                        <p:tav tm="100000">
                                          <p:val>
                                            <p:strVal val="#ppt_w"/>
                                          </p:val>
                                        </p:tav>
                                      </p:tavLst>
                                    </p:anim>
                                    <p:anim calcmode="lin" valueType="num">
                                      <p:cBhvr>
                                        <p:cTn id="72" dur="500" fill="hold"/>
                                        <p:tgtEl>
                                          <p:spTgt spid="30"/>
                                        </p:tgtEl>
                                        <p:attrNameLst>
                                          <p:attrName>ppt_h</p:attrName>
                                        </p:attrNameLst>
                                      </p:cBhvr>
                                      <p:tavLst>
                                        <p:tav tm="0">
                                          <p:val>
                                            <p:fltVal val="0"/>
                                          </p:val>
                                        </p:tav>
                                        <p:tav tm="100000">
                                          <p:val>
                                            <p:strVal val="#ppt_h"/>
                                          </p:val>
                                        </p:tav>
                                      </p:tavLst>
                                    </p:anim>
                                    <p:animEffect transition="in" filter="fade">
                                      <p:cBhvr>
                                        <p:cTn id="73" dur="500"/>
                                        <p:tgtEl>
                                          <p:spTgt spid="30"/>
                                        </p:tgtEl>
                                      </p:cBhvr>
                                    </p:animEffect>
                                  </p:childTnLst>
                                </p:cTn>
                              </p:par>
                            </p:childTnLst>
                          </p:cTn>
                        </p:par>
                        <p:par>
                          <p:cTn id="74" fill="hold">
                            <p:stCondLst>
                              <p:cond delay="500"/>
                            </p:stCondLst>
                            <p:childTnLst>
                              <p:par>
                                <p:cTn id="75" presetID="22" presetClass="entr" presetSubtype="2" fill="hold" grpId="0" nodeType="afterEffect">
                                  <p:stCondLst>
                                    <p:cond delay="250"/>
                                  </p:stCondLst>
                                  <p:childTnLst>
                                    <p:set>
                                      <p:cBhvr>
                                        <p:cTn id="76" dur="1" fill="hold">
                                          <p:stCondLst>
                                            <p:cond delay="0"/>
                                          </p:stCondLst>
                                        </p:cTn>
                                        <p:tgtEl>
                                          <p:spTgt spid="31"/>
                                        </p:tgtEl>
                                        <p:attrNameLst>
                                          <p:attrName>style.visibility</p:attrName>
                                        </p:attrNameLst>
                                      </p:cBhvr>
                                      <p:to>
                                        <p:strVal val="visible"/>
                                      </p:to>
                                    </p:set>
                                    <p:animEffect transition="in" filter="wipe(right)">
                                      <p:cBhvr>
                                        <p:cTn id="77" dur="500"/>
                                        <p:tgtEl>
                                          <p:spTgt spid="31"/>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barn(inVertical)">
                                      <p:cBhvr>
                                        <p:cTn id="82" dur="500"/>
                                        <p:tgtEl>
                                          <p:spTgt spid="37"/>
                                        </p:tgtEl>
                                      </p:cBhvr>
                                    </p:animEffect>
                                  </p:childTnLst>
                                </p:cTn>
                              </p:par>
                              <p:par>
                                <p:cTn id="83" presetID="16" presetClass="entr" presetSubtype="21" fill="hold" nodeType="with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barn(inVertical)">
                                      <p:cBhvr>
                                        <p:cTn id="85" dur="500"/>
                                        <p:tgtEl>
                                          <p:spTgt spid="36"/>
                                        </p:tgtEl>
                                      </p:cBhvr>
                                    </p:animEffect>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8" grpId="0" animBg="1"/>
      <p:bldP spid="29" grpId="0" animBg="1"/>
      <p:bldP spid="30" grpId="0" animBg="1"/>
      <p:bldP spid="31" grpId="0" animBg="1"/>
      <p:bldP spid="35" grpId="0" animBg="1"/>
      <p:bldP spid="3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כ"ג.ניסן.תשפ"ב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3</a:t>
            </a:fld>
            <a:endParaRPr lang="he-IL"/>
          </a:p>
        </p:txBody>
      </p:sp>
      <p:sp>
        <p:nvSpPr>
          <p:cNvPr id="5" name="מלבן 4"/>
          <p:cNvSpPr/>
          <p:nvPr/>
        </p:nvSpPr>
        <p:spPr>
          <a:xfrm>
            <a:off x="3595956" y="0"/>
            <a:ext cx="5000087" cy="584775"/>
          </a:xfrm>
          <a:prstGeom prst="rect">
            <a:avLst/>
          </a:prstGeom>
          <a:solidFill>
            <a:schemeClr val="accent6">
              <a:lumMod val="20000"/>
              <a:lumOff val="80000"/>
            </a:schemeClr>
          </a:solidFill>
          <a:scene3d>
            <a:camera prst="orthographicFront"/>
            <a:lightRig rig="threePt" dir="t"/>
          </a:scene3d>
          <a:sp3d>
            <a:bevelT w="101600" prst="riblet"/>
          </a:sp3d>
        </p:spPr>
        <p:txBody>
          <a:bodyPr wrap="none">
            <a:spAutoFit/>
          </a:bodyPr>
          <a:lstStyle/>
          <a:p>
            <a:pPr algn="ctr"/>
            <a:r>
              <a:rPr lang="he-IL" sz="1400" b="1" dirty="0"/>
              <a:t>דף צ"ה   א</a:t>
            </a:r>
          </a:p>
          <a:p>
            <a:r>
              <a:rPr lang="he-IL" dirty="0">
                <a:solidFill>
                  <a:srgbClr val="222222"/>
                </a:solidFill>
                <a:latin typeface="Narkisim" panose="020E0502050101010101" pitchFamily="34" charset="-79"/>
                <a:cs typeface="Narkisim" panose="020E0502050101010101" pitchFamily="34" charset="-79"/>
              </a:rPr>
              <a:t>מאי איסור קל ? אמר רב </a:t>
            </a:r>
            <a:r>
              <a:rPr lang="he-IL" dirty="0" err="1">
                <a:solidFill>
                  <a:srgbClr val="222222"/>
                </a:solidFill>
                <a:latin typeface="Narkisim" panose="020E0502050101010101" pitchFamily="34" charset="-79"/>
                <a:cs typeface="Narkisim" panose="020E0502050101010101" pitchFamily="34" charset="-79"/>
              </a:rPr>
              <a:t>חסדא</a:t>
            </a:r>
            <a:r>
              <a:rPr lang="he-IL" dirty="0">
                <a:solidFill>
                  <a:srgbClr val="222222"/>
                </a:solidFill>
                <a:latin typeface="Narkisim" panose="020E0502050101010101" pitchFamily="34" charset="-79"/>
                <a:cs typeface="Narkisim" panose="020E0502050101010101" pitchFamily="34" charset="-79"/>
              </a:rPr>
              <a:t>: מחזיר גרושתו משנשאת. </a:t>
            </a:r>
          </a:p>
        </p:txBody>
      </p:sp>
      <p:grpSp>
        <p:nvGrpSpPr>
          <p:cNvPr id="6" name="קבוצה 5"/>
          <p:cNvGrpSpPr/>
          <p:nvPr/>
        </p:nvGrpSpPr>
        <p:grpSpPr>
          <a:xfrm>
            <a:off x="2327572" y="2308347"/>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5489862" y="2189669"/>
            <a:ext cx="1274312" cy="1092200"/>
            <a:chOff x="5399538" y="2882900"/>
            <a:chExt cx="1274312" cy="10922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1" name="TextBox 10"/>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2" name="קבוצה 11"/>
          <p:cNvGrpSpPr/>
          <p:nvPr/>
        </p:nvGrpSpPr>
        <p:grpSpPr>
          <a:xfrm>
            <a:off x="8788282" y="2447262"/>
            <a:ext cx="1170677" cy="914400"/>
            <a:chOff x="3976777" y="2854245"/>
            <a:chExt cx="1170677" cy="9144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4" name="TextBox 13"/>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5" name="קבוצה 14"/>
          <p:cNvGrpSpPr/>
          <p:nvPr/>
        </p:nvGrpSpPr>
        <p:grpSpPr>
          <a:xfrm>
            <a:off x="7045357" y="2390695"/>
            <a:ext cx="1468148" cy="573531"/>
            <a:chOff x="3338940" y="3851820"/>
            <a:chExt cx="1006145" cy="573531"/>
          </a:xfrm>
          <a:solidFill>
            <a:schemeClr val="accent4">
              <a:lumMod val="60000"/>
              <a:lumOff val="40000"/>
            </a:schemeClr>
          </a:solidFill>
        </p:grpSpPr>
        <p:grpSp>
          <p:nvGrpSpPr>
            <p:cNvPr id="16" name="קבוצה 15"/>
            <p:cNvGrpSpPr/>
            <p:nvPr/>
          </p:nvGrpSpPr>
          <p:grpSpPr>
            <a:xfrm rot="10800000">
              <a:off x="3338940" y="3851820"/>
              <a:ext cx="1001755" cy="573531"/>
              <a:chOff x="3450565" y="4015722"/>
              <a:chExt cx="1035170" cy="573531"/>
            </a:xfrm>
            <a:grpFill/>
          </p:grpSpPr>
          <p:sp>
            <p:nvSpPr>
              <p:cNvPr id="18" name="חץ ימינה 17"/>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9" name="TextBox 18"/>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17" name="TextBox 16"/>
            <p:cNvSpPr txBox="1"/>
            <p:nvPr/>
          </p:nvSpPr>
          <p:spPr>
            <a:xfrm>
              <a:off x="3601484" y="4014018"/>
              <a:ext cx="743601" cy="307777"/>
            </a:xfrm>
            <a:prstGeom prst="rect">
              <a:avLst/>
            </a:prstGeom>
            <a:grpFill/>
          </p:spPr>
          <p:txBody>
            <a:bodyPr wrap="square" rtlCol="1">
              <a:spAutoFit/>
            </a:bodyPr>
            <a:lstStyle/>
            <a:p>
              <a:r>
                <a:rPr lang="he-IL" sz="1400" dirty="0"/>
                <a:t>נשא אישה</a:t>
              </a:r>
            </a:p>
          </p:txBody>
        </p:sp>
      </p:grpSp>
      <p:grpSp>
        <p:nvGrpSpPr>
          <p:cNvPr id="20" name="קבוצה 19"/>
          <p:cNvGrpSpPr/>
          <p:nvPr/>
        </p:nvGrpSpPr>
        <p:grpSpPr>
          <a:xfrm>
            <a:off x="7105129" y="2860670"/>
            <a:ext cx="1549630" cy="573531"/>
            <a:chOff x="5563562" y="4653444"/>
            <a:chExt cx="860364" cy="573531"/>
          </a:xfrm>
          <a:solidFill>
            <a:schemeClr val="accent6">
              <a:lumMod val="75000"/>
            </a:schemeClr>
          </a:solidFill>
        </p:grpSpPr>
        <p:grpSp>
          <p:nvGrpSpPr>
            <p:cNvPr id="21" name="קבוצה 20"/>
            <p:cNvGrpSpPr/>
            <p:nvPr/>
          </p:nvGrpSpPr>
          <p:grpSpPr>
            <a:xfrm>
              <a:off x="5563562" y="4653444"/>
              <a:ext cx="860364" cy="573531"/>
              <a:chOff x="3450566" y="4015722"/>
              <a:chExt cx="1035170" cy="573531"/>
            </a:xfrm>
            <a:grpFill/>
          </p:grpSpPr>
          <p:sp>
            <p:nvSpPr>
              <p:cNvPr id="23" name="חץ ימינה 2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4" name="TextBox 2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2" name="TextBox 21"/>
            <p:cNvSpPr txBox="1"/>
            <p:nvPr/>
          </p:nvSpPr>
          <p:spPr>
            <a:xfrm>
              <a:off x="5625226" y="4804220"/>
              <a:ext cx="576857" cy="253916"/>
            </a:xfrm>
            <a:prstGeom prst="rect">
              <a:avLst/>
            </a:prstGeom>
            <a:grpFill/>
          </p:spPr>
          <p:txBody>
            <a:bodyPr wrap="square" rtlCol="1">
              <a:spAutoFit/>
            </a:bodyPr>
            <a:lstStyle/>
            <a:p>
              <a:r>
                <a:rPr lang="he-IL" sz="1050" dirty="0">
                  <a:solidFill>
                    <a:srgbClr val="FFFF00"/>
                  </a:solidFill>
                </a:rPr>
                <a:t>גרש את ה אישה</a:t>
              </a:r>
            </a:p>
          </p:txBody>
        </p:sp>
      </p:grpSp>
      <p:grpSp>
        <p:nvGrpSpPr>
          <p:cNvPr id="25" name="קבוצה 24"/>
          <p:cNvGrpSpPr/>
          <p:nvPr/>
        </p:nvGrpSpPr>
        <p:grpSpPr>
          <a:xfrm rot="10800000">
            <a:off x="3375348" y="2380615"/>
            <a:ext cx="1973260" cy="573531"/>
            <a:chOff x="3338940" y="3851820"/>
            <a:chExt cx="1006145" cy="573531"/>
          </a:xfrm>
          <a:solidFill>
            <a:schemeClr val="accent4">
              <a:lumMod val="60000"/>
              <a:lumOff val="40000"/>
            </a:schemeClr>
          </a:solidFill>
        </p:grpSpPr>
        <p:grpSp>
          <p:nvGrpSpPr>
            <p:cNvPr id="26" name="קבוצה 25"/>
            <p:cNvGrpSpPr/>
            <p:nvPr/>
          </p:nvGrpSpPr>
          <p:grpSpPr>
            <a:xfrm rot="10800000">
              <a:off x="3338940" y="3851820"/>
              <a:ext cx="1001755" cy="573531"/>
              <a:chOff x="3450565" y="4015722"/>
              <a:chExt cx="1035170" cy="573531"/>
            </a:xfrm>
            <a:grpFill/>
          </p:grpSpPr>
          <p:sp>
            <p:nvSpPr>
              <p:cNvPr id="28" name="חץ ימינה 27"/>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9" name="TextBox 28"/>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7" name="TextBox 26"/>
            <p:cNvSpPr txBox="1"/>
            <p:nvPr/>
          </p:nvSpPr>
          <p:spPr>
            <a:xfrm rot="10800000">
              <a:off x="3601484" y="4014018"/>
              <a:ext cx="743601" cy="307777"/>
            </a:xfrm>
            <a:prstGeom prst="rect">
              <a:avLst/>
            </a:prstGeom>
            <a:grpFill/>
          </p:spPr>
          <p:txBody>
            <a:bodyPr wrap="square" rtlCol="1">
              <a:spAutoFit/>
            </a:bodyPr>
            <a:lstStyle/>
            <a:p>
              <a:r>
                <a:rPr lang="he-IL" sz="1400" dirty="0"/>
                <a:t>נשא אישה</a:t>
              </a:r>
            </a:p>
          </p:txBody>
        </p:sp>
      </p:grpSp>
      <p:sp>
        <p:nvSpPr>
          <p:cNvPr id="30" name="TextBox 29"/>
          <p:cNvSpPr txBox="1"/>
          <p:nvPr/>
        </p:nvSpPr>
        <p:spPr>
          <a:xfrm>
            <a:off x="3114491" y="1179904"/>
            <a:ext cx="2422187" cy="646331"/>
          </a:xfrm>
          <a:prstGeom prst="rect">
            <a:avLst/>
          </a:prstGeom>
          <a:solidFill>
            <a:schemeClr val="accent6">
              <a:lumMod val="60000"/>
              <a:lumOff val="40000"/>
            </a:schemeClr>
          </a:solidFill>
          <a:scene3d>
            <a:camera prst="orthographicFront"/>
            <a:lightRig rig="threePt" dir="t"/>
          </a:scene3d>
          <a:sp3d>
            <a:bevelT prst="relaxedInset"/>
          </a:sp3d>
        </p:spPr>
        <p:txBody>
          <a:bodyPr wrap="square" rtlCol="1">
            <a:spAutoFit/>
          </a:bodyPr>
          <a:lstStyle/>
          <a:p>
            <a:r>
              <a:rPr lang="he-IL" dirty="0"/>
              <a:t>ברגע שלוי יבוא על לאה, היא תיאסר ליהודה</a:t>
            </a:r>
          </a:p>
        </p:txBody>
      </p:sp>
      <p:sp>
        <p:nvSpPr>
          <p:cNvPr id="31" name="TextBox 30"/>
          <p:cNvSpPr txBox="1"/>
          <p:nvPr/>
        </p:nvSpPr>
        <p:spPr>
          <a:xfrm>
            <a:off x="5489862" y="616637"/>
            <a:ext cx="3120738" cy="369332"/>
          </a:xfrm>
          <a:prstGeom prst="rect">
            <a:avLst/>
          </a:prstGeom>
          <a:solidFill>
            <a:schemeClr val="tx2">
              <a:lumMod val="20000"/>
              <a:lumOff val="80000"/>
            </a:schemeClr>
          </a:solidFill>
          <a:scene3d>
            <a:camera prst="orthographicFront"/>
            <a:lightRig rig="threePt" dir="t"/>
          </a:scene3d>
          <a:sp3d>
            <a:bevelT w="139700" h="139700" prst="divot"/>
          </a:sp3d>
        </p:spPr>
        <p:txBody>
          <a:bodyPr wrap="square" rtlCol="1">
            <a:spAutoFit/>
          </a:bodyPr>
          <a:lstStyle/>
          <a:p>
            <a:r>
              <a:rPr lang="he-IL" dirty="0"/>
              <a:t>בא עליה האי, אסרה עליה </a:t>
            </a:r>
            <a:r>
              <a:rPr lang="he-IL" dirty="0" err="1"/>
              <a:t>דהאי</a:t>
            </a:r>
            <a:r>
              <a:rPr lang="he-IL" dirty="0"/>
              <a:t> </a:t>
            </a:r>
          </a:p>
        </p:txBody>
      </p:sp>
      <p:grpSp>
        <p:nvGrpSpPr>
          <p:cNvPr id="32" name="קבוצה 31"/>
          <p:cNvGrpSpPr/>
          <p:nvPr/>
        </p:nvGrpSpPr>
        <p:grpSpPr>
          <a:xfrm>
            <a:off x="3570878" y="2788131"/>
            <a:ext cx="1549630" cy="573531"/>
            <a:chOff x="5563562" y="4653444"/>
            <a:chExt cx="860364" cy="573531"/>
          </a:xfrm>
          <a:solidFill>
            <a:schemeClr val="accent6">
              <a:lumMod val="75000"/>
            </a:schemeClr>
          </a:solidFill>
        </p:grpSpPr>
        <p:grpSp>
          <p:nvGrpSpPr>
            <p:cNvPr id="33" name="קבוצה 32"/>
            <p:cNvGrpSpPr/>
            <p:nvPr/>
          </p:nvGrpSpPr>
          <p:grpSpPr>
            <a:xfrm>
              <a:off x="5563562" y="4653444"/>
              <a:ext cx="860364" cy="573531"/>
              <a:chOff x="3450566" y="4015722"/>
              <a:chExt cx="1035170" cy="573531"/>
            </a:xfrm>
            <a:grpFill/>
          </p:grpSpPr>
          <p:sp>
            <p:nvSpPr>
              <p:cNvPr id="35" name="חץ ימינה 34"/>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36" name="TextBox 35"/>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4" name="TextBox 33"/>
            <p:cNvSpPr txBox="1"/>
            <p:nvPr/>
          </p:nvSpPr>
          <p:spPr>
            <a:xfrm>
              <a:off x="5625226" y="4804220"/>
              <a:ext cx="576857" cy="253916"/>
            </a:xfrm>
            <a:prstGeom prst="rect">
              <a:avLst/>
            </a:prstGeom>
            <a:grpFill/>
          </p:spPr>
          <p:txBody>
            <a:bodyPr wrap="square" rtlCol="1">
              <a:spAutoFit/>
            </a:bodyPr>
            <a:lstStyle/>
            <a:p>
              <a:r>
                <a:rPr lang="he-IL" sz="1050" dirty="0">
                  <a:solidFill>
                    <a:srgbClr val="FFFF00"/>
                  </a:solidFill>
                </a:rPr>
                <a:t>גרש את ה אישה</a:t>
              </a:r>
            </a:p>
          </p:txBody>
        </p:sp>
      </p:grpSp>
      <p:sp>
        <p:nvSpPr>
          <p:cNvPr id="37" name="TextBox 36"/>
          <p:cNvSpPr txBox="1"/>
          <p:nvPr/>
        </p:nvSpPr>
        <p:spPr>
          <a:xfrm>
            <a:off x="2209800" y="1929867"/>
            <a:ext cx="904691" cy="369332"/>
          </a:xfrm>
          <a:prstGeom prst="rect">
            <a:avLst/>
          </a:prstGeom>
          <a:solidFill>
            <a:schemeClr val="accent1">
              <a:lumMod val="60000"/>
              <a:lumOff val="40000"/>
            </a:schemeClr>
          </a:solidFill>
          <a:scene3d>
            <a:camera prst="orthographicFront"/>
            <a:lightRig rig="threePt" dir="t"/>
          </a:scene3d>
          <a:sp3d>
            <a:bevelT prst="slope"/>
          </a:sp3d>
        </p:spPr>
        <p:txBody>
          <a:bodyPr wrap="square" rtlCol="1">
            <a:spAutoFit/>
          </a:bodyPr>
          <a:lstStyle/>
          <a:p>
            <a:r>
              <a:rPr lang="he-IL" dirty="0"/>
              <a:t>"אוסר"</a:t>
            </a:r>
          </a:p>
        </p:txBody>
      </p:sp>
      <p:sp>
        <p:nvSpPr>
          <p:cNvPr id="38" name="קשת מלאה 37"/>
          <p:cNvSpPr/>
          <p:nvPr/>
        </p:nvSpPr>
        <p:spPr>
          <a:xfrm rot="11003833">
            <a:off x="6073622" y="2858473"/>
            <a:ext cx="3462727" cy="1202275"/>
          </a:xfrm>
          <a:prstGeom prst="blockArc">
            <a:avLst>
              <a:gd name="adj1" fmla="val 10459715"/>
              <a:gd name="adj2" fmla="val 301808"/>
              <a:gd name="adj3" fmla="val 29638"/>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endParaRPr>
          </a:p>
        </p:txBody>
      </p:sp>
      <p:sp>
        <p:nvSpPr>
          <p:cNvPr id="39" name="TextBox 38"/>
          <p:cNvSpPr txBox="1"/>
          <p:nvPr/>
        </p:nvSpPr>
        <p:spPr>
          <a:xfrm>
            <a:off x="6580557" y="3515958"/>
            <a:ext cx="2310269" cy="646331"/>
          </a:xfrm>
          <a:prstGeom prst="rect">
            <a:avLst/>
          </a:prstGeom>
          <a:solidFill>
            <a:schemeClr val="accent1">
              <a:lumMod val="60000"/>
              <a:lumOff val="40000"/>
            </a:schemeClr>
          </a:solidFill>
          <a:scene3d>
            <a:camera prst="orthographicFront"/>
            <a:lightRig rig="threePt" dir="t"/>
          </a:scene3d>
          <a:sp3d>
            <a:bevelT w="139700" h="139700" prst="divot"/>
          </a:sp3d>
        </p:spPr>
        <p:txBody>
          <a:bodyPr wrap="square" rtlCol="1">
            <a:spAutoFit/>
          </a:bodyPr>
          <a:lstStyle/>
          <a:p>
            <a:r>
              <a:rPr lang="he-IL" dirty="0"/>
              <a:t>חזר ונשא אותה באיסור אחרי </a:t>
            </a:r>
            <a:r>
              <a:rPr lang="he-IL" dirty="0" err="1"/>
              <a:t>שנתגרשה</a:t>
            </a:r>
            <a:r>
              <a:rPr lang="he-IL" dirty="0"/>
              <a:t> מלוי</a:t>
            </a:r>
          </a:p>
        </p:txBody>
      </p:sp>
      <p:sp>
        <p:nvSpPr>
          <p:cNvPr id="40" name="TextBox 39"/>
          <p:cNvSpPr txBox="1"/>
          <p:nvPr/>
        </p:nvSpPr>
        <p:spPr>
          <a:xfrm>
            <a:off x="2420611" y="606815"/>
            <a:ext cx="3235977" cy="369332"/>
          </a:xfrm>
          <a:prstGeom prst="rect">
            <a:avLst/>
          </a:prstGeom>
          <a:solidFill>
            <a:schemeClr val="tx2">
              <a:lumMod val="20000"/>
              <a:lumOff val="80000"/>
            </a:schemeClr>
          </a:solidFill>
          <a:scene3d>
            <a:camera prst="orthographicFront"/>
            <a:lightRig rig="threePt" dir="t"/>
          </a:scene3d>
          <a:sp3d>
            <a:bevelT w="139700" h="139700" prst="divot"/>
          </a:sp3d>
        </p:spPr>
        <p:txBody>
          <a:bodyPr wrap="square" rtlCol="1">
            <a:spAutoFit/>
          </a:bodyPr>
          <a:lstStyle/>
          <a:p>
            <a:r>
              <a:rPr lang="he-IL"/>
              <a:t>בא עליה אידך אסרה עליה דהאי</a:t>
            </a:r>
            <a:endParaRPr lang="he-IL" dirty="0"/>
          </a:p>
        </p:txBody>
      </p:sp>
      <p:sp>
        <p:nvSpPr>
          <p:cNvPr id="41" name="TextBox 40"/>
          <p:cNvSpPr txBox="1"/>
          <p:nvPr/>
        </p:nvSpPr>
        <p:spPr>
          <a:xfrm>
            <a:off x="6580557" y="1205914"/>
            <a:ext cx="2886987" cy="646331"/>
          </a:xfrm>
          <a:prstGeom prst="rect">
            <a:avLst/>
          </a:prstGeom>
          <a:solidFill>
            <a:schemeClr val="accent6">
              <a:lumMod val="60000"/>
              <a:lumOff val="40000"/>
            </a:schemeClr>
          </a:solidFill>
          <a:scene3d>
            <a:camera prst="orthographicFront"/>
            <a:lightRig rig="threePt" dir="t"/>
          </a:scene3d>
          <a:sp3d>
            <a:bevelT prst="relaxedInset"/>
          </a:sp3d>
        </p:spPr>
        <p:txBody>
          <a:bodyPr wrap="square" rtlCol="1">
            <a:spAutoFit/>
          </a:bodyPr>
          <a:lstStyle/>
          <a:p>
            <a:r>
              <a:rPr lang="he-IL" dirty="0"/>
              <a:t>יהודה נשא את לאה באיסור, ובא עליה ואסר אותה ללוי</a:t>
            </a:r>
          </a:p>
        </p:txBody>
      </p:sp>
      <p:sp>
        <p:nvSpPr>
          <p:cNvPr id="42" name="TextBox 41"/>
          <p:cNvSpPr txBox="1"/>
          <p:nvPr/>
        </p:nvSpPr>
        <p:spPr>
          <a:xfrm>
            <a:off x="9015198" y="2022537"/>
            <a:ext cx="904691" cy="369332"/>
          </a:xfrm>
          <a:prstGeom prst="rect">
            <a:avLst/>
          </a:prstGeom>
          <a:solidFill>
            <a:schemeClr val="accent1">
              <a:lumMod val="60000"/>
              <a:lumOff val="40000"/>
            </a:schemeClr>
          </a:solidFill>
          <a:scene3d>
            <a:camera prst="orthographicFront"/>
            <a:lightRig rig="threePt" dir="t"/>
          </a:scene3d>
          <a:sp3d>
            <a:bevelT prst="slope"/>
          </a:sp3d>
        </p:spPr>
        <p:txBody>
          <a:bodyPr wrap="square" rtlCol="1">
            <a:spAutoFit/>
          </a:bodyPr>
          <a:lstStyle/>
          <a:p>
            <a:r>
              <a:rPr lang="he-IL" dirty="0"/>
              <a:t>"נאסר"</a:t>
            </a:r>
          </a:p>
        </p:txBody>
      </p:sp>
      <p:sp>
        <p:nvSpPr>
          <p:cNvPr id="43" name="סוגר זוויתי 42"/>
          <p:cNvSpPr/>
          <p:nvPr/>
        </p:nvSpPr>
        <p:spPr>
          <a:xfrm rot="5400000">
            <a:off x="6852550" y="2500446"/>
            <a:ext cx="1868885" cy="3894829"/>
          </a:xfrm>
          <a:prstGeom prst="chevron">
            <a:avLst>
              <a:gd name="adj" fmla="val 7955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44" name="TextBox 43"/>
          <p:cNvSpPr txBox="1"/>
          <p:nvPr/>
        </p:nvSpPr>
        <p:spPr>
          <a:xfrm>
            <a:off x="7253695" y="4653871"/>
            <a:ext cx="1045065" cy="369332"/>
          </a:xfrm>
          <a:prstGeom prst="rect">
            <a:avLst/>
          </a:prstGeom>
          <a:solidFill>
            <a:schemeClr val="accent6">
              <a:lumMod val="60000"/>
              <a:lumOff val="40000"/>
            </a:schemeClr>
          </a:solidFill>
          <a:scene3d>
            <a:camera prst="orthographicFront"/>
            <a:lightRig rig="threePt" dir="t"/>
          </a:scene3d>
          <a:sp3d>
            <a:bevelT prst="convex"/>
          </a:sp3d>
        </p:spPr>
        <p:txBody>
          <a:bodyPr wrap="square" rtlCol="1">
            <a:spAutoFit/>
          </a:bodyPr>
          <a:lstStyle/>
          <a:p>
            <a:r>
              <a:rPr lang="he-IL" dirty="0"/>
              <a:t>איסור קל</a:t>
            </a:r>
          </a:p>
        </p:txBody>
      </p:sp>
      <p:sp>
        <p:nvSpPr>
          <p:cNvPr id="45" name="TextBox 44"/>
          <p:cNvSpPr txBox="1"/>
          <p:nvPr/>
        </p:nvSpPr>
        <p:spPr>
          <a:xfrm>
            <a:off x="493894" y="4247542"/>
            <a:ext cx="4914632" cy="646331"/>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r>
              <a:rPr lang="he-IL" dirty="0"/>
              <a:t>קל:   אם עבר ה"נאסר" (יהודה) על איסור קל (מחזיר גרושתו שאין בו לאו), ובגלל זה נאסר ה"אוסר" (לוי)</a:t>
            </a:r>
          </a:p>
        </p:txBody>
      </p:sp>
      <p:sp>
        <p:nvSpPr>
          <p:cNvPr id="46" name="TextBox 45"/>
          <p:cNvSpPr txBox="1"/>
          <p:nvPr/>
        </p:nvSpPr>
        <p:spPr>
          <a:xfrm>
            <a:off x="3501957" y="4050628"/>
            <a:ext cx="45719" cy="369332"/>
          </a:xfrm>
          <a:prstGeom prst="rect">
            <a:avLst/>
          </a:prstGeom>
          <a:noFill/>
        </p:spPr>
        <p:txBody>
          <a:bodyPr wrap="square" rtlCol="1">
            <a:spAutoFit/>
          </a:bodyPr>
          <a:lstStyle/>
          <a:p>
            <a:endParaRPr lang="he-IL" dirty="0"/>
          </a:p>
        </p:txBody>
      </p:sp>
      <p:sp>
        <p:nvSpPr>
          <p:cNvPr id="47" name="TextBox 46"/>
          <p:cNvSpPr txBox="1"/>
          <p:nvPr/>
        </p:nvSpPr>
        <p:spPr>
          <a:xfrm>
            <a:off x="2850204" y="3839123"/>
            <a:ext cx="1402538" cy="369332"/>
          </a:xfrm>
          <a:prstGeom prst="rect">
            <a:avLst/>
          </a:prstGeom>
          <a:solidFill>
            <a:schemeClr val="accent6">
              <a:lumMod val="60000"/>
              <a:lumOff val="40000"/>
            </a:schemeClr>
          </a:solidFill>
          <a:scene3d>
            <a:camera prst="orthographicFront"/>
            <a:lightRig rig="threePt" dir="t"/>
          </a:scene3d>
          <a:sp3d>
            <a:bevelT/>
          </a:sp3d>
        </p:spPr>
        <p:txBody>
          <a:bodyPr wrap="square" rtlCol="1">
            <a:spAutoFit/>
          </a:bodyPr>
          <a:lstStyle/>
          <a:p>
            <a:r>
              <a:rPr lang="he-IL" dirty="0"/>
              <a:t>מכאן הוכחה:</a:t>
            </a:r>
          </a:p>
        </p:txBody>
      </p:sp>
      <p:sp>
        <p:nvSpPr>
          <p:cNvPr id="48" name="TextBox 47"/>
          <p:cNvSpPr txBox="1"/>
          <p:nvPr/>
        </p:nvSpPr>
        <p:spPr>
          <a:xfrm>
            <a:off x="631163" y="5070841"/>
            <a:ext cx="4640094" cy="646331"/>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r>
              <a:rPr lang="he-IL" dirty="0"/>
              <a:t>קל וחומר שאם עבר על איסור חמור של אחות </a:t>
            </a:r>
            <a:r>
              <a:rPr lang="he-IL" dirty="0" err="1"/>
              <a:t>אשה</a:t>
            </a:r>
            <a:r>
              <a:rPr lang="he-IL" dirty="0"/>
              <a:t>  שתיאסר ה"אוסרת" דהיינו לאה אשתו</a:t>
            </a:r>
          </a:p>
        </p:txBody>
      </p:sp>
      <p:sp>
        <p:nvSpPr>
          <p:cNvPr id="49" name="לחצן פעולה: בית 48">
            <a:hlinkClick r:id="" action="ppaction://hlinkshowjump?jump=firstslide" highlightClick="1"/>
          </p:cNvPr>
          <p:cNvSpPr/>
          <p:nvPr/>
        </p:nvSpPr>
        <p:spPr>
          <a:xfrm>
            <a:off x="11040894" y="4893873"/>
            <a:ext cx="535021" cy="71898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19114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par>
                                <p:cTn id="12" presetID="2" presetClass="entr" presetSubtype="2"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par>
                                <p:cTn id="16" presetID="6" presetClass="emph" presetSubtype="0" fill="hold" nodeType="withEffect">
                                  <p:stCondLst>
                                    <p:cond delay="0"/>
                                  </p:stCondLst>
                                  <p:childTnLst>
                                    <p:animScale>
                                      <p:cBhvr>
                                        <p:cTn id="17" dur="2000" fill="hold"/>
                                        <p:tgtEl>
                                          <p:spTgt spid="15"/>
                                        </p:tgtEl>
                                      </p:cBhvr>
                                      <p:by x="150000" y="150000"/>
                                    </p:animScale>
                                  </p:childTnLst>
                                </p:cTn>
                              </p:par>
                            </p:childTnLst>
                          </p:cTn>
                        </p:par>
                        <p:par>
                          <p:cTn id="18" fill="hold">
                            <p:stCondLst>
                              <p:cond delay="2500"/>
                            </p:stCondLst>
                            <p:childTnLst>
                              <p:par>
                                <p:cTn id="19" presetID="2" presetClass="entr" presetSubtype="8" fill="hold" nodeType="afterEffect">
                                  <p:stCondLst>
                                    <p:cond delay="25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0-#ppt_w/2"/>
                                          </p:val>
                                        </p:tav>
                                        <p:tav tm="100000">
                                          <p:val>
                                            <p:strVal val="#ppt_x"/>
                                          </p:val>
                                        </p:tav>
                                      </p:tavLst>
                                    </p:anim>
                                    <p:anim calcmode="lin" valueType="num">
                                      <p:cBhvr additive="base">
                                        <p:cTn id="22" dur="500" fill="hold"/>
                                        <p:tgtEl>
                                          <p:spTgt spid="20"/>
                                        </p:tgtEl>
                                        <p:attrNameLst>
                                          <p:attrName>ppt_y</p:attrName>
                                        </p:attrNameLst>
                                      </p:cBhvr>
                                      <p:tavLst>
                                        <p:tav tm="0">
                                          <p:val>
                                            <p:strVal val="#ppt_y"/>
                                          </p:val>
                                        </p:tav>
                                        <p:tav tm="100000">
                                          <p:val>
                                            <p:strVal val="#ppt_y"/>
                                          </p:val>
                                        </p:tav>
                                      </p:tavLst>
                                    </p:anim>
                                  </p:childTnLst>
                                </p:cTn>
                              </p:par>
                            </p:childTnLst>
                          </p:cTn>
                        </p:par>
                        <p:par>
                          <p:cTn id="23" fill="hold">
                            <p:stCondLst>
                              <p:cond delay="3250"/>
                            </p:stCondLst>
                            <p:childTnLst>
                              <p:par>
                                <p:cTn id="24" presetID="6" presetClass="emph" presetSubtype="0" fill="hold" nodeType="afterEffect">
                                  <p:stCondLst>
                                    <p:cond delay="250"/>
                                  </p:stCondLst>
                                  <p:childTnLst>
                                    <p:animScale>
                                      <p:cBhvr>
                                        <p:cTn id="25" dur="2000" fill="hold"/>
                                        <p:tgtEl>
                                          <p:spTgt spid="20"/>
                                        </p:tgtEl>
                                      </p:cBhvr>
                                      <p:by x="150000" y="150000"/>
                                    </p:animScale>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par>
                                <p:cTn id="30" presetID="2" presetClass="entr" presetSubtype="8"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0-#ppt_w/2"/>
                                          </p:val>
                                        </p:tav>
                                        <p:tav tm="100000">
                                          <p:val>
                                            <p:strVal val="#ppt_x"/>
                                          </p:val>
                                        </p:tav>
                                      </p:tavLst>
                                    </p:anim>
                                    <p:anim calcmode="lin" valueType="num">
                                      <p:cBhvr additive="base">
                                        <p:cTn id="33"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1"/>
                                        </p:tgtEl>
                                        <p:attrNameLst>
                                          <p:attrName>style.visibility</p:attrName>
                                        </p:attrNameLst>
                                      </p:cBhvr>
                                      <p:to>
                                        <p:strVal val="visible"/>
                                      </p:to>
                                    </p:set>
                                    <p:anim calcmode="lin" valueType="num">
                                      <p:cBhvr>
                                        <p:cTn id="38" dur="1000" fill="hold"/>
                                        <p:tgtEl>
                                          <p:spTgt spid="31"/>
                                        </p:tgtEl>
                                        <p:attrNameLst>
                                          <p:attrName>ppt_w</p:attrName>
                                        </p:attrNameLst>
                                      </p:cBhvr>
                                      <p:tavLst>
                                        <p:tav tm="0">
                                          <p:val>
                                            <p:fltVal val="0"/>
                                          </p:val>
                                        </p:tav>
                                        <p:tav tm="100000">
                                          <p:val>
                                            <p:strVal val="#ppt_w"/>
                                          </p:val>
                                        </p:tav>
                                      </p:tavLst>
                                    </p:anim>
                                    <p:anim calcmode="lin" valueType="num">
                                      <p:cBhvr>
                                        <p:cTn id="39" dur="1000" fill="hold"/>
                                        <p:tgtEl>
                                          <p:spTgt spid="31"/>
                                        </p:tgtEl>
                                        <p:attrNameLst>
                                          <p:attrName>ppt_h</p:attrName>
                                        </p:attrNameLst>
                                      </p:cBhvr>
                                      <p:tavLst>
                                        <p:tav tm="0">
                                          <p:val>
                                            <p:fltVal val="0"/>
                                          </p:val>
                                        </p:tav>
                                        <p:tav tm="100000">
                                          <p:val>
                                            <p:strVal val="#ppt_h"/>
                                          </p:val>
                                        </p:tav>
                                      </p:tavLst>
                                    </p:anim>
                                    <p:anim calcmode="lin" valueType="num">
                                      <p:cBhvr>
                                        <p:cTn id="40" dur="1000" fill="hold"/>
                                        <p:tgtEl>
                                          <p:spTgt spid="31"/>
                                        </p:tgtEl>
                                        <p:attrNameLst>
                                          <p:attrName>style.rotation</p:attrName>
                                        </p:attrNameLst>
                                      </p:cBhvr>
                                      <p:tavLst>
                                        <p:tav tm="0">
                                          <p:val>
                                            <p:fltVal val="90"/>
                                          </p:val>
                                        </p:tav>
                                        <p:tav tm="100000">
                                          <p:val>
                                            <p:fltVal val="0"/>
                                          </p:val>
                                        </p:tav>
                                      </p:tavLst>
                                    </p:anim>
                                    <p:animEffect transition="in" filter="fade">
                                      <p:cBhvr>
                                        <p:cTn id="41" dur="1000"/>
                                        <p:tgtEl>
                                          <p:spTgt spid="31"/>
                                        </p:tgtEl>
                                      </p:cBhvr>
                                    </p:animEffect>
                                  </p:childTnLst>
                                </p:cTn>
                              </p:par>
                            </p:childTnLst>
                          </p:cTn>
                        </p:par>
                        <p:par>
                          <p:cTn id="42" fill="hold">
                            <p:stCondLst>
                              <p:cond delay="1000"/>
                            </p:stCondLst>
                            <p:childTnLst>
                              <p:par>
                                <p:cTn id="43" presetID="31" presetClass="entr" presetSubtype="0" fill="hold" grpId="0" nodeType="afterEffect">
                                  <p:stCondLst>
                                    <p:cond delay="250"/>
                                  </p:stCondLst>
                                  <p:childTnLst>
                                    <p:set>
                                      <p:cBhvr>
                                        <p:cTn id="44" dur="1" fill="hold">
                                          <p:stCondLst>
                                            <p:cond delay="0"/>
                                          </p:stCondLst>
                                        </p:cTn>
                                        <p:tgtEl>
                                          <p:spTgt spid="30"/>
                                        </p:tgtEl>
                                        <p:attrNameLst>
                                          <p:attrName>style.visibility</p:attrName>
                                        </p:attrNameLst>
                                      </p:cBhvr>
                                      <p:to>
                                        <p:strVal val="visible"/>
                                      </p:to>
                                    </p:set>
                                    <p:anim calcmode="lin" valueType="num">
                                      <p:cBhvr>
                                        <p:cTn id="45" dur="1000" fill="hold"/>
                                        <p:tgtEl>
                                          <p:spTgt spid="30"/>
                                        </p:tgtEl>
                                        <p:attrNameLst>
                                          <p:attrName>ppt_w</p:attrName>
                                        </p:attrNameLst>
                                      </p:cBhvr>
                                      <p:tavLst>
                                        <p:tav tm="0">
                                          <p:val>
                                            <p:fltVal val="0"/>
                                          </p:val>
                                        </p:tav>
                                        <p:tav tm="100000">
                                          <p:val>
                                            <p:strVal val="#ppt_w"/>
                                          </p:val>
                                        </p:tav>
                                      </p:tavLst>
                                    </p:anim>
                                    <p:anim calcmode="lin" valueType="num">
                                      <p:cBhvr>
                                        <p:cTn id="46" dur="1000" fill="hold"/>
                                        <p:tgtEl>
                                          <p:spTgt spid="30"/>
                                        </p:tgtEl>
                                        <p:attrNameLst>
                                          <p:attrName>ppt_h</p:attrName>
                                        </p:attrNameLst>
                                      </p:cBhvr>
                                      <p:tavLst>
                                        <p:tav tm="0">
                                          <p:val>
                                            <p:fltVal val="0"/>
                                          </p:val>
                                        </p:tav>
                                        <p:tav tm="100000">
                                          <p:val>
                                            <p:strVal val="#ppt_h"/>
                                          </p:val>
                                        </p:tav>
                                      </p:tavLst>
                                    </p:anim>
                                    <p:anim calcmode="lin" valueType="num">
                                      <p:cBhvr>
                                        <p:cTn id="47" dur="1000" fill="hold"/>
                                        <p:tgtEl>
                                          <p:spTgt spid="30"/>
                                        </p:tgtEl>
                                        <p:attrNameLst>
                                          <p:attrName>style.rotation</p:attrName>
                                        </p:attrNameLst>
                                      </p:cBhvr>
                                      <p:tavLst>
                                        <p:tav tm="0">
                                          <p:val>
                                            <p:fltVal val="90"/>
                                          </p:val>
                                        </p:tav>
                                        <p:tav tm="100000">
                                          <p:val>
                                            <p:fltVal val="0"/>
                                          </p:val>
                                        </p:tav>
                                      </p:tavLst>
                                    </p:anim>
                                    <p:animEffect transition="in" filter="fade">
                                      <p:cBhvr>
                                        <p:cTn id="48" dur="1000"/>
                                        <p:tgtEl>
                                          <p:spTgt spid="30"/>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nodeType="click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0-#ppt_w/2"/>
                                          </p:val>
                                        </p:tav>
                                        <p:tav tm="100000">
                                          <p:val>
                                            <p:strVal val="#ppt_x"/>
                                          </p:val>
                                        </p:tav>
                                      </p:tavLst>
                                    </p:anim>
                                    <p:anim calcmode="lin" valueType="num">
                                      <p:cBhvr additive="base">
                                        <p:cTn id="54" dur="500" fill="hold"/>
                                        <p:tgtEl>
                                          <p:spTgt spid="32"/>
                                        </p:tgtEl>
                                        <p:attrNameLst>
                                          <p:attrName>ppt_y</p:attrName>
                                        </p:attrNameLst>
                                      </p:cBhvr>
                                      <p:tavLst>
                                        <p:tav tm="0">
                                          <p:val>
                                            <p:strVal val="#ppt_y"/>
                                          </p:val>
                                        </p:tav>
                                        <p:tav tm="100000">
                                          <p:val>
                                            <p:strVal val="#ppt_y"/>
                                          </p:val>
                                        </p:tav>
                                      </p:tavLst>
                                    </p:anim>
                                  </p:childTnLst>
                                </p:cTn>
                              </p:par>
                            </p:childTnLst>
                          </p:cTn>
                        </p:par>
                        <p:par>
                          <p:cTn id="55" fill="hold">
                            <p:stCondLst>
                              <p:cond delay="500"/>
                            </p:stCondLst>
                            <p:childTnLst>
                              <p:par>
                                <p:cTn id="56" presetID="26" presetClass="entr" presetSubtype="0" fill="hold" grpId="0" nodeType="after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wipe(down)">
                                      <p:cBhvr>
                                        <p:cTn id="58" dur="580">
                                          <p:stCondLst>
                                            <p:cond delay="0"/>
                                          </p:stCondLst>
                                        </p:cTn>
                                        <p:tgtEl>
                                          <p:spTgt spid="37"/>
                                        </p:tgtEl>
                                      </p:cBhvr>
                                    </p:animEffect>
                                    <p:anim calcmode="lin" valueType="num">
                                      <p:cBhvr>
                                        <p:cTn id="59"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64" dur="26">
                                          <p:stCondLst>
                                            <p:cond delay="650"/>
                                          </p:stCondLst>
                                        </p:cTn>
                                        <p:tgtEl>
                                          <p:spTgt spid="37"/>
                                        </p:tgtEl>
                                      </p:cBhvr>
                                      <p:to x="100000" y="60000"/>
                                    </p:animScale>
                                    <p:animScale>
                                      <p:cBhvr>
                                        <p:cTn id="65" dur="166" decel="50000">
                                          <p:stCondLst>
                                            <p:cond delay="676"/>
                                          </p:stCondLst>
                                        </p:cTn>
                                        <p:tgtEl>
                                          <p:spTgt spid="37"/>
                                        </p:tgtEl>
                                      </p:cBhvr>
                                      <p:to x="100000" y="100000"/>
                                    </p:animScale>
                                    <p:animScale>
                                      <p:cBhvr>
                                        <p:cTn id="66" dur="26">
                                          <p:stCondLst>
                                            <p:cond delay="1312"/>
                                          </p:stCondLst>
                                        </p:cTn>
                                        <p:tgtEl>
                                          <p:spTgt spid="37"/>
                                        </p:tgtEl>
                                      </p:cBhvr>
                                      <p:to x="100000" y="80000"/>
                                    </p:animScale>
                                    <p:animScale>
                                      <p:cBhvr>
                                        <p:cTn id="67" dur="166" decel="50000">
                                          <p:stCondLst>
                                            <p:cond delay="1338"/>
                                          </p:stCondLst>
                                        </p:cTn>
                                        <p:tgtEl>
                                          <p:spTgt spid="37"/>
                                        </p:tgtEl>
                                      </p:cBhvr>
                                      <p:to x="100000" y="100000"/>
                                    </p:animScale>
                                    <p:animScale>
                                      <p:cBhvr>
                                        <p:cTn id="68" dur="26">
                                          <p:stCondLst>
                                            <p:cond delay="1642"/>
                                          </p:stCondLst>
                                        </p:cTn>
                                        <p:tgtEl>
                                          <p:spTgt spid="37"/>
                                        </p:tgtEl>
                                      </p:cBhvr>
                                      <p:to x="100000" y="90000"/>
                                    </p:animScale>
                                    <p:animScale>
                                      <p:cBhvr>
                                        <p:cTn id="69" dur="166" decel="50000">
                                          <p:stCondLst>
                                            <p:cond delay="1668"/>
                                          </p:stCondLst>
                                        </p:cTn>
                                        <p:tgtEl>
                                          <p:spTgt spid="37"/>
                                        </p:tgtEl>
                                      </p:cBhvr>
                                      <p:to x="100000" y="100000"/>
                                    </p:animScale>
                                    <p:animScale>
                                      <p:cBhvr>
                                        <p:cTn id="70" dur="26">
                                          <p:stCondLst>
                                            <p:cond delay="1808"/>
                                          </p:stCondLst>
                                        </p:cTn>
                                        <p:tgtEl>
                                          <p:spTgt spid="37"/>
                                        </p:tgtEl>
                                      </p:cBhvr>
                                      <p:to x="100000" y="95000"/>
                                    </p:animScale>
                                    <p:animScale>
                                      <p:cBhvr>
                                        <p:cTn id="71" dur="166" decel="50000">
                                          <p:stCondLst>
                                            <p:cond delay="1834"/>
                                          </p:stCondLst>
                                        </p:cTn>
                                        <p:tgtEl>
                                          <p:spTgt spid="37"/>
                                        </p:tgtEl>
                                      </p:cBhvr>
                                      <p:to x="100000" y="100000"/>
                                    </p:animScale>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barn(inVertical)">
                                      <p:cBhvr>
                                        <p:cTn id="76" dur="1000"/>
                                        <p:tgtEl>
                                          <p:spTgt spid="38"/>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p:cTn id="79" dur="500" fill="hold"/>
                                        <p:tgtEl>
                                          <p:spTgt spid="39"/>
                                        </p:tgtEl>
                                        <p:attrNameLst>
                                          <p:attrName>ppt_w</p:attrName>
                                        </p:attrNameLst>
                                      </p:cBhvr>
                                      <p:tavLst>
                                        <p:tav tm="0">
                                          <p:val>
                                            <p:fltVal val="0"/>
                                          </p:val>
                                        </p:tav>
                                        <p:tav tm="100000">
                                          <p:val>
                                            <p:strVal val="#ppt_w"/>
                                          </p:val>
                                        </p:tav>
                                      </p:tavLst>
                                    </p:anim>
                                    <p:anim calcmode="lin" valueType="num">
                                      <p:cBhvr>
                                        <p:cTn id="80" dur="500" fill="hold"/>
                                        <p:tgtEl>
                                          <p:spTgt spid="39"/>
                                        </p:tgtEl>
                                        <p:attrNameLst>
                                          <p:attrName>ppt_h</p:attrName>
                                        </p:attrNameLst>
                                      </p:cBhvr>
                                      <p:tavLst>
                                        <p:tav tm="0">
                                          <p:val>
                                            <p:fltVal val="0"/>
                                          </p:val>
                                        </p:tav>
                                        <p:tav tm="100000">
                                          <p:val>
                                            <p:strVal val="#ppt_h"/>
                                          </p:val>
                                        </p:tav>
                                      </p:tavLst>
                                    </p:anim>
                                    <p:animEffect transition="in" filter="fade">
                                      <p:cBhvr>
                                        <p:cTn id="81" dur="500"/>
                                        <p:tgtEl>
                                          <p:spTgt spid="39"/>
                                        </p:tgtEl>
                                      </p:cBhvr>
                                    </p:animEffect>
                                  </p:childTnLst>
                                </p:cTn>
                              </p:par>
                            </p:childTnLst>
                          </p:cTn>
                        </p:par>
                        <p:par>
                          <p:cTn id="82" fill="hold">
                            <p:stCondLst>
                              <p:cond delay="1000"/>
                            </p:stCondLst>
                            <p:childTnLst>
                              <p:par>
                                <p:cTn id="83" presetID="26" presetClass="entr" presetSubtype="0" fill="hold" grpId="0" nodeType="after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wipe(down)">
                                      <p:cBhvr>
                                        <p:cTn id="85" dur="580">
                                          <p:stCondLst>
                                            <p:cond delay="0"/>
                                          </p:stCondLst>
                                        </p:cTn>
                                        <p:tgtEl>
                                          <p:spTgt spid="42"/>
                                        </p:tgtEl>
                                      </p:cBhvr>
                                    </p:animEffect>
                                    <p:anim calcmode="lin" valueType="num">
                                      <p:cBhvr>
                                        <p:cTn id="86"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91" dur="26">
                                          <p:stCondLst>
                                            <p:cond delay="650"/>
                                          </p:stCondLst>
                                        </p:cTn>
                                        <p:tgtEl>
                                          <p:spTgt spid="42"/>
                                        </p:tgtEl>
                                      </p:cBhvr>
                                      <p:to x="100000" y="60000"/>
                                    </p:animScale>
                                    <p:animScale>
                                      <p:cBhvr>
                                        <p:cTn id="92" dur="166" decel="50000">
                                          <p:stCondLst>
                                            <p:cond delay="676"/>
                                          </p:stCondLst>
                                        </p:cTn>
                                        <p:tgtEl>
                                          <p:spTgt spid="42"/>
                                        </p:tgtEl>
                                      </p:cBhvr>
                                      <p:to x="100000" y="100000"/>
                                    </p:animScale>
                                    <p:animScale>
                                      <p:cBhvr>
                                        <p:cTn id="93" dur="26">
                                          <p:stCondLst>
                                            <p:cond delay="1312"/>
                                          </p:stCondLst>
                                        </p:cTn>
                                        <p:tgtEl>
                                          <p:spTgt spid="42"/>
                                        </p:tgtEl>
                                      </p:cBhvr>
                                      <p:to x="100000" y="80000"/>
                                    </p:animScale>
                                    <p:animScale>
                                      <p:cBhvr>
                                        <p:cTn id="94" dur="166" decel="50000">
                                          <p:stCondLst>
                                            <p:cond delay="1338"/>
                                          </p:stCondLst>
                                        </p:cTn>
                                        <p:tgtEl>
                                          <p:spTgt spid="42"/>
                                        </p:tgtEl>
                                      </p:cBhvr>
                                      <p:to x="100000" y="100000"/>
                                    </p:animScale>
                                    <p:animScale>
                                      <p:cBhvr>
                                        <p:cTn id="95" dur="26">
                                          <p:stCondLst>
                                            <p:cond delay="1642"/>
                                          </p:stCondLst>
                                        </p:cTn>
                                        <p:tgtEl>
                                          <p:spTgt spid="42"/>
                                        </p:tgtEl>
                                      </p:cBhvr>
                                      <p:to x="100000" y="90000"/>
                                    </p:animScale>
                                    <p:animScale>
                                      <p:cBhvr>
                                        <p:cTn id="96" dur="166" decel="50000">
                                          <p:stCondLst>
                                            <p:cond delay="1668"/>
                                          </p:stCondLst>
                                        </p:cTn>
                                        <p:tgtEl>
                                          <p:spTgt spid="42"/>
                                        </p:tgtEl>
                                      </p:cBhvr>
                                      <p:to x="100000" y="100000"/>
                                    </p:animScale>
                                    <p:animScale>
                                      <p:cBhvr>
                                        <p:cTn id="97" dur="26">
                                          <p:stCondLst>
                                            <p:cond delay="1808"/>
                                          </p:stCondLst>
                                        </p:cTn>
                                        <p:tgtEl>
                                          <p:spTgt spid="42"/>
                                        </p:tgtEl>
                                      </p:cBhvr>
                                      <p:to x="100000" y="95000"/>
                                    </p:animScale>
                                    <p:animScale>
                                      <p:cBhvr>
                                        <p:cTn id="98" dur="166" decel="50000">
                                          <p:stCondLst>
                                            <p:cond delay="1834"/>
                                          </p:stCondLst>
                                        </p:cTn>
                                        <p:tgtEl>
                                          <p:spTgt spid="42"/>
                                        </p:tgtEl>
                                      </p:cBhvr>
                                      <p:to x="100000" y="100000"/>
                                    </p:animScale>
                                  </p:childTnLst>
                                </p:cTn>
                              </p:par>
                            </p:childTnLst>
                          </p:cTn>
                        </p:par>
                        <p:par>
                          <p:cTn id="99" fill="hold">
                            <p:stCondLst>
                              <p:cond delay="3000"/>
                            </p:stCondLst>
                            <p:childTnLst>
                              <p:par>
                                <p:cTn id="100" presetID="53" presetClass="entr" presetSubtype="16" fill="hold" grpId="0" nodeType="afterEffect">
                                  <p:stCondLst>
                                    <p:cond delay="250"/>
                                  </p:stCondLst>
                                  <p:childTnLst>
                                    <p:set>
                                      <p:cBhvr>
                                        <p:cTn id="101" dur="1" fill="hold">
                                          <p:stCondLst>
                                            <p:cond delay="0"/>
                                          </p:stCondLst>
                                        </p:cTn>
                                        <p:tgtEl>
                                          <p:spTgt spid="40"/>
                                        </p:tgtEl>
                                        <p:attrNameLst>
                                          <p:attrName>style.visibility</p:attrName>
                                        </p:attrNameLst>
                                      </p:cBhvr>
                                      <p:to>
                                        <p:strVal val="visible"/>
                                      </p:to>
                                    </p:set>
                                    <p:anim calcmode="lin" valueType="num">
                                      <p:cBhvr>
                                        <p:cTn id="102" dur="500" fill="hold"/>
                                        <p:tgtEl>
                                          <p:spTgt spid="40"/>
                                        </p:tgtEl>
                                        <p:attrNameLst>
                                          <p:attrName>ppt_w</p:attrName>
                                        </p:attrNameLst>
                                      </p:cBhvr>
                                      <p:tavLst>
                                        <p:tav tm="0">
                                          <p:val>
                                            <p:fltVal val="0"/>
                                          </p:val>
                                        </p:tav>
                                        <p:tav tm="100000">
                                          <p:val>
                                            <p:strVal val="#ppt_w"/>
                                          </p:val>
                                        </p:tav>
                                      </p:tavLst>
                                    </p:anim>
                                    <p:anim calcmode="lin" valueType="num">
                                      <p:cBhvr>
                                        <p:cTn id="103" dur="500" fill="hold"/>
                                        <p:tgtEl>
                                          <p:spTgt spid="40"/>
                                        </p:tgtEl>
                                        <p:attrNameLst>
                                          <p:attrName>ppt_h</p:attrName>
                                        </p:attrNameLst>
                                      </p:cBhvr>
                                      <p:tavLst>
                                        <p:tav tm="0">
                                          <p:val>
                                            <p:fltVal val="0"/>
                                          </p:val>
                                        </p:tav>
                                        <p:tav tm="100000">
                                          <p:val>
                                            <p:strVal val="#ppt_h"/>
                                          </p:val>
                                        </p:tav>
                                      </p:tavLst>
                                    </p:anim>
                                    <p:animEffect transition="in" filter="fade">
                                      <p:cBhvr>
                                        <p:cTn id="104" dur="500"/>
                                        <p:tgtEl>
                                          <p:spTgt spid="40"/>
                                        </p:tgtEl>
                                      </p:cBhvr>
                                    </p:animEffect>
                                  </p:childTnLst>
                                </p:cTn>
                              </p:par>
                            </p:childTnLst>
                          </p:cTn>
                        </p:par>
                        <p:par>
                          <p:cTn id="105" fill="hold">
                            <p:stCondLst>
                              <p:cond delay="3750"/>
                            </p:stCondLst>
                            <p:childTnLst>
                              <p:par>
                                <p:cTn id="106" presetID="31" presetClass="entr" presetSubtype="0" fill="hold" grpId="0"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1000" fill="hold"/>
                                        <p:tgtEl>
                                          <p:spTgt spid="41"/>
                                        </p:tgtEl>
                                        <p:attrNameLst>
                                          <p:attrName>ppt_w</p:attrName>
                                        </p:attrNameLst>
                                      </p:cBhvr>
                                      <p:tavLst>
                                        <p:tav tm="0">
                                          <p:val>
                                            <p:fltVal val="0"/>
                                          </p:val>
                                        </p:tav>
                                        <p:tav tm="100000">
                                          <p:val>
                                            <p:strVal val="#ppt_w"/>
                                          </p:val>
                                        </p:tav>
                                      </p:tavLst>
                                    </p:anim>
                                    <p:anim calcmode="lin" valueType="num">
                                      <p:cBhvr>
                                        <p:cTn id="109" dur="1000" fill="hold"/>
                                        <p:tgtEl>
                                          <p:spTgt spid="41"/>
                                        </p:tgtEl>
                                        <p:attrNameLst>
                                          <p:attrName>ppt_h</p:attrName>
                                        </p:attrNameLst>
                                      </p:cBhvr>
                                      <p:tavLst>
                                        <p:tav tm="0">
                                          <p:val>
                                            <p:fltVal val="0"/>
                                          </p:val>
                                        </p:tav>
                                        <p:tav tm="100000">
                                          <p:val>
                                            <p:strVal val="#ppt_h"/>
                                          </p:val>
                                        </p:tav>
                                      </p:tavLst>
                                    </p:anim>
                                    <p:anim calcmode="lin" valueType="num">
                                      <p:cBhvr>
                                        <p:cTn id="110" dur="1000" fill="hold"/>
                                        <p:tgtEl>
                                          <p:spTgt spid="41"/>
                                        </p:tgtEl>
                                        <p:attrNameLst>
                                          <p:attrName>style.rotation</p:attrName>
                                        </p:attrNameLst>
                                      </p:cBhvr>
                                      <p:tavLst>
                                        <p:tav tm="0">
                                          <p:val>
                                            <p:fltVal val="90"/>
                                          </p:val>
                                        </p:tav>
                                        <p:tav tm="100000">
                                          <p:val>
                                            <p:fltVal val="0"/>
                                          </p:val>
                                        </p:tav>
                                      </p:tavLst>
                                    </p:anim>
                                    <p:animEffect transition="in" filter="fade">
                                      <p:cBhvr>
                                        <p:cTn id="111" dur="1000"/>
                                        <p:tgtEl>
                                          <p:spTgt spid="41"/>
                                        </p:tgtEl>
                                      </p:cBhvr>
                                    </p:animEffect>
                                  </p:childTnLst>
                                </p:cTn>
                              </p:par>
                            </p:childTnLst>
                          </p:cTn>
                        </p:par>
                        <p:par>
                          <p:cTn id="112" fill="hold">
                            <p:stCondLst>
                              <p:cond delay="4750"/>
                            </p:stCondLst>
                            <p:childTnLst>
                              <p:par>
                                <p:cTn id="113" presetID="16" presetClass="entr" presetSubtype="21" fill="hold" grpId="0" nodeType="afterEffect">
                                  <p:stCondLst>
                                    <p:cond delay="250"/>
                                  </p:stCondLst>
                                  <p:childTnLst>
                                    <p:set>
                                      <p:cBhvr>
                                        <p:cTn id="114" dur="1" fill="hold">
                                          <p:stCondLst>
                                            <p:cond delay="0"/>
                                          </p:stCondLst>
                                        </p:cTn>
                                        <p:tgtEl>
                                          <p:spTgt spid="43"/>
                                        </p:tgtEl>
                                        <p:attrNameLst>
                                          <p:attrName>style.visibility</p:attrName>
                                        </p:attrNameLst>
                                      </p:cBhvr>
                                      <p:to>
                                        <p:strVal val="visible"/>
                                      </p:to>
                                    </p:set>
                                    <p:animEffect transition="in" filter="barn(inVertical)">
                                      <p:cBhvr>
                                        <p:cTn id="115" dur="1000"/>
                                        <p:tgtEl>
                                          <p:spTgt spid="43"/>
                                        </p:tgtEl>
                                      </p:cBhvr>
                                    </p:animEffect>
                                  </p:childTnLst>
                                </p:cTn>
                              </p:par>
                              <p:par>
                                <p:cTn id="116" presetID="31" presetClass="entr" presetSubtype="0" fill="hold" grpId="0" nodeType="withEffect">
                                  <p:stCondLst>
                                    <p:cond delay="0"/>
                                  </p:stCondLst>
                                  <p:childTnLst>
                                    <p:set>
                                      <p:cBhvr>
                                        <p:cTn id="117" dur="1" fill="hold">
                                          <p:stCondLst>
                                            <p:cond delay="0"/>
                                          </p:stCondLst>
                                        </p:cTn>
                                        <p:tgtEl>
                                          <p:spTgt spid="44"/>
                                        </p:tgtEl>
                                        <p:attrNameLst>
                                          <p:attrName>style.visibility</p:attrName>
                                        </p:attrNameLst>
                                      </p:cBhvr>
                                      <p:to>
                                        <p:strVal val="visible"/>
                                      </p:to>
                                    </p:set>
                                    <p:anim calcmode="lin" valueType="num">
                                      <p:cBhvr>
                                        <p:cTn id="118" dur="1000" fill="hold"/>
                                        <p:tgtEl>
                                          <p:spTgt spid="44"/>
                                        </p:tgtEl>
                                        <p:attrNameLst>
                                          <p:attrName>ppt_w</p:attrName>
                                        </p:attrNameLst>
                                      </p:cBhvr>
                                      <p:tavLst>
                                        <p:tav tm="0">
                                          <p:val>
                                            <p:fltVal val="0"/>
                                          </p:val>
                                        </p:tav>
                                        <p:tav tm="100000">
                                          <p:val>
                                            <p:strVal val="#ppt_w"/>
                                          </p:val>
                                        </p:tav>
                                      </p:tavLst>
                                    </p:anim>
                                    <p:anim calcmode="lin" valueType="num">
                                      <p:cBhvr>
                                        <p:cTn id="119" dur="1000" fill="hold"/>
                                        <p:tgtEl>
                                          <p:spTgt spid="44"/>
                                        </p:tgtEl>
                                        <p:attrNameLst>
                                          <p:attrName>ppt_h</p:attrName>
                                        </p:attrNameLst>
                                      </p:cBhvr>
                                      <p:tavLst>
                                        <p:tav tm="0">
                                          <p:val>
                                            <p:fltVal val="0"/>
                                          </p:val>
                                        </p:tav>
                                        <p:tav tm="100000">
                                          <p:val>
                                            <p:strVal val="#ppt_h"/>
                                          </p:val>
                                        </p:tav>
                                      </p:tavLst>
                                    </p:anim>
                                    <p:anim calcmode="lin" valueType="num">
                                      <p:cBhvr>
                                        <p:cTn id="120" dur="1000" fill="hold"/>
                                        <p:tgtEl>
                                          <p:spTgt spid="44"/>
                                        </p:tgtEl>
                                        <p:attrNameLst>
                                          <p:attrName>style.rotation</p:attrName>
                                        </p:attrNameLst>
                                      </p:cBhvr>
                                      <p:tavLst>
                                        <p:tav tm="0">
                                          <p:val>
                                            <p:fltVal val="90"/>
                                          </p:val>
                                        </p:tav>
                                        <p:tav tm="100000">
                                          <p:val>
                                            <p:fltVal val="0"/>
                                          </p:val>
                                        </p:tav>
                                      </p:tavLst>
                                    </p:anim>
                                    <p:animEffect transition="in" filter="fade">
                                      <p:cBhvr>
                                        <p:cTn id="121" dur="1000"/>
                                        <p:tgtEl>
                                          <p:spTgt spid="44"/>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47"/>
                                        </p:tgtEl>
                                        <p:attrNameLst>
                                          <p:attrName>style.visibility</p:attrName>
                                        </p:attrNameLst>
                                      </p:cBhvr>
                                      <p:to>
                                        <p:strVal val="visible"/>
                                      </p:to>
                                    </p:set>
                                    <p:anim calcmode="lin" valueType="num">
                                      <p:cBhvr>
                                        <p:cTn id="126" dur="500" fill="hold"/>
                                        <p:tgtEl>
                                          <p:spTgt spid="47"/>
                                        </p:tgtEl>
                                        <p:attrNameLst>
                                          <p:attrName>ppt_w</p:attrName>
                                        </p:attrNameLst>
                                      </p:cBhvr>
                                      <p:tavLst>
                                        <p:tav tm="0">
                                          <p:val>
                                            <p:fltVal val="0"/>
                                          </p:val>
                                        </p:tav>
                                        <p:tav tm="100000">
                                          <p:val>
                                            <p:strVal val="#ppt_w"/>
                                          </p:val>
                                        </p:tav>
                                      </p:tavLst>
                                    </p:anim>
                                    <p:anim calcmode="lin" valueType="num">
                                      <p:cBhvr>
                                        <p:cTn id="127" dur="500" fill="hold"/>
                                        <p:tgtEl>
                                          <p:spTgt spid="47"/>
                                        </p:tgtEl>
                                        <p:attrNameLst>
                                          <p:attrName>ppt_h</p:attrName>
                                        </p:attrNameLst>
                                      </p:cBhvr>
                                      <p:tavLst>
                                        <p:tav tm="0">
                                          <p:val>
                                            <p:fltVal val="0"/>
                                          </p:val>
                                        </p:tav>
                                        <p:tav tm="100000">
                                          <p:val>
                                            <p:strVal val="#ppt_h"/>
                                          </p:val>
                                        </p:tav>
                                      </p:tavLst>
                                    </p:anim>
                                    <p:animEffect transition="in" filter="fade">
                                      <p:cBhvr>
                                        <p:cTn id="128" dur="500"/>
                                        <p:tgtEl>
                                          <p:spTgt spid="47"/>
                                        </p:tgtEl>
                                      </p:cBhvr>
                                    </p:animEffect>
                                  </p:childTnLst>
                                </p:cTn>
                              </p:par>
                            </p:childTnLst>
                          </p:cTn>
                        </p:par>
                        <p:par>
                          <p:cTn id="129" fill="hold">
                            <p:stCondLst>
                              <p:cond delay="500"/>
                            </p:stCondLst>
                            <p:childTnLst>
                              <p:par>
                                <p:cTn id="130" presetID="31" presetClass="entr" presetSubtype="0" fill="hold" grpId="0" nodeType="afterEffect">
                                  <p:stCondLst>
                                    <p:cond delay="0"/>
                                  </p:stCondLst>
                                  <p:childTnLst>
                                    <p:set>
                                      <p:cBhvr>
                                        <p:cTn id="131" dur="1" fill="hold">
                                          <p:stCondLst>
                                            <p:cond delay="0"/>
                                          </p:stCondLst>
                                        </p:cTn>
                                        <p:tgtEl>
                                          <p:spTgt spid="45"/>
                                        </p:tgtEl>
                                        <p:attrNameLst>
                                          <p:attrName>style.visibility</p:attrName>
                                        </p:attrNameLst>
                                      </p:cBhvr>
                                      <p:to>
                                        <p:strVal val="visible"/>
                                      </p:to>
                                    </p:set>
                                    <p:anim calcmode="lin" valueType="num">
                                      <p:cBhvr>
                                        <p:cTn id="132" dur="1000" fill="hold"/>
                                        <p:tgtEl>
                                          <p:spTgt spid="45"/>
                                        </p:tgtEl>
                                        <p:attrNameLst>
                                          <p:attrName>ppt_w</p:attrName>
                                        </p:attrNameLst>
                                      </p:cBhvr>
                                      <p:tavLst>
                                        <p:tav tm="0">
                                          <p:val>
                                            <p:fltVal val="0"/>
                                          </p:val>
                                        </p:tav>
                                        <p:tav tm="100000">
                                          <p:val>
                                            <p:strVal val="#ppt_w"/>
                                          </p:val>
                                        </p:tav>
                                      </p:tavLst>
                                    </p:anim>
                                    <p:anim calcmode="lin" valueType="num">
                                      <p:cBhvr>
                                        <p:cTn id="133" dur="1000" fill="hold"/>
                                        <p:tgtEl>
                                          <p:spTgt spid="45"/>
                                        </p:tgtEl>
                                        <p:attrNameLst>
                                          <p:attrName>ppt_h</p:attrName>
                                        </p:attrNameLst>
                                      </p:cBhvr>
                                      <p:tavLst>
                                        <p:tav tm="0">
                                          <p:val>
                                            <p:fltVal val="0"/>
                                          </p:val>
                                        </p:tav>
                                        <p:tav tm="100000">
                                          <p:val>
                                            <p:strVal val="#ppt_h"/>
                                          </p:val>
                                        </p:tav>
                                      </p:tavLst>
                                    </p:anim>
                                    <p:anim calcmode="lin" valueType="num">
                                      <p:cBhvr>
                                        <p:cTn id="134" dur="1000" fill="hold"/>
                                        <p:tgtEl>
                                          <p:spTgt spid="45"/>
                                        </p:tgtEl>
                                        <p:attrNameLst>
                                          <p:attrName>style.rotation</p:attrName>
                                        </p:attrNameLst>
                                      </p:cBhvr>
                                      <p:tavLst>
                                        <p:tav tm="0">
                                          <p:val>
                                            <p:fltVal val="90"/>
                                          </p:val>
                                        </p:tav>
                                        <p:tav tm="100000">
                                          <p:val>
                                            <p:fltVal val="0"/>
                                          </p:val>
                                        </p:tav>
                                      </p:tavLst>
                                    </p:anim>
                                    <p:animEffect transition="in" filter="fade">
                                      <p:cBhvr>
                                        <p:cTn id="135" dur="1000"/>
                                        <p:tgtEl>
                                          <p:spTgt spid="45"/>
                                        </p:tgtEl>
                                      </p:cBhvr>
                                    </p:animEffect>
                                  </p:childTnLst>
                                </p:cTn>
                              </p:par>
                            </p:childTnLst>
                          </p:cTn>
                        </p:par>
                        <p:par>
                          <p:cTn id="136" fill="hold">
                            <p:stCondLst>
                              <p:cond delay="1500"/>
                            </p:stCondLst>
                            <p:childTnLst>
                              <p:par>
                                <p:cTn id="137" presetID="31" presetClass="entr" presetSubtype="0" fill="hold" grpId="0" nodeType="afterEffect">
                                  <p:stCondLst>
                                    <p:cond delay="750"/>
                                  </p:stCondLst>
                                  <p:childTnLst>
                                    <p:set>
                                      <p:cBhvr>
                                        <p:cTn id="138" dur="1" fill="hold">
                                          <p:stCondLst>
                                            <p:cond delay="0"/>
                                          </p:stCondLst>
                                        </p:cTn>
                                        <p:tgtEl>
                                          <p:spTgt spid="48"/>
                                        </p:tgtEl>
                                        <p:attrNameLst>
                                          <p:attrName>style.visibility</p:attrName>
                                        </p:attrNameLst>
                                      </p:cBhvr>
                                      <p:to>
                                        <p:strVal val="visible"/>
                                      </p:to>
                                    </p:set>
                                    <p:anim calcmode="lin" valueType="num">
                                      <p:cBhvr>
                                        <p:cTn id="139" dur="1000" fill="hold"/>
                                        <p:tgtEl>
                                          <p:spTgt spid="48"/>
                                        </p:tgtEl>
                                        <p:attrNameLst>
                                          <p:attrName>ppt_w</p:attrName>
                                        </p:attrNameLst>
                                      </p:cBhvr>
                                      <p:tavLst>
                                        <p:tav tm="0">
                                          <p:val>
                                            <p:fltVal val="0"/>
                                          </p:val>
                                        </p:tav>
                                        <p:tav tm="100000">
                                          <p:val>
                                            <p:strVal val="#ppt_w"/>
                                          </p:val>
                                        </p:tav>
                                      </p:tavLst>
                                    </p:anim>
                                    <p:anim calcmode="lin" valueType="num">
                                      <p:cBhvr>
                                        <p:cTn id="140" dur="1000" fill="hold"/>
                                        <p:tgtEl>
                                          <p:spTgt spid="48"/>
                                        </p:tgtEl>
                                        <p:attrNameLst>
                                          <p:attrName>ppt_h</p:attrName>
                                        </p:attrNameLst>
                                      </p:cBhvr>
                                      <p:tavLst>
                                        <p:tav tm="0">
                                          <p:val>
                                            <p:fltVal val="0"/>
                                          </p:val>
                                        </p:tav>
                                        <p:tav tm="100000">
                                          <p:val>
                                            <p:strVal val="#ppt_h"/>
                                          </p:val>
                                        </p:tav>
                                      </p:tavLst>
                                    </p:anim>
                                    <p:anim calcmode="lin" valueType="num">
                                      <p:cBhvr>
                                        <p:cTn id="141" dur="1000" fill="hold"/>
                                        <p:tgtEl>
                                          <p:spTgt spid="48"/>
                                        </p:tgtEl>
                                        <p:attrNameLst>
                                          <p:attrName>style.rotation</p:attrName>
                                        </p:attrNameLst>
                                      </p:cBhvr>
                                      <p:tavLst>
                                        <p:tav tm="0">
                                          <p:val>
                                            <p:fltVal val="90"/>
                                          </p:val>
                                        </p:tav>
                                        <p:tav tm="100000">
                                          <p:val>
                                            <p:fltVal val="0"/>
                                          </p:val>
                                        </p:tav>
                                      </p:tavLst>
                                    </p:anim>
                                    <p:animEffect transition="in" filter="fade">
                                      <p:cBhvr>
                                        <p:cTn id="142" dur="1000"/>
                                        <p:tgtEl>
                                          <p:spTgt spid="48"/>
                                        </p:tgtEl>
                                      </p:cBhvr>
                                    </p:animEffect>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49"/>
                                        </p:tgtEl>
                                        <p:attrNameLst>
                                          <p:attrName>style.visibility</p:attrName>
                                        </p:attrNameLst>
                                      </p:cBhvr>
                                      <p:to>
                                        <p:strVal val="visible"/>
                                      </p:to>
                                    </p:set>
                                    <p:animEffect transition="in" filter="fade">
                                      <p:cBhvr>
                                        <p:cTn id="147" dur="1000"/>
                                        <p:tgtEl>
                                          <p:spTgt spid="49"/>
                                        </p:tgtEl>
                                      </p:cBhvr>
                                    </p:animEffect>
                                    <p:anim calcmode="lin" valueType="num">
                                      <p:cBhvr>
                                        <p:cTn id="148" dur="1000" fill="hold"/>
                                        <p:tgtEl>
                                          <p:spTgt spid="49"/>
                                        </p:tgtEl>
                                        <p:attrNameLst>
                                          <p:attrName>ppt_x</p:attrName>
                                        </p:attrNameLst>
                                      </p:cBhvr>
                                      <p:tavLst>
                                        <p:tav tm="0">
                                          <p:val>
                                            <p:strVal val="#ppt_x"/>
                                          </p:val>
                                        </p:tav>
                                        <p:tav tm="100000">
                                          <p:val>
                                            <p:strVal val="#ppt_x"/>
                                          </p:val>
                                        </p:tav>
                                      </p:tavLst>
                                    </p:anim>
                                    <p:anim calcmode="lin" valueType="num">
                                      <p:cBhvr>
                                        <p:cTn id="14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7" grpId="0" animBg="1"/>
      <p:bldP spid="38" grpId="0" animBg="1"/>
      <p:bldP spid="39" grpId="0" animBg="1"/>
      <p:bldP spid="40" grpId="0" animBg="1"/>
      <p:bldP spid="41" grpId="0" animBg="1"/>
      <p:bldP spid="42" grpId="0" animBg="1"/>
      <p:bldP spid="43" grpId="0" animBg="1"/>
      <p:bldP spid="44" grpId="0" animBg="1"/>
      <p:bldP spid="45" grpId="0" animBg="1"/>
      <p:bldP spid="47" grpId="0" animBg="1"/>
      <p:bldP spid="48"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43034"/>
            <a:ext cx="2743200" cy="365125"/>
          </a:xfrm>
        </p:spPr>
        <p:txBody>
          <a:bodyPr/>
          <a:lstStyle/>
          <a:p>
            <a:fld id="{7E2586FB-1DDD-4654-B1AB-396B79198608}" type="datetime4">
              <a:rPr lang="he-IL" smtClean="0"/>
              <a:t>כ"ג.ניסן.תשפ"ב</a:t>
            </a:fld>
            <a:endParaRPr lang="he-IL"/>
          </a:p>
        </p:txBody>
      </p:sp>
      <p:sp>
        <p:nvSpPr>
          <p:cNvPr id="3" name="מציין מיקום של כותרת תחתונה 2"/>
          <p:cNvSpPr>
            <a:spLocks noGrp="1"/>
          </p:cNvSpPr>
          <p:nvPr>
            <p:ph type="ftr" sz="quarter" idx="11"/>
          </p:nvPr>
        </p:nvSpPr>
        <p:spPr>
          <a:xfrm>
            <a:off x="4050392" y="6315082"/>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4</a:t>
            </a:fld>
            <a:endParaRPr lang="he-IL"/>
          </a:p>
        </p:txBody>
      </p:sp>
      <p:sp>
        <p:nvSpPr>
          <p:cNvPr id="5" name="מלבן 4"/>
          <p:cNvSpPr/>
          <p:nvPr/>
        </p:nvSpPr>
        <p:spPr>
          <a:xfrm>
            <a:off x="2621280" y="132695"/>
            <a:ext cx="7589520"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צ"ה   א</a:t>
            </a:r>
          </a:p>
          <a:p>
            <a:r>
              <a:rPr lang="he-IL" dirty="0">
                <a:solidFill>
                  <a:srgbClr val="222222"/>
                </a:solidFill>
                <a:latin typeface="Narkisim" panose="020E0502050101010101" pitchFamily="34" charset="-79"/>
              </a:rPr>
              <a:t>אלא אמר ר"ל:  יבמה.  יבמה למאן ? </a:t>
            </a:r>
            <a:r>
              <a:rPr lang="he-IL" dirty="0" err="1">
                <a:solidFill>
                  <a:srgbClr val="222222"/>
                </a:solidFill>
                <a:latin typeface="Narkisim" panose="020E0502050101010101" pitchFamily="34" charset="-79"/>
              </a:rPr>
              <a:t>אילימא</a:t>
            </a:r>
            <a:r>
              <a:rPr lang="he-IL" dirty="0">
                <a:solidFill>
                  <a:srgbClr val="222222"/>
                </a:solidFill>
                <a:latin typeface="Narkisim" panose="020E0502050101010101" pitchFamily="34" charset="-79"/>
              </a:rPr>
              <a:t> לאחר, </a:t>
            </a:r>
            <a:r>
              <a:rPr lang="he-IL" dirty="0" err="1">
                <a:solidFill>
                  <a:srgbClr val="222222"/>
                </a:solidFill>
                <a:latin typeface="Narkisim" panose="020E0502050101010101" pitchFamily="34" charset="-79"/>
              </a:rPr>
              <a:t>וכדרב</a:t>
            </a:r>
            <a:r>
              <a:rPr lang="he-IL" dirty="0">
                <a:solidFill>
                  <a:srgbClr val="222222"/>
                </a:solidFill>
                <a:latin typeface="Narkisim" panose="020E0502050101010101" pitchFamily="34" charset="-79"/>
              </a:rPr>
              <a:t> </a:t>
            </a:r>
            <a:r>
              <a:rPr lang="he-IL" dirty="0" err="1">
                <a:solidFill>
                  <a:srgbClr val="222222"/>
                </a:solidFill>
                <a:latin typeface="Narkisim" panose="020E0502050101010101" pitchFamily="34" charset="-79"/>
              </a:rPr>
              <a:t>המנונא</a:t>
            </a:r>
            <a:r>
              <a:rPr lang="he-IL" dirty="0">
                <a:solidFill>
                  <a:srgbClr val="222222"/>
                </a:solidFill>
                <a:latin typeface="Narkisim" panose="020E0502050101010101" pitchFamily="34" charset="-79"/>
              </a:rPr>
              <a:t> </a:t>
            </a:r>
            <a:r>
              <a:rPr lang="he-IL" dirty="0" err="1">
                <a:solidFill>
                  <a:srgbClr val="222222"/>
                </a:solidFill>
                <a:latin typeface="Narkisim" panose="020E0502050101010101" pitchFamily="34" charset="-79"/>
              </a:rPr>
              <a:t>דאמר</a:t>
            </a:r>
            <a:r>
              <a:rPr lang="he-IL" dirty="0">
                <a:solidFill>
                  <a:srgbClr val="222222"/>
                </a:solidFill>
                <a:latin typeface="Narkisim" panose="020E0502050101010101" pitchFamily="34" charset="-79"/>
              </a:rPr>
              <a:t> רב </a:t>
            </a:r>
            <a:r>
              <a:rPr lang="he-IL" dirty="0" err="1">
                <a:solidFill>
                  <a:srgbClr val="222222"/>
                </a:solidFill>
                <a:latin typeface="Narkisim" panose="020E0502050101010101" pitchFamily="34" charset="-79"/>
              </a:rPr>
              <a:t>המנונא</a:t>
            </a:r>
            <a:r>
              <a:rPr lang="he-IL" dirty="0">
                <a:solidFill>
                  <a:srgbClr val="222222"/>
                </a:solidFill>
                <a:latin typeface="Narkisim" panose="020E0502050101010101" pitchFamily="34" charset="-79"/>
              </a:rPr>
              <a:t>:</a:t>
            </a:r>
          </a:p>
          <a:p>
            <a:r>
              <a:rPr lang="he-IL" dirty="0">
                <a:solidFill>
                  <a:srgbClr val="222222"/>
                </a:solidFill>
                <a:latin typeface="Narkisim" panose="020E0502050101010101" pitchFamily="34" charset="-79"/>
              </a:rPr>
              <a:t> שומרת יבם שזינתה אסורה ליבמה.  מה ליבמה שכן נטמא הגוף ואיסורה ברוב</a:t>
            </a:r>
            <a:endParaRPr lang="he-IL" dirty="0"/>
          </a:p>
        </p:txBody>
      </p:sp>
      <p:grpSp>
        <p:nvGrpSpPr>
          <p:cNvPr id="6" name="קבוצה 5"/>
          <p:cNvGrpSpPr/>
          <p:nvPr/>
        </p:nvGrpSpPr>
        <p:grpSpPr>
          <a:xfrm>
            <a:off x="2976515" y="1641185"/>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6234214" y="4429082"/>
            <a:ext cx="1274312" cy="1092200"/>
            <a:chOff x="5399538" y="2882900"/>
            <a:chExt cx="1274312" cy="10922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1" name="TextBox 10"/>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2" name="קבוצה 11"/>
          <p:cNvGrpSpPr/>
          <p:nvPr/>
        </p:nvGrpSpPr>
        <p:grpSpPr>
          <a:xfrm>
            <a:off x="9150547" y="2544571"/>
            <a:ext cx="1222344" cy="1529589"/>
            <a:chOff x="7695484" y="1138474"/>
            <a:chExt cx="1155700" cy="1113253"/>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14" name="TextBox 13"/>
            <p:cNvSpPr txBox="1"/>
            <p:nvPr/>
          </p:nvSpPr>
          <p:spPr>
            <a:xfrm>
              <a:off x="7695484" y="1701243"/>
              <a:ext cx="1118411" cy="550484"/>
            </a:xfrm>
            <a:prstGeom prst="rect">
              <a:avLst/>
            </a:prstGeom>
            <a:noFill/>
          </p:spPr>
          <p:txBody>
            <a:bodyPr wrap="square" rtlCol="1">
              <a:spAutoFit/>
            </a:bodyPr>
            <a:lstStyle/>
            <a:p>
              <a:r>
                <a:rPr lang="he-IL" dirty="0">
                  <a:solidFill>
                    <a:schemeClr val="bg1"/>
                  </a:solidFill>
                </a:rPr>
                <a:t>שמעון זר, מהשוק</a:t>
              </a:r>
            </a:p>
          </p:txBody>
        </p:sp>
      </p:grpSp>
      <p:grpSp>
        <p:nvGrpSpPr>
          <p:cNvPr id="15" name="קבוצה 14"/>
          <p:cNvGrpSpPr/>
          <p:nvPr/>
        </p:nvGrpSpPr>
        <p:grpSpPr>
          <a:xfrm>
            <a:off x="6113189" y="1665766"/>
            <a:ext cx="1170677" cy="914400"/>
            <a:chOff x="3976777" y="2854245"/>
            <a:chExt cx="1170677" cy="9144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7" name="TextBox 16"/>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8" name="קבוצה 17"/>
          <p:cNvGrpSpPr/>
          <p:nvPr/>
        </p:nvGrpSpPr>
        <p:grpSpPr>
          <a:xfrm>
            <a:off x="3963756" y="1920797"/>
            <a:ext cx="2294804" cy="696877"/>
            <a:chOff x="8202961" y="3266592"/>
            <a:chExt cx="1821574" cy="696877"/>
          </a:xfrm>
        </p:grpSpPr>
        <p:sp>
          <p:nvSpPr>
            <p:cNvPr id="19" name="חץ למעלה-למטה 18"/>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0" name="TextBox 19"/>
            <p:cNvSpPr txBox="1"/>
            <p:nvPr/>
          </p:nvSpPr>
          <p:spPr>
            <a:xfrm>
              <a:off x="8532937" y="3430365"/>
              <a:ext cx="976745" cy="369332"/>
            </a:xfrm>
            <a:prstGeom prst="rect">
              <a:avLst/>
            </a:prstGeom>
            <a:noFill/>
          </p:spPr>
          <p:txBody>
            <a:bodyPr wrap="square" rtlCol="1">
              <a:spAutoFit/>
            </a:bodyPr>
            <a:lstStyle/>
            <a:p>
              <a:r>
                <a:rPr lang="he-IL" dirty="0"/>
                <a:t>אחים</a:t>
              </a:r>
            </a:p>
          </p:txBody>
        </p:sp>
      </p:grpSp>
      <p:grpSp>
        <p:nvGrpSpPr>
          <p:cNvPr id="21" name="קבוצה 20"/>
          <p:cNvGrpSpPr/>
          <p:nvPr/>
        </p:nvGrpSpPr>
        <p:grpSpPr>
          <a:xfrm rot="16200000">
            <a:off x="5944258" y="3231881"/>
            <a:ext cx="1820869" cy="573531"/>
            <a:chOff x="3338940" y="3851820"/>
            <a:chExt cx="1006145" cy="573531"/>
          </a:xfrm>
          <a:solidFill>
            <a:schemeClr val="accent4">
              <a:lumMod val="60000"/>
              <a:lumOff val="40000"/>
            </a:schemeClr>
          </a:solidFill>
        </p:grpSpPr>
        <p:grpSp>
          <p:nvGrpSpPr>
            <p:cNvPr id="22" name="קבוצה 21"/>
            <p:cNvGrpSpPr/>
            <p:nvPr/>
          </p:nvGrpSpPr>
          <p:grpSpPr>
            <a:xfrm rot="10800000">
              <a:off x="3338940" y="3851820"/>
              <a:ext cx="1001755" cy="573531"/>
              <a:chOff x="3450565" y="4015722"/>
              <a:chExt cx="1035170" cy="573531"/>
            </a:xfrm>
            <a:grpFill/>
          </p:grpSpPr>
          <p:sp>
            <p:nvSpPr>
              <p:cNvPr id="24" name="חץ ימינה 23"/>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5" name="TextBox 24"/>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3" name="TextBox 22"/>
            <p:cNvSpPr txBox="1"/>
            <p:nvPr/>
          </p:nvSpPr>
          <p:spPr>
            <a:xfrm>
              <a:off x="3601484" y="4014018"/>
              <a:ext cx="743601" cy="307777"/>
            </a:xfrm>
            <a:prstGeom prst="rect">
              <a:avLst/>
            </a:prstGeom>
            <a:grpFill/>
          </p:spPr>
          <p:txBody>
            <a:bodyPr wrap="square" rtlCol="1">
              <a:spAutoFit/>
            </a:bodyPr>
            <a:lstStyle/>
            <a:p>
              <a:r>
                <a:rPr lang="he-IL" sz="1400" dirty="0"/>
                <a:t>נשא אישה</a:t>
              </a:r>
            </a:p>
          </p:txBody>
        </p:sp>
      </p:grpSp>
      <p:grpSp>
        <p:nvGrpSpPr>
          <p:cNvPr id="26" name="קבוצה 25"/>
          <p:cNvGrpSpPr/>
          <p:nvPr/>
        </p:nvGrpSpPr>
        <p:grpSpPr>
          <a:xfrm>
            <a:off x="7196581" y="1336792"/>
            <a:ext cx="833181" cy="1238220"/>
            <a:chOff x="1117008" y="4316375"/>
            <a:chExt cx="1117699" cy="1882580"/>
          </a:xfrm>
        </p:grpSpPr>
        <p:pic>
          <p:nvPicPr>
            <p:cNvPr id="27" name="תמונה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28" name="TextBox 27"/>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29" name="קבוצה 28"/>
          <p:cNvGrpSpPr/>
          <p:nvPr/>
        </p:nvGrpSpPr>
        <p:grpSpPr>
          <a:xfrm rot="19161549">
            <a:off x="7063029" y="3994320"/>
            <a:ext cx="2457527" cy="573531"/>
            <a:chOff x="3338940" y="3851820"/>
            <a:chExt cx="1006145" cy="573531"/>
          </a:xfrm>
          <a:solidFill>
            <a:schemeClr val="accent4">
              <a:lumMod val="60000"/>
              <a:lumOff val="40000"/>
            </a:schemeClr>
          </a:solidFill>
        </p:grpSpPr>
        <p:grpSp>
          <p:nvGrpSpPr>
            <p:cNvPr id="30" name="קבוצה 29"/>
            <p:cNvGrpSpPr/>
            <p:nvPr/>
          </p:nvGrpSpPr>
          <p:grpSpPr>
            <a:xfrm rot="10800000">
              <a:off x="3338940" y="3851820"/>
              <a:ext cx="1001755" cy="573531"/>
              <a:chOff x="3450565" y="4015722"/>
              <a:chExt cx="1035170" cy="573531"/>
            </a:xfrm>
            <a:grpFill/>
          </p:grpSpPr>
          <p:sp>
            <p:nvSpPr>
              <p:cNvPr id="32" name="חץ ימינה 31"/>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33" name="TextBox 32"/>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1" name="TextBox 30"/>
            <p:cNvSpPr txBox="1"/>
            <p:nvPr/>
          </p:nvSpPr>
          <p:spPr>
            <a:xfrm>
              <a:off x="3601484" y="4014018"/>
              <a:ext cx="743601" cy="307777"/>
            </a:xfrm>
            <a:prstGeom prst="rect">
              <a:avLst/>
            </a:prstGeom>
            <a:grpFill/>
          </p:spPr>
          <p:txBody>
            <a:bodyPr wrap="square" rtlCol="1">
              <a:spAutoFit/>
            </a:bodyPr>
            <a:lstStyle/>
            <a:p>
              <a:r>
                <a:rPr lang="he-IL" sz="1400" dirty="0"/>
                <a:t>בא על לאה  - זינתה</a:t>
              </a:r>
            </a:p>
          </p:txBody>
        </p:sp>
      </p:grpSp>
      <p:sp>
        <p:nvSpPr>
          <p:cNvPr id="34" name="TextBox 33"/>
          <p:cNvSpPr txBox="1"/>
          <p:nvPr/>
        </p:nvSpPr>
        <p:spPr>
          <a:xfrm>
            <a:off x="3916315" y="2956560"/>
            <a:ext cx="2505987" cy="369332"/>
          </a:xfrm>
          <a:prstGeom prst="rect">
            <a:avLst/>
          </a:prstGeom>
          <a:solidFill>
            <a:schemeClr val="accent5">
              <a:lumMod val="40000"/>
              <a:lumOff val="60000"/>
            </a:schemeClr>
          </a:solidFill>
          <a:scene3d>
            <a:camera prst="orthographicFront"/>
            <a:lightRig rig="threePt" dir="t"/>
          </a:scene3d>
          <a:sp3d>
            <a:bevelT prst="convex"/>
          </a:sp3d>
        </p:spPr>
        <p:txBody>
          <a:bodyPr wrap="square" rtlCol="1">
            <a:spAutoFit/>
          </a:bodyPr>
          <a:lstStyle/>
          <a:p>
            <a:r>
              <a:rPr lang="he-IL" dirty="0"/>
              <a:t>לאה נופלת לייבום לפני לוי</a:t>
            </a:r>
          </a:p>
        </p:txBody>
      </p:sp>
      <p:sp>
        <p:nvSpPr>
          <p:cNvPr id="35" name="TextBox 34"/>
          <p:cNvSpPr txBox="1"/>
          <p:nvPr/>
        </p:nvSpPr>
        <p:spPr>
          <a:xfrm>
            <a:off x="7821261" y="4813985"/>
            <a:ext cx="4170908" cy="646331"/>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dirty="0"/>
              <a:t>שמעון שבא על לאה עבר על איסור קל של לאו "לא תהיה אשת המת החוצה לאיש הזר"</a:t>
            </a:r>
          </a:p>
        </p:txBody>
      </p:sp>
      <p:sp>
        <p:nvSpPr>
          <p:cNvPr id="36" name="TextBox 35"/>
          <p:cNvSpPr txBox="1"/>
          <p:nvPr/>
        </p:nvSpPr>
        <p:spPr>
          <a:xfrm>
            <a:off x="924560" y="4230412"/>
            <a:ext cx="4246880" cy="1200329"/>
          </a:xfrm>
          <a:prstGeom prst="rect">
            <a:avLst/>
          </a:prstGeom>
          <a:solidFill>
            <a:schemeClr val="accent5">
              <a:lumMod val="40000"/>
              <a:lumOff val="60000"/>
            </a:schemeClr>
          </a:solidFill>
          <a:scene3d>
            <a:camera prst="orthographicFront"/>
            <a:lightRig rig="threePt" dir="t"/>
          </a:scene3d>
          <a:sp3d>
            <a:bevelT prst="convex"/>
          </a:sp3d>
        </p:spPr>
        <p:txBody>
          <a:bodyPr wrap="square" rtlCol="1">
            <a:spAutoFit/>
          </a:bodyPr>
          <a:lstStyle/>
          <a:p>
            <a:pPr algn="ctr"/>
            <a:r>
              <a:rPr lang="he-IL" dirty="0"/>
              <a:t>מכאן ניתן ללמוד קל וחומר:</a:t>
            </a:r>
          </a:p>
          <a:p>
            <a:r>
              <a:rPr lang="he-IL" dirty="0"/>
              <a:t>מה העובר על איסור קל (שמעון שבא על לאה) נאסר האוסר (לוי שהיה צריך ליבם את לאה) העובר על איסור חמור לא כל שכן ?</a:t>
            </a:r>
          </a:p>
        </p:txBody>
      </p:sp>
      <p:sp>
        <p:nvSpPr>
          <p:cNvPr id="37" name="לחצן פעולה: בית 36">
            <a:hlinkClick r:id="" action="ppaction://hlinkshowjump?jump=firstslide" highlightClick="1"/>
          </p:cNvPr>
          <p:cNvSpPr/>
          <p:nvPr/>
        </p:nvSpPr>
        <p:spPr>
          <a:xfrm>
            <a:off x="11353800" y="3317805"/>
            <a:ext cx="543560" cy="756355"/>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2782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16" presetClass="entr" presetSubtype="37"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outVertical)">
                                      <p:cBhvr>
                                        <p:cTn id="14" dur="1000"/>
                                        <p:tgtEl>
                                          <p:spTgt spid="18"/>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par>
                                <p:cTn id="19" presetID="2" presetClass="entr" presetSubtype="1"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0-#ppt_h/2"/>
                                          </p:val>
                                        </p:tav>
                                        <p:tav tm="100000">
                                          <p:val>
                                            <p:strVal val="#ppt_y"/>
                                          </p:val>
                                        </p:tav>
                                      </p:tavLst>
                                    </p:anim>
                                  </p:childTnLst>
                                </p:cTn>
                              </p:par>
                            </p:childTnLst>
                          </p:cTn>
                        </p:par>
                        <p:par>
                          <p:cTn id="23" fill="hold">
                            <p:stCondLst>
                              <p:cond delay="2000"/>
                            </p:stCondLst>
                            <p:childTnLst>
                              <p:par>
                                <p:cTn id="24" presetID="22" presetClass="entr" presetSubtype="4" fill="hold" nodeType="afterEffect">
                                  <p:stCondLst>
                                    <p:cond delay="250"/>
                                  </p:stCondLst>
                                  <p:childTnLst>
                                    <p:set>
                                      <p:cBhvr>
                                        <p:cTn id="25" dur="1" fill="hold">
                                          <p:stCondLst>
                                            <p:cond delay="0"/>
                                          </p:stCondLst>
                                        </p:cTn>
                                        <p:tgtEl>
                                          <p:spTgt spid="26"/>
                                        </p:tgtEl>
                                        <p:attrNameLst>
                                          <p:attrName>style.visibility</p:attrName>
                                        </p:attrNameLst>
                                      </p:cBhvr>
                                      <p:to>
                                        <p:strVal val="visible"/>
                                      </p:to>
                                    </p:set>
                                    <p:animEffect transition="in" filter="wipe(down)">
                                      <p:cBhvr>
                                        <p:cTn id="26" dur="500"/>
                                        <p:tgtEl>
                                          <p:spTgt spid="26"/>
                                        </p:tgtEl>
                                      </p:cBhvr>
                                    </p:animEffect>
                                  </p:childTnLst>
                                </p:cTn>
                              </p:par>
                            </p:childTnLst>
                          </p:cTn>
                        </p:par>
                        <p:par>
                          <p:cTn id="27" fill="hold">
                            <p:stCondLst>
                              <p:cond delay="2750"/>
                            </p:stCondLst>
                            <p:childTnLst>
                              <p:par>
                                <p:cTn id="28" presetID="31" presetClass="entr" presetSubtype="0" fill="hold" grpId="0" nodeType="afterEffect">
                                  <p:stCondLst>
                                    <p:cond delay="250"/>
                                  </p:stCondLst>
                                  <p:childTnLst>
                                    <p:set>
                                      <p:cBhvr>
                                        <p:cTn id="29" dur="1" fill="hold">
                                          <p:stCondLst>
                                            <p:cond delay="0"/>
                                          </p:stCondLst>
                                        </p:cTn>
                                        <p:tgtEl>
                                          <p:spTgt spid="34"/>
                                        </p:tgtEl>
                                        <p:attrNameLst>
                                          <p:attrName>style.visibility</p:attrName>
                                        </p:attrNameLst>
                                      </p:cBhvr>
                                      <p:to>
                                        <p:strVal val="visible"/>
                                      </p:to>
                                    </p:set>
                                    <p:anim calcmode="lin" valueType="num">
                                      <p:cBhvr>
                                        <p:cTn id="30" dur="1000" fill="hold"/>
                                        <p:tgtEl>
                                          <p:spTgt spid="34"/>
                                        </p:tgtEl>
                                        <p:attrNameLst>
                                          <p:attrName>ppt_w</p:attrName>
                                        </p:attrNameLst>
                                      </p:cBhvr>
                                      <p:tavLst>
                                        <p:tav tm="0">
                                          <p:val>
                                            <p:fltVal val="0"/>
                                          </p:val>
                                        </p:tav>
                                        <p:tav tm="100000">
                                          <p:val>
                                            <p:strVal val="#ppt_w"/>
                                          </p:val>
                                        </p:tav>
                                      </p:tavLst>
                                    </p:anim>
                                    <p:anim calcmode="lin" valueType="num">
                                      <p:cBhvr>
                                        <p:cTn id="31" dur="1000" fill="hold"/>
                                        <p:tgtEl>
                                          <p:spTgt spid="34"/>
                                        </p:tgtEl>
                                        <p:attrNameLst>
                                          <p:attrName>ppt_h</p:attrName>
                                        </p:attrNameLst>
                                      </p:cBhvr>
                                      <p:tavLst>
                                        <p:tav tm="0">
                                          <p:val>
                                            <p:fltVal val="0"/>
                                          </p:val>
                                        </p:tav>
                                        <p:tav tm="100000">
                                          <p:val>
                                            <p:strVal val="#ppt_h"/>
                                          </p:val>
                                        </p:tav>
                                      </p:tavLst>
                                    </p:anim>
                                    <p:anim calcmode="lin" valueType="num">
                                      <p:cBhvr>
                                        <p:cTn id="32" dur="1000" fill="hold"/>
                                        <p:tgtEl>
                                          <p:spTgt spid="34"/>
                                        </p:tgtEl>
                                        <p:attrNameLst>
                                          <p:attrName>style.rotation</p:attrName>
                                        </p:attrNameLst>
                                      </p:cBhvr>
                                      <p:tavLst>
                                        <p:tav tm="0">
                                          <p:val>
                                            <p:fltVal val="90"/>
                                          </p:val>
                                        </p:tav>
                                        <p:tav tm="100000">
                                          <p:val>
                                            <p:fltVal val="0"/>
                                          </p:val>
                                        </p:tav>
                                      </p:tavLst>
                                    </p:anim>
                                    <p:animEffect transition="in" filter="fade">
                                      <p:cBhvr>
                                        <p:cTn id="33" dur="1000"/>
                                        <p:tgtEl>
                                          <p:spTgt spid="3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down)">
                                      <p:cBhvr>
                                        <p:cTn id="38" dur="500"/>
                                        <p:tgtEl>
                                          <p:spTgt spid="12"/>
                                        </p:tgtEl>
                                      </p:cBhvr>
                                    </p:animEffect>
                                  </p:childTnLst>
                                </p:cTn>
                              </p:par>
                            </p:childTnLst>
                          </p:cTn>
                        </p:par>
                        <p:par>
                          <p:cTn id="39" fill="hold">
                            <p:stCondLst>
                              <p:cond delay="500"/>
                            </p:stCondLst>
                            <p:childTnLst>
                              <p:par>
                                <p:cTn id="40" presetID="2" presetClass="entr" presetSubtype="3" fill="hold" nodeType="after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additive="base">
                                        <p:cTn id="42" dur="500" fill="hold"/>
                                        <p:tgtEl>
                                          <p:spTgt spid="29"/>
                                        </p:tgtEl>
                                        <p:attrNameLst>
                                          <p:attrName>ppt_x</p:attrName>
                                        </p:attrNameLst>
                                      </p:cBhvr>
                                      <p:tavLst>
                                        <p:tav tm="0">
                                          <p:val>
                                            <p:strVal val="1+#ppt_w/2"/>
                                          </p:val>
                                        </p:tav>
                                        <p:tav tm="100000">
                                          <p:val>
                                            <p:strVal val="#ppt_x"/>
                                          </p:val>
                                        </p:tav>
                                      </p:tavLst>
                                    </p:anim>
                                    <p:anim calcmode="lin" valueType="num">
                                      <p:cBhvr additive="base">
                                        <p:cTn id="43" dur="500" fill="hold"/>
                                        <p:tgtEl>
                                          <p:spTgt spid="29"/>
                                        </p:tgtEl>
                                        <p:attrNameLst>
                                          <p:attrName>ppt_y</p:attrName>
                                        </p:attrNameLst>
                                      </p:cBhvr>
                                      <p:tavLst>
                                        <p:tav tm="0">
                                          <p:val>
                                            <p:strVal val="0-#ppt_h/2"/>
                                          </p:val>
                                        </p:tav>
                                        <p:tav tm="100000">
                                          <p:val>
                                            <p:strVal val="#ppt_y"/>
                                          </p:val>
                                        </p:tav>
                                      </p:tavLst>
                                    </p:anim>
                                  </p:childTnLst>
                                </p:cTn>
                              </p:par>
                            </p:childTnLst>
                          </p:cTn>
                        </p:par>
                        <p:par>
                          <p:cTn id="44" fill="hold">
                            <p:stCondLst>
                              <p:cond delay="1000"/>
                            </p:stCondLst>
                            <p:childTnLst>
                              <p:par>
                                <p:cTn id="45" presetID="31"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p:cTn id="47" dur="1000" fill="hold"/>
                                        <p:tgtEl>
                                          <p:spTgt spid="35"/>
                                        </p:tgtEl>
                                        <p:attrNameLst>
                                          <p:attrName>ppt_w</p:attrName>
                                        </p:attrNameLst>
                                      </p:cBhvr>
                                      <p:tavLst>
                                        <p:tav tm="0">
                                          <p:val>
                                            <p:fltVal val="0"/>
                                          </p:val>
                                        </p:tav>
                                        <p:tav tm="100000">
                                          <p:val>
                                            <p:strVal val="#ppt_w"/>
                                          </p:val>
                                        </p:tav>
                                      </p:tavLst>
                                    </p:anim>
                                    <p:anim calcmode="lin" valueType="num">
                                      <p:cBhvr>
                                        <p:cTn id="48" dur="1000" fill="hold"/>
                                        <p:tgtEl>
                                          <p:spTgt spid="35"/>
                                        </p:tgtEl>
                                        <p:attrNameLst>
                                          <p:attrName>ppt_h</p:attrName>
                                        </p:attrNameLst>
                                      </p:cBhvr>
                                      <p:tavLst>
                                        <p:tav tm="0">
                                          <p:val>
                                            <p:fltVal val="0"/>
                                          </p:val>
                                        </p:tav>
                                        <p:tav tm="100000">
                                          <p:val>
                                            <p:strVal val="#ppt_h"/>
                                          </p:val>
                                        </p:tav>
                                      </p:tavLst>
                                    </p:anim>
                                    <p:anim calcmode="lin" valueType="num">
                                      <p:cBhvr>
                                        <p:cTn id="49" dur="1000" fill="hold"/>
                                        <p:tgtEl>
                                          <p:spTgt spid="35"/>
                                        </p:tgtEl>
                                        <p:attrNameLst>
                                          <p:attrName>style.rotation</p:attrName>
                                        </p:attrNameLst>
                                      </p:cBhvr>
                                      <p:tavLst>
                                        <p:tav tm="0">
                                          <p:val>
                                            <p:fltVal val="90"/>
                                          </p:val>
                                        </p:tav>
                                        <p:tav tm="100000">
                                          <p:val>
                                            <p:fltVal val="0"/>
                                          </p:val>
                                        </p:tav>
                                      </p:tavLst>
                                    </p:anim>
                                    <p:animEffect transition="in" filter="fade">
                                      <p:cBhvr>
                                        <p:cTn id="50" dur="1000"/>
                                        <p:tgtEl>
                                          <p:spTgt spid="35"/>
                                        </p:tgtEl>
                                      </p:cBhvr>
                                    </p:animEffect>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down)">
                                      <p:cBhvr>
                                        <p:cTn id="55" dur="580">
                                          <p:stCondLst>
                                            <p:cond delay="0"/>
                                          </p:stCondLst>
                                        </p:cTn>
                                        <p:tgtEl>
                                          <p:spTgt spid="36"/>
                                        </p:tgtEl>
                                      </p:cBhvr>
                                    </p:animEffect>
                                    <p:anim calcmode="lin" valueType="num">
                                      <p:cBhvr>
                                        <p:cTn id="56" dur="1822"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6"/>
                                        </p:tgtEl>
                                        <p:attrNameLst>
                                          <p:attrName>ppt_y</p:attrName>
                                        </p:attrNameLst>
                                      </p:cBhvr>
                                      <p:tavLst>
                                        <p:tav tm="0" fmla="#ppt_y-sin(pi*$)/81">
                                          <p:val>
                                            <p:fltVal val="0"/>
                                          </p:val>
                                        </p:tav>
                                        <p:tav tm="100000">
                                          <p:val>
                                            <p:fltVal val="1"/>
                                          </p:val>
                                        </p:tav>
                                      </p:tavLst>
                                    </p:anim>
                                    <p:animScale>
                                      <p:cBhvr>
                                        <p:cTn id="61" dur="26">
                                          <p:stCondLst>
                                            <p:cond delay="650"/>
                                          </p:stCondLst>
                                        </p:cTn>
                                        <p:tgtEl>
                                          <p:spTgt spid="36"/>
                                        </p:tgtEl>
                                      </p:cBhvr>
                                      <p:to x="100000" y="60000"/>
                                    </p:animScale>
                                    <p:animScale>
                                      <p:cBhvr>
                                        <p:cTn id="62" dur="166" decel="50000">
                                          <p:stCondLst>
                                            <p:cond delay="676"/>
                                          </p:stCondLst>
                                        </p:cTn>
                                        <p:tgtEl>
                                          <p:spTgt spid="36"/>
                                        </p:tgtEl>
                                      </p:cBhvr>
                                      <p:to x="100000" y="100000"/>
                                    </p:animScale>
                                    <p:animScale>
                                      <p:cBhvr>
                                        <p:cTn id="63" dur="26">
                                          <p:stCondLst>
                                            <p:cond delay="1312"/>
                                          </p:stCondLst>
                                        </p:cTn>
                                        <p:tgtEl>
                                          <p:spTgt spid="36"/>
                                        </p:tgtEl>
                                      </p:cBhvr>
                                      <p:to x="100000" y="80000"/>
                                    </p:animScale>
                                    <p:animScale>
                                      <p:cBhvr>
                                        <p:cTn id="64" dur="166" decel="50000">
                                          <p:stCondLst>
                                            <p:cond delay="1338"/>
                                          </p:stCondLst>
                                        </p:cTn>
                                        <p:tgtEl>
                                          <p:spTgt spid="36"/>
                                        </p:tgtEl>
                                      </p:cBhvr>
                                      <p:to x="100000" y="100000"/>
                                    </p:animScale>
                                    <p:animScale>
                                      <p:cBhvr>
                                        <p:cTn id="65" dur="26">
                                          <p:stCondLst>
                                            <p:cond delay="1642"/>
                                          </p:stCondLst>
                                        </p:cTn>
                                        <p:tgtEl>
                                          <p:spTgt spid="36"/>
                                        </p:tgtEl>
                                      </p:cBhvr>
                                      <p:to x="100000" y="90000"/>
                                    </p:animScale>
                                    <p:animScale>
                                      <p:cBhvr>
                                        <p:cTn id="66" dur="166" decel="50000">
                                          <p:stCondLst>
                                            <p:cond delay="1668"/>
                                          </p:stCondLst>
                                        </p:cTn>
                                        <p:tgtEl>
                                          <p:spTgt spid="36"/>
                                        </p:tgtEl>
                                      </p:cBhvr>
                                      <p:to x="100000" y="100000"/>
                                    </p:animScale>
                                    <p:animScale>
                                      <p:cBhvr>
                                        <p:cTn id="67" dur="26">
                                          <p:stCondLst>
                                            <p:cond delay="1808"/>
                                          </p:stCondLst>
                                        </p:cTn>
                                        <p:tgtEl>
                                          <p:spTgt spid="36"/>
                                        </p:tgtEl>
                                      </p:cBhvr>
                                      <p:to x="100000" y="95000"/>
                                    </p:animScale>
                                    <p:animScale>
                                      <p:cBhvr>
                                        <p:cTn id="68" dur="166" decel="50000">
                                          <p:stCondLst>
                                            <p:cond delay="1834"/>
                                          </p:stCondLst>
                                        </p:cTn>
                                        <p:tgtEl>
                                          <p:spTgt spid="36"/>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1000"/>
                                        <p:tgtEl>
                                          <p:spTgt spid="37"/>
                                        </p:tgtEl>
                                      </p:cBhvr>
                                    </p:animEffect>
                                    <p:anim calcmode="lin" valueType="num">
                                      <p:cBhvr>
                                        <p:cTn id="74" dur="1000" fill="hold"/>
                                        <p:tgtEl>
                                          <p:spTgt spid="37"/>
                                        </p:tgtEl>
                                        <p:attrNameLst>
                                          <p:attrName>ppt_x</p:attrName>
                                        </p:attrNameLst>
                                      </p:cBhvr>
                                      <p:tavLst>
                                        <p:tav tm="0">
                                          <p:val>
                                            <p:strVal val="#ppt_x"/>
                                          </p:val>
                                        </p:tav>
                                        <p:tav tm="100000">
                                          <p:val>
                                            <p:strVal val="#ppt_x"/>
                                          </p:val>
                                        </p:tav>
                                      </p:tavLst>
                                    </p:anim>
                                    <p:anim calcmode="lin" valueType="num">
                                      <p:cBhvr>
                                        <p:cTn id="7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כ"ג.ניסן.תשפ"ב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dirty="0"/>
              <a:t>יצחק רסלר  </a:t>
            </a:r>
            <a:r>
              <a:rPr lang="en-US" dirty="0"/>
              <a:t>izakrossler@gmail.com </a:t>
            </a:r>
            <a:endParaRPr lang="he-IL" dirty="0"/>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5</a:t>
            </a:fld>
            <a:endParaRPr lang="he-IL"/>
          </a:p>
        </p:txBody>
      </p:sp>
      <p:sp>
        <p:nvSpPr>
          <p:cNvPr id="5" name="מלבן 4"/>
          <p:cNvSpPr/>
          <p:nvPr/>
        </p:nvSpPr>
        <p:spPr>
          <a:xfrm>
            <a:off x="1071880" y="136436"/>
            <a:ext cx="10048240"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צ"ה   ב</a:t>
            </a:r>
          </a:p>
          <a:p>
            <a:r>
              <a:rPr lang="he-IL" dirty="0">
                <a:solidFill>
                  <a:srgbClr val="222222"/>
                </a:solidFill>
                <a:latin typeface="Narkisim" panose="020E0502050101010101" pitchFamily="34" charset="-79"/>
                <a:cs typeface="Narkisim" panose="020E0502050101010101" pitchFamily="34" charset="-79"/>
              </a:rPr>
              <a:t>רבי יצחק </a:t>
            </a:r>
            <a:r>
              <a:rPr lang="he-IL" dirty="0" err="1">
                <a:solidFill>
                  <a:srgbClr val="222222"/>
                </a:solidFill>
                <a:latin typeface="Narkisim" panose="020E0502050101010101" pitchFamily="34" charset="-79"/>
                <a:cs typeface="Narkisim" panose="020E0502050101010101" pitchFamily="34" charset="-79"/>
              </a:rPr>
              <a:t>נפחא</a:t>
            </a:r>
            <a:r>
              <a:rPr lang="he-IL" dirty="0">
                <a:solidFill>
                  <a:srgbClr val="222222"/>
                </a:solidFill>
                <a:latin typeface="Narkisim" panose="020E0502050101010101" pitchFamily="34" charset="-79"/>
                <a:cs typeface="Narkisim" panose="020E0502050101010101" pitchFamily="34" charset="-79"/>
              </a:rPr>
              <a:t> אמר:  לעולם </a:t>
            </a:r>
            <a:r>
              <a:rPr lang="he-IL" dirty="0" err="1">
                <a:solidFill>
                  <a:srgbClr val="222222"/>
                </a:solidFill>
                <a:latin typeface="Narkisim" panose="020E0502050101010101" pitchFamily="34" charset="-79"/>
                <a:cs typeface="Narkisim" panose="020E0502050101010101" pitchFamily="34" charset="-79"/>
              </a:rPr>
              <a:t>אסיפא</a:t>
            </a:r>
            <a:r>
              <a:rPr lang="he-IL" dirty="0">
                <a:solidFill>
                  <a:srgbClr val="222222"/>
                </a:solidFill>
                <a:latin typeface="Narkisim" panose="020E0502050101010101" pitchFamily="34" charset="-79"/>
                <a:cs typeface="Narkisim" panose="020E0502050101010101" pitchFamily="34" charset="-79"/>
              </a:rPr>
              <a:t> הא </a:t>
            </a:r>
            <a:r>
              <a:rPr lang="he-IL" dirty="0" err="1">
                <a:solidFill>
                  <a:srgbClr val="222222"/>
                </a:solidFill>
                <a:latin typeface="Narkisim" panose="020E0502050101010101" pitchFamily="34" charset="-79"/>
                <a:cs typeface="Narkisim" panose="020E0502050101010101" pitchFamily="34" charset="-79"/>
              </a:rPr>
              <a:t>דנסיב</a:t>
            </a:r>
            <a:r>
              <a:rPr lang="he-IL" dirty="0">
                <a:solidFill>
                  <a:srgbClr val="222222"/>
                </a:solidFill>
                <a:latin typeface="Narkisim" panose="020E0502050101010101" pitchFamily="34" charset="-79"/>
                <a:cs typeface="Narkisim" panose="020E0502050101010101" pitchFamily="34" charset="-79"/>
              </a:rPr>
              <a:t> אשת גיסו -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ארוסתו וגיסו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אשתו וגיסו.  </a:t>
            </a:r>
            <a:r>
              <a:rPr lang="he-IL" dirty="0" err="1">
                <a:solidFill>
                  <a:srgbClr val="222222"/>
                </a:solidFill>
                <a:latin typeface="Narkisim" panose="020E0502050101010101" pitchFamily="34" charset="-79"/>
                <a:cs typeface="Narkisim" panose="020E0502050101010101" pitchFamily="34" charset="-79"/>
              </a:rPr>
              <a:t>וקאמר</a:t>
            </a:r>
            <a:r>
              <a:rPr lang="he-IL" dirty="0">
                <a:solidFill>
                  <a:srgbClr val="222222"/>
                </a:solidFill>
                <a:latin typeface="Narkisim" panose="020E0502050101010101" pitchFamily="34" charset="-79"/>
                <a:cs typeface="Narkisim" panose="020E0502050101010101" pitchFamily="34" charset="-79"/>
              </a:rPr>
              <a:t> תנא קמא לא שנא אשתו וגיסו ולא שנא ארוסתו וגיסו אשת גיסו </a:t>
            </a:r>
            <a:r>
              <a:rPr lang="he-IL" dirty="0" err="1">
                <a:solidFill>
                  <a:srgbClr val="222222"/>
                </a:solidFill>
                <a:latin typeface="Narkisim" panose="020E0502050101010101" pitchFamily="34" charset="-79"/>
                <a:cs typeface="Narkisim" panose="020E0502050101010101" pitchFamily="34" charset="-79"/>
              </a:rPr>
              <a:t>אסירא</a:t>
            </a:r>
            <a:r>
              <a:rPr lang="he-IL" dirty="0">
                <a:solidFill>
                  <a:srgbClr val="222222"/>
                </a:solidFill>
                <a:latin typeface="Narkisim" panose="020E0502050101010101" pitchFamily="34" charset="-79"/>
                <a:cs typeface="Narkisim" panose="020E0502050101010101" pitchFamily="34" charset="-79"/>
              </a:rPr>
              <a:t> ואשתו </a:t>
            </a:r>
            <a:r>
              <a:rPr lang="he-IL" dirty="0" err="1">
                <a:solidFill>
                  <a:srgbClr val="222222"/>
                </a:solidFill>
                <a:latin typeface="Narkisim" panose="020E0502050101010101" pitchFamily="34" charset="-79"/>
                <a:cs typeface="Narkisim" panose="020E0502050101010101" pitchFamily="34" charset="-79"/>
              </a:rPr>
              <a:t>שריא</a:t>
            </a:r>
            <a:r>
              <a:rPr lang="he-IL" dirty="0">
                <a:solidFill>
                  <a:srgbClr val="222222"/>
                </a:solidFill>
                <a:latin typeface="Narkisim" panose="020E0502050101010101" pitchFamily="34" charset="-79"/>
                <a:cs typeface="Narkisim" panose="020E0502050101010101" pitchFamily="34" charset="-79"/>
              </a:rPr>
              <a:t> </a:t>
            </a:r>
            <a:endParaRPr lang="he-IL" dirty="0"/>
          </a:p>
        </p:txBody>
      </p:sp>
      <p:sp>
        <p:nvSpPr>
          <p:cNvPr id="6" name="TextBox 5"/>
          <p:cNvSpPr txBox="1"/>
          <p:nvPr/>
        </p:nvSpPr>
        <p:spPr>
          <a:xfrm>
            <a:off x="2859416" y="981030"/>
            <a:ext cx="6502400" cy="923330"/>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1">
            <a:spAutoFit/>
          </a:bodyPr>
          <a:lstStyle/>
          <a:p>
            <a:pPr algn="ctr"/>
            <a:r>
              <a:rPr lang="he-IL" dirty="0"/>
              <a:t>הקדמה</a:t>
            </a:r>
          </a:p>
          <a:p>
            <a:r>
              <a:rPr lang="he-IL" dirty="0"/>
              <a:t>רבי יצחק </a:t>
            </a:r>
            <a:r>
              <a:rPr lang="he-IL" dirty="0" err="1"/>
              <a:t>נפחא</a:t>
            </a:r>
            <a:r>
              <a:rPr lang="he-IL" dirty="0"/>
              <a:t> חושב שהמחלוקת בין ת"ק ורבי יוסי היא בהסבר הטעם: מדוע אישה שבעלה הלך למדינת הים לא תחזור לבעלה הראשון.</a:t>
            </a:r>
          </a:p>
        </p:txBody>
      </p:sp>
      <p:grpSp>
        <p:nvGrpSpPr>
          <p:cNvPr id="7" name="קבוצה 6"/>
          <p:cNvGrpSpPr/>
          <p:nvPr/>
        </p:nvGrpSpPr>
        <p:grpSpPr>
          <a:xfrm>
            <a:off x="6401972" y="4232719"/>
            <a:ext cx="1106818" cy="927936"/>
            <a:chOff x="5473700" y="2876550"/>
            <a:chExt cx="1244600" cy="1104900"/>
          </a:xfrm>
        </p:grpSpPr>
        <p:pic>
          <p:nvPicPr>
            <p:cNvPr id="8" name="תמונה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3700" y="2876550"/>
              <a:ext cx="1244600" cy="1104900"/>
            </a:xfrm>
            <a:prstGeom prst="rect">
              <a:avLst/>
            </a:prstGeom>
          </p:spPr>
        </p:pic>
        <p:sp>
          <p:nvSpPr>
            <p:cNvPr id="9" name="TextBox 8"/>
            <p:cNvSpPr txBox="1"/>
            <p:nvPr/>
          </p:nvSpPr>
          <p:spPr>
            <a:xfrm>
              <a:off x="5473700" y="3051597"/>
              <a:ext cx="733246" cy="276999"/>
            </a:xfrm>
            <a:prstGeom prst="rect">
              <a:avLst/>
            </a:prstGeom>
            <a:noFill/>
          </p:spPr>
          <p:txBody>
            <a:bodyPr wrap="square" rtlCol="1">
              <a:spAutoFit/>
            </a:bodyPr>
            <a:lstStyle/>
            <a:p>
              <a:r>
                <a:rPr lang="he-IL" sz="1200" dirty="0">
                  <a:solidFill>
                    <a:schemeClr val="bg1"/>
                  </a:solidFill>
                </a:rPr>
                <a:t>שרה</a:t>
              </a:r>
            </a:p>
          </p:txBody>
        </p:sp>
      </p:grpSp>
      <p:grpSp>
        <p:nvGrpSpPr>
          <p:cNvPr id="10" name="קבוצה 9"/>
          <p:cNvGrpSpPr/>
          <p:nvPr/>
        </p:nvGrpSpPr>
        <p:grpSpPr>
          <a:xfrm>
            <a:off x="3729438" y="4419062"/>
            <a:ext cx="934053" cy="990600"/>
            <a:chOff x="5147576" y="4839179"/>
            <a:chExt cx="723900" cy="889000"/>
          </a:xfrm>
        </p:grpSpPr>
        <p:pic>
          <p:nvPicPr>
            <p:cNvPr id="11" name="תמונה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12" name="TextBox 11"/>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13" name="קבוצה 12"/>
          <p:cNvGrpSpPr/>
          <p:nvPr/>
        </p:nvGrpSpPr>
        <p:grpSpPr>
          <a:xfrm>
            <a:off x="860222" y="4202646"/>
            <a:ext cx="1155700" cy="990600"/>
            <a:chOff x="7695484" y="1138474"/>
            <a:chExt cx="1155700" cy="990600"/>
          </a:xfrm>
        </p:grpSpPr>
        <p:pic>
          <p:nvPicPr>
            <p:cNvPr id="14" name="תמונה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15" name="TextBox 14"/>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16" name="קבוצה 15"/>
          <p:cNvGrpSpPr/>
          <p:nvPr/>
        </p:nvGrpSpPr>
        <p:grpSpPr>
          <a:xfrm>
            <a:off x="9408116" y="4119185"/>
            <a:ext cx="1148167" cy="1092200"/>
            <a:chOff x="7741009" y="2738648"/>
            <a:chExt cx="1092200" cy="1092200"/>
          </a:xfrm>
        </p:grpSpPr>
        <p:pic>
          <p:nvPicPr>
            <p:cNvPr id="17" name="תמונה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1009" y="2738648"/>
              <a:ext cx="1092200" cy="1092200"/>
            </a:xfrm>
            <a:prstGeom prst="rect">
              <a:avLst/>
            </a:prstGeom>
          </p:spPr>
        </p:pic>
        <p:sp>
          <p:nvSpPr>
            <p:cNvPr id="18" name="TextBox 17"/>
            <p:cNvSpPr txBox="1"/>
            <p:nvPr/>
          </p:nvSpPr>
          <p:spPr>
            <a:xfrm>
              <a:off x="8032629" y="2738648"/>
              <a:ext cx="508959" cy="276999"/>
            </a:xfrm>
            <a:prstGeom prst="rect">
              <a:avLst/>
            </a:prstGeom>
            <a:noFill/>
          </p:spPr>
          <p:txBody>
            <a:bodyPr wrap="square" rtlCol="1">
              <a:spAutoFit/>
            </a:bodyPr>
            <a:lstStyle/>
            <a:p>
              <a:r>
                <a:rPr lang="he-IL" sz="1200" dirty="0">
                  <a:solidFill>
                    <a:schemeClr val="bg1"/>
                  </a:solidFill>
                </a:rPr>
                <a:t>ראובן</a:t>
              </a:r>
              <a:endParaRPr lang="he-IL" dirty="0">
                <a:solidFill>
                  <a:schemeClr val="bg1"/>
                </a:solidFill>
              </a:endParaRPr>
            </a:p>
          </p:txBody>
        </p:sp>
      </p:grpSp>
      <p:grpSp>
        <p:nvGrpSpPr>
          <p:cNvPr id="19" name="קבוצה 18"/>
          <p:cNvGrpSpPr/>
          <p:nvPr/>
        </p:nvGrpSpPr>
        <p:grpSpPr>
          <a:xfrm>
            <a:off x="4565886" y="4447510"/>
            <a:ext cx="1821574" cy="696877"/>
            <a:chOff x="8202961" y="3266592"/>
            <a:chExt cx="1821574" cy="696877"/>
          </a:xfrm>
        </p:grpSpPr>
        <p:sp>
          <p:nvSpPr>
            <p:cNvPr id="20" name="חץ למעלה-למטה 19"/>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1" name="TextBox 20"/>
            <p:cNvSpPr txBox="1"/>
            <p:nvPr/>
          </p:nvSpPr>
          <p:spPr>
            <a:xfrm>
              <a:off x="8532937" y="3430365"/>
              <a:ext cx="976745" cy="369332"/>
            </a:xfrm>
            <a:prstGeom prst="rect">
              <a:avLst/>
            </a:prstGeom>
            <a:noFill/>
          </p:spPr>
          <p:txBody>
            <a:bodyPr wrap="square" rtlCol="1">
              <a:spAutoFit/>
            </a:bodyPr>
            <a:lstStyle/>
            <a:p>
              <a:r>
                <a:rPr lang="he-IL" dirty="0"/>
                <a:t>אחיות</a:t>
              </a:r>
            </a:p>
          </p:txBody>
        </p:sp>
      </p:grpSp>
      <p:grpSp>
        <p:nvGrpSpPr>
          <p:cNvPr id="22" name="קבוצה 21"/>
          <p:cNvGrpSpPr/>
          <p:nvPr/>
        </p:nvGrpSpPr>
        <p:grpSpPr>
          <a:xfrm>
            <a:off x="2165296" y="4321047"/>
            <a:ext cx="1549630" cy="573531"/>
            <a:chOff x="5563562" y="4653444"/>
            <a:chExt cx="860364" cy="573531"/>
          </a:xfrm>
          <a:solidFill>
            <a:schemeClr val="accent6">
              <a:lumMod val="75000"/>
            </a:schemeClr>
          </a:solidFill>
        </p:grpSpPr>
        <p:grpSp>
          <p:nvGrpSpPr>
            <p:cNvPr id="23" name="קבוצה 22"/>
            <p:cNvGrpSpPr/>
            <p:nvPr/>
          </p:nvGrpSpPr>
          <p:grpSpPr>
            <a:xfrm>
              <a:off x="5563562" y="4653444"/>
              <a:ext cx="860364" cy="573531"/>
              <a:chOff x="3450566" y="4015722"/>
              <a:chExt cx="1035170" cy="573531"/>
            </a:xfrm>
            <a:grpFill/>
          </p:grpSpPr>
          <p:sp>
            <p:nvSpPr>
              <p:cNvPr id="25" name="חץ ימינה 24"/>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6" name="TextBox 25"/>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4" name="TextBox 23"/>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27" name="קבוצה 26"/>
          <p:cNvGrpSpPr/>
          <p:nvPr/>
        </p:nvGrpSpPr>
        <p:grpSpPr>
          <a:xfrm rot="10800000">
            <a:off x="7575996" y="4356165"/>
            <a:ext cx="1923695" cy="573531"/>
            <a:chOff x="5563562" y="4653444"/>
            <a:chExt cx="860364" cy="573531"/>
          </a:xfrm>
          <a:solidFill>
            <a:schemeClr val="accent6">
              <a:lumMod val="75000"/>
            </a:schemeClr>
          </a:solidFill>
        </p:grpSpPr>
        <p:grpSp>
          <p:nvGrpSpPr>
            <p:cNvPr id="28" name="קבוצה 27"/>
            <p:cNvGrpSpPr/>
            <p:nvPr/>
          </p:nvGrpSpPr>
          <p:grpSpPr>
            <a:xfrm>
              <a:off x="5563562" y="4653444"/>
              <a:ext cx="860364" cy="573531"/>
              <a:chOff x="3450566" y="4015722"/>
              <a:chExt cx="1035170" cy="573531"/>
            </a:xfrm>
            <a:grpFill/>
          </p:grpSpPr>
          <p:sp>
            <p:nvSpPr>
              <p:cNvPr id="30" name="חץ ימינה 29"/>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31" name="TextBox 30"/>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9" name="TextBox 28"/>
            <p:cNvSpPr txBox="1"/>
            <p:nvPr/>
          </p:nvSpPr>
          <p:spPr>
            <a:xfrm rot="10800000">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sp>
        <p:nvSpPr>
          <p:cNvPr id="32" name="TextBox 31"/>
          <p:cNvSpPr txBox="1"/>
          <p:nvPr/>
        </p:nvSpPr>
        <p:spPr>
          <a:xfrm>
            <a:off x="6879178" y="2166358"/>
            <a:ext cx="5241025" cy="369332"/>
          </a:xfrm>
          <a:prstGeom prst="rect">
            <a:avLst/>
          </a:prstGeom>
          <a:solidFill>
            <a:schemeClr val="accent1">
              <a:lumMod val="20000"/>
              <a:lumOff val="80000"/>
            </a:schemeClr>
          </a:solidFill>
          <a:scene3d>
            <a:camera prst="orthographicFront"/>
            <a:lightRig rig="threePt" dir="t"/>
          </a:scene3d>
          <a:sp3d>
            <a:bevelT w="101600" prst="riblet"/>
          </a:sp3d>
        </p:spPr>
        <p:txBody>
          <a:bodyPr wrap="square" rtlCol="1">
            <a:spAutoFit/>
          </a:bodyPr>
          <a:lstStyle/>
          <a:p>
            <a:r>
              <a:rPr lang="he-IL" b="1" dirty="0"/>
              <a:t>דעת ת"ק</a:t>
            </a:r>
            <a:r>
              <a:rPr lang="he-IL" dirty="0"/>
              <a:t>: רבנן קנסו אותו על שנישאה מבלי לבדוק היטב</a:t>
            </a:r>
          </a:p>
        </p:txBody>
      </p:sp>
      <p:sp>
        <p:nvSpPr>
          <p:cNvPr id="33" name="TextBox 32"/>
          <p:cNvSpPr txBox="1"/>
          <p:nvPr/>
        </p:nvSpPr>
        <p:spPr>
          <a:xfrm>
            <a:off x="5435667" y="2636522"/>
            <a:ext cx="6685280" cy="923330"/>
          </a:xfrm>
          <a:prstGeom prst="rect">
            <a:avLst/>
          </a:prstGeom>
          <a:solidFill>
            <a:schemeClr val="accent1">
              <a:lumMod val="20000"/>
              <a:lumOff val="80000"/>
            </a:schemeClr>
          </a:solidFill>
          <a:scene3d>
            <a:camera prst="orthographicFront"/>
            <a:lightRig rig="threePt" dir="t"/>
          </a:scene3d>
          <a:sp3d>
            <a:bevelT prst="convex"/>
          </a:sp3d>
        </p:spPr>
        <p:txBody>
          <a:bodyPr wrap="square" rtlCol="1">
            <a:spAutoFit/>
          </a:bodyPr>
          <a:lstStyle/>
          <a:p>
            <a:r>
              <a:rPr lang="he-IL" b="1" dirty="0"/>
              <a:t>דעת רבי יוסי: </a:t>
            </a:r>
            <a:r>
              <a:rPr lang="he-IL" dirty="0"/>
              <a:t>יש כאן גזירה שמא לא ידעו הבריות ויחשבו שהראשון גרש אותה והשני נשא אותה. אם תחזור האישה לבעל הראשון זה ייראה כמחזיר גרושתו לאחר שנישאה לאחר.</a:t>
            </a:r>
          </a:p>
        </p:txBody>
      </p:sp>
      <p:sp>
        <p:nvSpPr>
          <p:cNvPr id="34" name="קשת מלאה 33"/>
          <p:cNvSpPr/>
          <p:nvPr/>
        </p:nvSpPr>
        <p:spPr>
          <a:xfrm rot="10800000">
            <a:off x="3988063" y="4719287"/>
            <a:ext cx="6120377" cy="1488393"/>
          </a:xfrm>
          <a:prstGeom prst="blockArc">
            <a:avLst>
              <a:gd name="adj1" fmla="val 10690459"/>
              <a:gd name="adj2" fmla="val 190090"/>
              <a:gd name="adj3" fmla="val 1872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endParaRPr>
          </a:p>
        </p:txBody>
      </p:sp>
      <p:sp>
        <p:nvSpPr>
          <p:cNvPr id="35" name="TextBox 34"/>
          <p:cNvSpPr txBox="1"/>
          <p:nvPr/>
        </p:nvSpPr>
        <p:spPr>
          <a:xfrm>
            <a:off x="5291266" y="5754416"/>
            <a:ext cx="3845479"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rtlCol="1">
            <a:spAutoFit/>
          </a:bodyPr>
          <a:lstStyle/>
          <a:p>
            <a:r>
              <a:rPr lang="he-IL" dirty="0"/>
              <a:t>ראובן ורבקה גיסתו הלכו למדינת הים</a:t>
            </a:r>
          </a:p>
        </p:txBody>
      </p:sp>
      <p:sp>
        <p:nvSpPr>
          <p:cNvPr id="36" name="קשת מלאה 35"/>
          <p:cNvSpPr/>
          <p:nvPr/>
        </p:nvSpPr>
        <p:spPr>
          <a:xfrm rot="10800000">
            <a:off x="1108301" y="4531803"/>
            <a:ext cx="5847080" cy="1488393"/>
          </a:xfrm>
          <a:prstGeom prst="blockArc">
            <a:avLst>
              <a:gd name="adj1" fmla="val 10690459"/>
              <a:gd name="adj2" fmla="val 190090"/>
              <a:gd name="adj3" fmla="val 1872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endParaRPr>
          </a:p>
        </p:txBody>
      </p:sp>
      <p:sp>
        <p:nvSpPr>
          <p:cNvPr id="37" name="TextBox 36"/>
          <p:cNvSpPr txBox="1"/>
          <p:nvPr/>
        </p:nvSpPr>
        <p:spPr>
          <a:xfrm>
            <a:off x="1889760" y="5463664"/>
            <a:ext cx="2946597" cy="369332"/>
          </a:xfrm>
          <a:prstGeom prst="rect">
            <a:avLst/>
          </a:prstGeom>
          <a:solidFill>
            <a:schemeClr val="accent6">
              <a:lumMod val="40000"/>
              <a:lumOff val="60000"/>
            </a:schemeClr>
          </a:solidFill>
          <a:scene3d>
            <a:camera prst="orthographicFront"/>
            <a:lightRig rig="threePt" dir="t"/>
          </a:scene3d>
          <a:sp3d>
            <a:bevelT w="114300" prst="hardEdge"/>
          </a:sp3d>
        </p:spPr>
        <p:txBody>
          <a:bodyPr wrap="square" rtlCol="1">
            <a:spAutoFit/>
          </a:bodyPr>
          <a:lstStyle/>
          <a:p>
            <a:r>
              <a:rPr lang="he-IL" dirty="0"/>
              <a:t>שמעון נשא את שרה גיסתו</a:t>
            </a:r>
          </a:p>
        </p:txBody>
      </p:sp>
      <p:sp>
        <p:nvSpPr>
          <p:cNvPr id="38" name="TextBox 37"/>
          <p:cNvSpPr txBox="1"/>
          <p:nvPr/>
        </p:nvSpPr>
        <p:spPr>
          <a:xfrm>
            <a:off x="5161280" y="6150588"/>
            <a:ext cx="3050088" cy="369332"/>
          </a:xfrm>
          <a:prstGeom prst="rect">
            <a:avLst/>
          </a:prstGeom>
          <a:solidFill>
            <a:schemeClr val="accent2">
              <a:lumMod val="75000"/>
            </a:schemeClr>
          </a:solidFill>
          <a:scene3d>
            <a:camera prst="orthographicFront"/>
            <a:lightRig rig="threePt" dir="t"/>
          </a:scene3d>
          <a:sp3d>
            <a:bevelT prst="angle"/>
          </a:sp3d>
        </p:spPr>
        <p:txBody>
          <a:bodyPr wrap="square" rtlCol="1">
            <a:spAutoFit/>
          </a:bodyPr>
          <a:lstStyle/>
          <a:p>
            <a:r>
              <a:rPr lang="he-IL" b="1" dirty="0">
                <a:solidFill>
                  <a:schemeClr val="bg1"/>
                </a:solidFill>
              </a:rPr>
              <a:t>ראובן ורבקה חזרו ממדינת הים</a:t>
            </a:r>
          </a:p>
        </p:txBody>
      </p:sp>
      <p:sp>
        <p:nvSpPr>
          <p:cNvPr id="39" name="TextBox 38"/>
          <p:cNvSpPr txBox="1"/>
          <p:nvPr/>
        </p:nvSpPr>
        <p:spPr>
          <a:xfrm>
            <a:off x="838200" y="2164189"/>
            <a:ext cx="5949247" cy="369332"/>
          </a:xfrm>
          <a:prstGeom prst="rect">
            <a:avLst/>
          </a:prstGeom>
          <a:solidFill>
            <a:schemeClr val="accent1">
              <a:lumMod val="20000"/>
              <a:lumOff val="80000"/>
            </a:schemeClr>
          </a:solidFill>
          <a:scene3d>
            <a:camera prst="orthographicFront"/>
            <a:lightRig rig="threePt" dir="t"/>
          </a:scene3d>
          <a:sp3d>
            <a:bevelT w="114300" prst="hardEdge"/>
          </a:sp3d>
        </p:spPr>
        <p:txBody>
          <a:bodyPr wrap="square" rtlCol="1">
            <a:spAutoFit/>
          </a:bodyPr>
          <a:lstStyle/>
          <a:p>
            <a:r>
              <a:rPr lang="he-IL" dirty="0"/>
              <a:t>לדעת ת"ק: שרה לא יכולה לחזור לראובן בעלה כי לא בדקה היטב</a:t>
            </a:r>
          </a:p>
        </p:txBody>
      </p:sp>
      <p:sp>
        <p:nvSpPr>
          <p:cNvPr id="40" name="TextBox 39"/>
          <p:cNvSpPr txBox="1"/>
          <p:nvPr/>
        </p:nvSpPr>
        <p:spPr>
          <a:xfrm>
            <a:off x="200643" y="2679437"/>
            <a:ext cx="5110480" cy="1477328"/>
          </a:xfrm>
          <a:prstGeom prst="rect">
            <a:avLst/>
          </a:prstGeom>
          <a:solidFill>
            <a:schemeClr val="accent1">
              <a:lumMod val="20000"/>
              <a:lumOff val="80000"/>
            </a:schemeClr>
          </a:solidFill>
          <a:scene3d>
            <a:camera prst="orthographicFront"/>
            <a:lightRig rig="threePt" dir="t"/>
          </a:scene3d>
          <a:sp3d>
            <a:bevelT w="114300" prst="hardEdge"/>
          </a:sp3d>
        </p:spPr>
        <p:txBody>
          <a:bodyPr wrap="square" rtlCol="1">
            <a:spAutoFit/>
          </a:bodyPr>
          <a:lstStyle/>
          <a:p>
            <a:r>
              <a:rPr lang="he-IL" dirty="0"/>
              <a:t>לדעת רבי יוסי: שרה  יכולה לחזור לראובן בעלה. כי אין לחשוש שמא יאמרו הבריות שראובן גרש את שרה ושמעון נשאה, ועתה מחזיר ראובן את גרושתו. כי איך יכול היה שמעון לשאת את שרה אחות אשתו  . אלא ודאי יאמרו הבריות שהייתה כאן טעותך</a:t>
            </a:r>
          </a:p>
        </p:txBody>
      </p:sp>
      <p:sp>
        <p:nvSpPr>
          <p:cNvPr id="41" name="TextBox 40">
            <a:hlinkClick r:id="" action="ppaction://noaction"/>
          </p:cNvPr>
          <p:cNvSpPr txBox="1"/>
          <p:nvPr/>
        </p:nvSpPr>
        <p:spPr>
          <a:xfrm>
            <a:off x="10937240" y="5286280"/>
            <a:ext cx="833120" cy="415498"/>
          </a:xfrm>
          <a:prstGeom prst="rect">
            <a:avLst/>
          </a:prstGeom>
          <a:solidFill>
            <a:schemeClr val="accent6">
              <a:lumMod val="40000"/>
              <a:lumOff val="60000"/>
            </a:schemeClr>
          </a:solidFill>
          <a:scene3d>
            <a:camera prst="orthographicFront"/>
            <a:lightRig rig="threePt" dir="t"/>
          </a:scene3d>
          <a:sp3d>
            <a:bevelT/>
          </a:sp3d>
        </p:spPr>
        <p:txBody>
          <a:bodyPr wrap="square" rtlCol="1">
            <a:spAutoFit/>
          </a:bodyPr>
          <a:lstStyle/>
          <a:p>
            <a:r>
              <a:rPr lang="he-IL" sz="1050" dirty="0"/>
              <a:t>להמשך לחץ על התמונה</a:t>
            </a:r>
          </a:p>
        </p:txBody>
      </p:sp>
      <p:pic>
        <p:nvPicPr>
          <p:cNvPr id="42" name="תצוגת שקופית 36">
            <a:hlinkClick r:id="rId6" action="ppaction://hlinksldjump"/>
            <a:extLst>
              <a:ext uri="{FF2B5EF4-FFF2-40B4-BE49-F238E27FC236}">
                <a16:creationId xmlns:a16="http://schemas.microsoft.com/office/drawing/2014/main" id="{A42E77F6-2C86-4FE1-9896-3EAF32F11C59}"/>
              </a:ext>
            </a:extLst>
          </p:cNvPr>
          <p:cNvPicPr>
            <a:picLocks noGrp="1" noRot="1" noChangeAspect="1" noMove="1" noResize="1" noEditPoints="1" noAdjustHandles="1" noChangeArrowheads="1" noChangeShapeType="1"/>
          </p:cNvPicPr>
          <p:nvPr/>
        </p:nvPicPr>
        <p:blipFill>
          <a:blip r:embed="rId7"/>
          <a:stretch>
            <a:fillRect/>
          </a:stretch>
        </p:blipFill>
        <p:spPr>
          <a:xfrm>
            <a:off x="10265055" y="5795297"/>
            <a:ext cx="1941688" cy="1092200"/>
          </a:xfrm>
          <a:prstGeom prst="rect">
            <a:avLst/>
          </a:prstGeom>
          <a:ln w="3175">
            <a:solidFill>
              <a:prstClr val="ltGray"/>
            </a:solidFill>
          </a:ln>
        </p:spPr>
      </p:pic>
    </p:spTree>
    <p:extLst>
      <p:ext uri="{BB962C8B-B14F-4D97-AF65-F5344CB8AC3E}">
        <p14:creationId xmlns:p14="http://schemas.microsoft.com/office/powerpoint/2010/main" val="88616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1000"/>
                                        <p:tgtEl>
                                          <p:spTgt spid="6"/>
                                        </p:tgtEl>
                                      </p:cBhvr>
                                    </p:animEffect>
                                  </p:childTnLst>
                                </p:cTn>
                              </p:par>
                            </p:childTnLst>
                          </p:cTn>
                        </p:par>
                        <p:par>
                          <p:cTn id="8" fill="hold">
                            <p:stCondLst>
                              <p:cond delay="1000"/>
                            </p:stCondLst>
                            <p:childTnLst>
                              <p:par>
                                <p:cTn id="9" presetID="22" presetClass="entr" presetSubtype="2" fill="hold" grpId="0" nodeType="afterEffect">
                                  <p:stCondLst>
                                    <p:cond delay="500"/>
                                  </p:stCondLst>
                                  <p:childTnLst>
                                    <p:set>
                                      <p:cBhvr>
                                        <p:cTn id="10" dur="1" fill="hold">
                                          <p:stCondLst>
                                            <p:cond delay="0"/>
                                          </p:stCondLst>
                                        </p:cTn>
                                        <p:tgtEl>
                                          <p:spTgt spid="32"/>
                                        </p:tgtEl>
                                        <p:attrNameLst>
                                          <p:attrName>style.visibility</p:attrName>
                                        </p:attrNameLst>
                                      </p:cBhvr>
                                      <p:to>
                                        <p:strVal val="visible"/>
                                      </p:to>
                                    </p:set>
                                    <p:animEffect transition="in" filter="wipe(right)">
                                      <p:cBhvr>
                                        <p:cTn id="11" dur="1000"/>
                                        <p:tgtEl>
                                          <p:spTgt spid="3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wipe(right)">
                                      <p:cBhvr>
                                        <p:cTn id="16" dur="10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00"/>
                                        <p:tgtEl>
                                          <p:spTgt spid="10"/>
                                        </p:tgtEl>
                                      </p:cBhvr>
                                    </p:animEffect>
                                  </p:childTnLst>
                                </p:cTn>
                              </p:par>
                            </p:childTnLst>
                          </p:cTn>
                        </p:par>
                        <p:par>
                          <p:cTn id="22" fill="hold">
                            <p:stCondLst>
                              <p:cond delay="500"/>
                            </p:stCondLst>
                            <p:childTnLst>
                              <p:par>
                                <p:cTn id="23" presetID="2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par>
                          <p:cTn id="26" fill="hold">
                            <p:stCondLst>
                              <p:cond delay="1000"/>
                            </p:stCondLst>
                            <p:childTnLst>
                              <p:par>
                                <p:cTn id="27" presetID="16" presetClass="entr" presetSubtype="21"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arn(inVertical)">
                                      <p:cBhvr>
                                        <p:cTn id="29" dur="1250"/>
                                        <p:tgtEl>
                                          <p:spTgt spid="19"/>
                                        </p:tgtEl>
                                      </p:cBhvr>
                                    </p:animEffect>
                                  </p:childTnLst>
                                </p:cTn>
                              </p:par>
                            </p:childTnLst>
                          </p:cTn>
                        </p:par>
                        <p:par>
                          <p:cTn id="30" fill="hold">
                            <p:stCondLst>
                              <p:cond delay="2250"/>
                            </p:stCondLst>
                            <p:childTnLst>
                              <p:par>
                                <p:cTn id="31" presetID="22" presetClass="entr" presetSubtype="4" fill="hold" nodeType="afterEffect">
                                  <p:stCondLst>
                                    <p:cond delay="250"/>
                                  </p:stCondLst>
                                  <p:childTnLst>
                                    <p:set>
                                      <p:cBhvr>
                                        <p:cTn id="32" dur="1" fill="hold">
                                          <p:stCondLst>
                                            <p:cond delay="0"/>
                                          </p:stCondLst>
                                        </p:cTn>
                                        <p:tgtEl>
                                          <p:spTgt spid="16"/>
                                        </p:tgtEl>
                                        <p:attrNameLst>
                                          <p:attrName>style.visibility</p:attrName>
                                        </p:attrNameLst>
                                      </p:cBhvr>
                                      <p:to>
                                        <p:strVal val="visible"/>
                                      </p:to>
                                    </p:set>
                                    <p:animEffect transition="in" filter="wipe(down)">
                                      <p:cBhvr>
                                        <p:cTn id="33" dur="500"/>
                                        <p:tgtEl>
                                          <p:spTgt spid="16"/>
                                        </p:tgtEl>
                                      </p:cBhvr>
                                    </p:animEffect>
                                  </p:childTnLst>
                                </p:cTn>
                              </p:par>
                              <p:par>
                                <p:cTn id="34" presetID="2" presetClass="entr" presetSubtype="2" fill="hold" nodeType="withEffect">
                                  <p:stCondLst>
                                    <p:cond delay="250"/>
                                  </p:stCondLst>
                                  <p:childTnLst>
                                    <p:set>
                                      <p:cBhvr>
                                        <p:cTn id="35" dur="1" fill="hold">
                                          <p:stCondLst>
                                            <p:cond delay="0"/>
                                          </p:stCondLst>
                                        </p:cTn>
                                        <p:tgtEl>
                                          <p:spTgt spid="27"/>
                                        </p:tgtEl>
                                        <p:attrNameLst>
                                          <p:attrName>style.visibility</p:attrName>
                                        </p:attrNameLst>
                                      </p:cBhvr>
                                      <p:to>
                                        <p:strVal val="visible"/>
                                      </p:to>
                                    </p:set>
                                    <p:anim calcmode="lin" valueType="num">
                                      <p:cBhvr additive="base">
                                        <p:cTn id="36" dur="500" fill="hold"/>
                                        <p:tgtEl>
                                          <p:spTgt spid="27"/>
                                        </p:tgtEl>
                                        <p:attrNameLst>
                                          <p:attrName>ppt_x</p:attrName>
                                        </p:attrNameLst>
                                      </p:cBhvr>
                                      <p:tavLst>
                                        <p:tav tm="0">
                                          <p:val>
                                            <p:strVal val="1+#ppt_w/2"/>
                                          </p:val>
                                        </p:tav>
                                        <p:tav tm="100000">
                                          <p:val>
                                            <p:strVal val="#ppt_x"/>
                                          </p:val>
                                        </p:tav>
                                      </p:tavLst>
                                    </p:anim>
                                    <p:anim calcmode="lin" valueType="num">
                                      <p:cBhvr additive="base">
                                        <p:cTn id="37" dur="500" fill="hold"/>
                                        <p:tgtEl>
                                          <p:spTgt spid="27"/>
                                        </p:tgtEl>
                                        <p:attrNameLst>
                                          <p:attrName>ppt_y</p:attrName>
                                        </p:attrNameLst>
                                      </p:cBhvr>
                                      <p:tavLst>
                                        <p:tav tm="0">
                                          <p:val>
                                            <p:strVal val="#ppt_y"/>
                                          </p:val>
                                        </p:tav>
                                        <p:tav tm="100000">
                                          <p:val>
                                            <p:strVal val="#ppt_y"/>
                                          </p:val>
                                        </p:tav>
                                      </p:tavLst>
                                    </p:anim>
                                  </p:childTnLst>
                                </p:cTn>
                              </p:par>
                            </p:childTnLst>
                          </p:cTn>
                        </p:par>
                        <p:par>
                          <p:cTn id="38" fill="hold">
                            <p:stCondLst>
                              <p:cond delay="3000"/>
                            </p:stCondLst>
                            <p:childTnLst>
                              <p:par>
                                <p:cTn id="39" presetID="22" presetClass="entr" presetSubtype="4"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par>
                                <p:cTn id="42" presetID="2" presetClass="entr" presetSubtype="8" fill="hold" nodeType="withEffect">
                                  <p:stCondLst>
                                    <p:cond delay="0"/>
                                  </p:stCondLst>
                                  <p:childTnLst>
                                    <p:set>
                                      <p:cBhvr>
                                        <p:cTn id="43" dur="1" fill="hold">
                                          <p:stCondLst>
                                            <p:cond delay="0"/>
                                          </p:stCondLst>
                                        </p:cTn>
                                        <p:tgtEl>
                                          <p:spTgt spid="22"/>
                                        </p:tgtEl>
                                        <p:attrNameLst>
                                          <p:attrName>style.visibility</p:attrName>
                                        </p:attrNameLst>
                                      </p:cBhvr>
                                      <p:to>
                                        <p:strVal val="visible"/>
                                      </p:to>
                                    </p:set>
                                    <p:anim calcmode="lin" valueType="num">
                                      <p:cBhvr additive="base">
                                        <p:cTn id="44" dur="500" fill="hold"/>
                                        <p:tgtEl>
                                          <p:spTgt spid="22"/>
                                        </p:tgtEl>
                                        <p:attrNameLst>
                                          <p:attrName>ppt_x</p:attrName>
                                        </p:attrNameLst>
                                      </p:cBhvr>
                                      <p:tavLst>
                                        <p:tav tm="0">
                                          <p:val>
                                            <p:strVal val="0-#ppt_w/2"/>
                                          </p:val>
                                        </p:tav>
                                        <p:tav tm="100000">
                                          <p:val>
                                            <p:strVal val="#ppt_x"/>
                                          </p:val>
                                        </p:tav>
                                      </p:tavLst>
                                    </p:anim>
                                    <p:anim calcmode="lin" valueType="num">
                                      <p:cBhvr additive="base">
                                        <p:cTn id="4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barn(inVertical)">
                                      <p:cBhvr>
                                        <p:cTn id="50" dur="1250"/>
                                        <p:tgtEl>
                                          <p:spTgt spid="34"/>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1000" fill="hold"/>
                                        <p:tgtEl>
                                          <p:spTgt spid="35"/>
                                        </p:tgtEl>
                                        <p:attrNameLst>
                                          <p:attrName>ppt_w</p:attrName>
                                        </p:attrNameLst>
                                      </p:cBhvr>
                                      <p:tavLst>
                                        <p:tav tm="0">
                                          <p:val>
                                            <p:fltVal val="0"/>
                                          </p:val>
                                        </p:tav>
                                        <p:tav tm="100000">
                                          <p:val>
                                            <p:strVal val="#ppt_w"/>
                                          </p:val>
                                        </p:tav>
                                      </p:tavLst>
                                    </p:anim>
                                    <p:anim calcmode="lin" valueType="num">
                                      <p:cBhvr>
                                        <p:cTn id="54" dur="1000" fill="hold"/>
                                        <p:tgtEl>
                                          <p:spTgt spid="35"/>
                                        </p:tgtEl>
                                        <p:attrNameLst>
                                          <p:attrName>ppt_h</p:attrName>
                                        </p:attrNameLst>
                                      </p:cBhvr>
                                      <p:tavLst>
                                        <p:tav tm="0">
                                          <p:val>
                                            <p:fltVal val="0"/>
                                          </p:val>
                                        </p:tav>
                                        <p:tav tm="100000">
                                          <p:val>
                                            <p:strVal val="#ppt_h"/>
                                          </p:val>
                                        </p:tav>
                                      </p:tavLst>
                                    </p:anim>
                                    <p:anim calcmode="lin" valueType="num">
                                      <p:cBhvr>
                                        <p:cTn id="55" dur="1000" fill="hold"/>
                                        <p:tgtEl>
                                          <p:spTgt spid="35"/>
                                        </p:tgtEl>
                                        <p:attrNameLst>
                                          <p:attrName>style.rotation</p:attrName>
                                        </p:attrNameLst>
                                      </p:cBhvr>
                                      <p:tavLst>
                                        <p:tav tm="0">
                                          <p:val>
                                            <p:fltVal val="90"/>
                                          </p:val>
                                        </p:tav>
                                        <p:tav tm="100000">
                                          <p:val>
                                            <p:fltVal val="0"/>
                                          </p:val>
                                        </p:tav>
                                      </p:tavLst>
                                    </p:anim>
                                    <p:animEffect transition="in" filter="fade">
                                      <p:cBhvr>
                                        <p:cTn id="56" dur="1000"/>
                                        <p:tgtEl>
                                          <p:spTgt spid="35"/>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barn(inVertical)">
                                      <p:cBhvr>
                                        <p:cTn id="61" dur="1250"/>
                                        <p:tgtEl>
                                          <p:spTgt spid="36"/>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37"/>
                                        </p:tgtEl>
                                        <p:attrNameLst>
                                          <p:attrName>style.visibility</p:attrName>
                                        </p:attrNameLst>
                                      </p:cBhvr>
                                      <p:to>
                                        <p:strVal val="visible"/>
                                      </p:to>
                                    </p:set>
                                    <p:anim calcmode="lin" valueType="num">
                                      <p:cBhvr>
                                        <p:cTn id="64" dur="1000" fill="hold"/>
                                        <p:tgtEl>
                                          <p:spTgt spid="37"/>
                                        </p:tgtEl>
                                        <p:attrNameLst>
                                          <p:attrName>ppt_w</p:attrName>
                                        </p:attrNameLst>
                                      </p:cBhvr>
                                      <p:tavLst>
                                        <p:tav tm="0">
                                          <p:val>
                                            <p:fltVal val="0"/>
                                          </p:val>
                                        </p:tav>
                                        <p:tav tm="100000">
                                          <p:val>
                                            <p:strVal val="#ppt_w"/>
                                          </p:val>
                                        </p:tav>
                                      </p:tavLst>
                                    </p:anim>
                                    <p:anim calcmode="lin" valueType="num">
                                      <p:cBhvr>
                                        <p:cTn id="65" dur="1000" fill="hold"/>
                                        <p:tgtEl>
                                          <p:spTgt spid="37"/>
                                        </p:tgtEl>
                                        <p:attrNameLst>
                                          <p:attrName>ppt_h</p:attrName>
                                        </p:attrNameLst>
                                      </p:cBhvr>
                                      <p:tavLst>
                                        <p:tav tm="0">
                                          <p:val>
                                            <p:fltVal val="0"/>
                                          </p:val>
                                        </p:tav>
                                        <p:tav tm="100000">
                                          <p:val>
                                            <p:strVal val="#ppt_h"/>
                                          </p:val>
                                        </p:tav>
                                      </p:tavLst>
                                    </p:anim>
                                    <p:anim calcmode="lin" valueType="num">
                                      <p:cBhvr>
                                        <p:cTn id="66" dur="1000" fill="hold"/>
                                        <p:tgtEl>
                                          <p:spTgt spid="37"/>
                                        </p:tgtEl>
                                        <p:attrNameLst>
                                          <p:attrName>style.rotation</p:attrName>
                                        </p:attrNameLst>
                                      </p:cBhvr>
                                      <p:tavLst>
                                        <p:tav tm="0">
                                          <p:val>
                                            <p:fltVal val="90"/>
                                          </p:val>
                                        </p:tav>
                                        <p:tav tm="100000">
                                          <p:val>
                                            <p:fltVal val="0"/>
                                          </p:val>
                                        </p:tav>
                                      </p:tavLst>
                                    </p:anim>
                                    <p:animEffect transition="in" filter="fade">
                                      <p:cBhvr>
                                        <p:cTn id="67" dur="1000"/>
                                        <p:tgtEl>
                                          <p:spTgt spid="37"/>
                                        </p:tgtEl>
                                      </p:cBhvr>
                                    </p:animEffect>
                                  </p:childTnLst>
                                </p:cTn>
                              </p:par>
                            </p:childTnLst>
                          </p:cTn>
                        </p:par>
                        <p:par>
                          <p:cTn id="68" fill="hold">
                            <p:stCondLst>
                              <p:cond delay="1250"/>
                            </p:stCondLst>
                            <p:childTnLst>
                              <p:par>
                                <p:cTn id="69" presetID="53" presetClass="entr" presetSubtype="16" fill="hold" grpId="0" nodeType="afterEffect">
                                  <p:stCondLst>
                                    <p:cond delay="250"/>
                                  </p:stCondLst>
                                  <p:childTnLst>
                                    <p:set>
                                      <p:cBhvr>
                                        <p:cTn id="70" dur="1" fill="hold">
                                          <p:stCondLst>
                                            <p:cond delay="0"/>
                                          </p:stCondLst>
                                        </p:cTn>
                                        <p:tgtEl>
                                          <p:spTgt spid="38"/>
                                        </p:tgtEl>
                                        <p:attrNameLst>
                                          <p:attrName>style.visibility</p:attrName>
                                        </p:attrNameLst>
                                      </p:cBhvr>
                                      <p:to>
                                        <p:strVal val="visible"/>
                                      </p:to>
                                    </p:set>
                                    <p:anim calcmode="lin" valueType="num">
                                      <p:cBhvr>
                                        <p:cTn id="71" dur="1000" fill="hold"/>
                                        <p:tgtEl>
                                          <p:spTgt spid="38"/>
                                        </p:tgtEl>
                                        <p:attrNameLst>
                                          <p:attrName>ppt_w</p:attrName>
                                        </p:attrNameLst>
                                      </p:cBhvr>
                                      <p:tavLst>
                                        <p:tav tm="0">
                                          <p:val>
                                            <p:fltVal val="0"/>
                                          </p:val>
                                        </p:tav>
                                        <p:tav tm="100000">
                                          <p:val>
                                            <p:strVal val="#ppt_w"/>
                                          </p:val>
                                        </p:tav>
                                      </p:tavLst>
                                    </p:anim>
                                    <p:anim calcmode="lin" valueType="num">
                                      <p:cBhvr>
                                        <p:cTn id="72" dur="1000" fill="hold"/>
                                        <p:tgtEl>
                                          <p:spTgt spid="38"/>
                                        </p:tgtEl>
                                        <p:attrNameLst>
                                          <p:attrName>ppt_h</p:attrName>
                                        </p:attrNameLst>
                                      </p:cBhvr>
                                      <p:tavLst>
                                        <p:tav tm="0">
                                          <p:val>
                                            <p:fltVal val="0"/>
                                          </p:val>
                                        </p:tav>
                                        <p:tav tm="100000">
                                          <p:val>
                                            <p:strVal val="#ppt_h"/>
                                          </p:val>
                                        </p:tav>
                                      </p:tavLst>
                                    </p:anim>
                                    <p:animEffect transition="in" filter="fade">
                                      <p:cBhvr>
                                        <p:cTn id="73" dur="1000"/>
                                        <p:tgtEl>
                                          <p:spTgt spid="38"/>
                                        </p:tgtEl>
                                      </p:cBhvr>
                                    </p:animEffect>
                                  </p:childTnLst>
                                </p:cTn>
                              </p:par>
                            </p:childTnLst>
                          </p:cTn>
                        </p:par>
                      </p:childTnLst>
                    </p:cTn>
                  </p:par>
                  <p:par>
                    <p:cTn id="74" fill="hold">
                      <p:stCondLst>
                        <p:cond delay="indefinite"/>
                      </p:stCondLst>
                      <p:childTnLst>
                        <p:par>
                          <p:cTn id="75" fill="hold">
                            <p:stCondLst>
                              <p:cond delay="0"/>
                            </p:stCondLst>
                            <p:childTnLst>
                              <p:par>
                                <p:cTn id="76" presetID="31" presetClass="entr" presetSubtype="0" fill="hold" grpId="0" nodeType="clickEffect">
                                  <p:stCondLst>
                                    <p:cond delay="0"/>
                                  </p:stCondLst>
                                  <p:childTnLst>
                                    <p:set>
                                      <p:cBhvr>
                                        <p:cTn id="77" dur="1" fill="hold">
                                          <p:stCondLst>
                                            <p:cond delay="0"/>
                                          </p:stCondLst>
                                        </p:cTn>
                                        <p:tgtEl>
                                          <p:spTgt spid="39"/>
                                        </p:tgtEl>
                                        <p:attrNameLst>
                                          <p:attrName>style.visibility</p:attrName>
                                        </p:attrNameLst>
                                      </p:cBhvr>
                                      <p:to>
                                        <p:strVal val="visible"/>
                                      </p:to>
                                    </p:set>
                                    <p:anim calcmode="lin" valueType="num">
                                      <p:cBhvr>
                                        <p:cTn id="78" dur="1000" fill="hold"/>
                                        <p:tgtEl>
                                          <p:spTgt spid="39"/>
                                        </p:tgtEl>
                                        <p:attrNameLst>
                                          <p:attrName>ppt_w</p:attrName>
                                        </p:attrNameLst>
                                      </p:cBhvr>
                                      <p:tavLst>
                                        <p:tav tm="0">
                                          <p:val>
                                            <p:fltVal val="0"/>
                                          </p:val>
                                        </p:tav>
                                        <p:tav tm="100000">
                                          <p:val>
                                            <p:strVal val="#ppt_w"/>
                                          </p:val>
                                        </p:tav>
                                      </p:tavLst>
                                    </p:anim>
                                    <p:anim calcmode="lin" valueType="num">
                                      <p:cBhvr>
                                        <p:cTn id="79" dur="1000" fill="hold"/>
                                        <p:tgtEl>
                                          <p:spTgt spid="39"/>
                                        </p:tgtEl>
                                        <p:attrNameLst>
                                          <p:attrName>ppt_h</p:attrName>
                                        </p:attrNameLst>
                                      </p:cBhvr>
                                      <p:tavLst>
                                        <p:tav tm="0">
                                          <p:val>
                                            <p:fltVal val="0"/>
                                          </p:val>
                                        </p:tav>
                                        <p:tav tm="100000">
                                          <p:val>
                                            <p:strVal val="#ppt_h"/>
                                          </p:val>
                                        </p:tav>
                                      </p:tavLst>
                                    </p:anim>
                                    <p:anim calcmode="lin" valueType="num">
                                      <p:cBhvr>
                                        <p:cTn id="80" dur="1000" fill="hold"/>
                                        <p:tgtEl>
                                          <p:spTgt spid="39"/>
                                        </p:tgtEl>
                                        <p:attrNameLst>
                                          <p:attrName>style.rotation</p:attrName>
                                        </p:attrNameLst>
                                      </p:cBhvr>
                                      <p:tavLst>
                                        <p:tav tm="0">
                                          <p:val>
                                            <p:fltVal val="90"/>
                                          </p:val>
                                        </p:tav>
                                        <p:tav tm="100000">
                                          <p:val>
                                            <p:fltVal val="0"/>
                                          </p:val>
                                        </p:tav>
                                      </p:tavLst>
                                    </p:anim>
                                    <p:animEffect transition="in" filter="fade">
                                      <p:cBhvr>
                                        <p:cTn id="81" dur="1000"/>
                                        <p:tgtEl>
                                          <p:spTgt spid="39"/>
                                        </p:tgtEl>
                                      </p:cBhvr>
                                    </p:animEffect>
                                  </p:childTnLst>
                                </p:cTn>
                              </p:par>
                            </p:childTnLst>
                          </p:cTn>
                        </p:par>
                        <p:par>
                          <p:cTn id="82" fill="hold">
                            <p:stCondLst>
                              <p:cond delay="1000"/>
                            </p:stCondLst>
                            <p:childTnLst>
                              <p:par>
                                <p:cTn id="83" presetID="31" presetClass="entr" presetSubtype="0" fill="hold" grpId="0" nodeType="afterEffect">
                                  <p:stCondLst>
                                    <p:cond delay="1000"/>
                                  </p:stCondLst>
                                  <p:childTnLst>
                                    <p:set>
                                      <p:cBhvr>
                                        <p:cTn id="84" dur="1" fill="hold">
                                          <p:stCondLst>
                                            <p:cond delay="0"/>
                                          </p:stCondLst>
                                        </p:cTn>
                                        <p:tgtEl>
                                          <p:spTgt spid="40"/>
                                        </p:tgtEl>
                                        <p:attrNameLst>
                                          <p:attrName>style.visibility</p:attrName>
                                        </p:attrNameLst>
                                      </p:cBhvr>
                                      <p:to>
                                        <p:strVal val="visible"/>
                                      </p:to>
                                    </p:set>
                                    <p:anim calcmode="lin" valueType="num">
                                      <p:cBhvr>
                                        <p:cTn id="85" dur="1000" fill="hold"/>
                                        <p:tgtEl>
                                          <p:spTgt spid="40"/>
                                        </p:tgtEl>
                                        <p:attrNameLst>
                                          <p:attrName>ppt_w</p:attrName>
                                        </p:attrNameLst>
                                      </p:cBhvr>
                                      <p:tavLst>
                                        <p:tav tm="0">
                                          <p:val>
                                            <p:fltVal val="0"/>
                                          </p:val>
                                        </p:tav>
                                        <p:tav tm="100000">
                                          <p:val>
                                            <p:strVal val="#ppt_w"/>
                                          </p:val>
                                        </p:tav>
                                      </p:tavLst>
                                    </p:anim>
                                    <p:anim calcmode="lin" valueType="num">
                                      <p:cBhvr>
                                        <p:cTn id="86" dur="1000" fill="hold"/>
                                        <p:tgtEl>
                                          <p:spTgt spid="40"/>
                                        </p:tgtEl>
                                        <p:attrNameLst>
                                          <p:attrName>ppt_h</p:attrName>
                                        </p:attrNameLst>
                                      </p:cBhvr>
                                      <p:tavLst>
                                        <p:tav tm="0">
                                          <p:val>
                                            <p:fltVal val="0"/>
                                          </p:val>
                                        </p:tav>
                                        <p:tav tm="100000">
                                          <p:val>
                                            <p:strVal val="#ppt_h"/>
                                          </p:val>
                                        </p:tav>
                                      </p:tavLst>
                                    </p:anim>
                                    <p:anim calcmode="lin" valueType="num">
                                      <p:cBhvr>
                                        <p:cTn id="87" dur="1000" fill="hold"/>
                                        <p:tgtEl>
                                          <p:spTgt spid="40"/>
                                        </p:tgtEl>
                                        <p:attrNameLst>
                                          <p:attrName>style.rotation</p:attrName>
                                        </p:attrNameLst>
                                      </p:cBhvr>
                                      <p:tavLst>
                                        <p:tav tm="0">
                                          <p:val>
                                            <p:fltVal val="90"/>
                                          </p:val>
                                        </p:tav>
                                        <p:tav tm="100000">
                                          <p:val>
                                            <p:fltVal val="0"/>
                                          </p:val>
                                        </p:tav>
                                      </p:tavLst>
                                    </p:anim>
                                    <p:animEffect transition="in" filter="fade">
                                      <p:cBhvr>
                                        <p:cTn id="88" dur="1000"/>
                                        <p:tgtEl>
                                          <p:spTgt spid="40"/>
                                        </p:tgtEl>
                                      </p:cBhvr>
                                    </p:animEffect>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fade">
                                      <p:cBhvr>
                                        <p:cTn id="93" dur="500"/>
                                        <p:tgtEl>
                                          <p:spTgt spid="41"/>
                                        </p:tgtEl>
                                      </p:cBhvr>
                                    </p:animEffect>
                                    <p:anim calcmode="lin" valueType="num">
                                      <p:cBhvr>
                                        <p:cTn id="94" dur="500" fill="hold"/>
                                        <p:tgtEl>
                                          <p:spTgt spid="41"/>
                                        </p:tgtEl>
                                        <p:attrNameLst>
                                          <p:attrName>ppt_x</p:attrName>
                                        </p:attrNameLst>
                                      </p:cBhvr>
                                      <p:tavLst>
                                        <p:tav tm="0">
                                          <p:val>
                                            <p:strVal val="#ppt_x"/>
                                          </p:val>
                                        </p:tav>
                                        <p:tav tm="100000">
                                          <p:val>
                                            <p:strVal val="#ppt_x"/>
                                          </p:val>
                                        </p:tav>
                                      </p:tavLst>
                                    </p:anim>
                                    <p:anim calcmode="lin" valueType="num">
                                      <p:cBhvr>
                                        <p:cTn id="95" dur="5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nodeType="clickEffect">
                                  <p:stCondLst>
                                    <p:cond delay="0"/>
                                  </p:stCondLst>
                                  <p:childTnLst>
                                    <p:set>
                                      <p:cBhvr>
                                        <p:cTn id="99" dur="1" fill="hold">
                                          <p:stCondLst>
                                            <p:cond delay="0"/>
                                          </p:stCondLst>
                                        </p:cTn>
                                        <p:tgtEl>
                                          <p:spTgt spid="42"/>
                                        </p:tgtEl>
                                        <p:attrNameLst>
                                          <p:attrName>style.visibility</p:attrName>
                                        </p:attrNameLst>
                                      </p:cBhvr>
                                      <p:to>
                                        <p:strVal val="visible"/>
                                      </p:to>
                                    </p:set>
                                    <p:animEffect transition="in" filter="fade">
                                      <p:cBhvr>
                                        <p:cTn id="100" dur="500"/>
                                        <p:tgtEl>
                                          <p:spTgt spid="42"/>
                                        </p:tgtEl>
                                      </p:cBhvr>
                                    </p:animEffect>
                                    <p:anim calcmode="lin" valueType="num">
                                      <p:cBhvr>
                                        <p:cTn id="101" dur="500" fill="hold"/>
                                        <p:tgtEl>
                                          <p:spTgt spid="42"/>
                                        </p:tgtEl>
                                        <p:attrNameLst>
                                          <p:attrName>ppt_x</p:attrName>
                                        </p:attrNameLst>
                                      </p:cBhvr>
                                      <p:tavLst>
                                        <p:tav tm="0">
                                          <p:val>
                                            <p:strVal val="#ppt_x"/>
                                          </p:val>
                                        </p:tav>
                                        <p:tav tm="100000">
                                          <p:val>
                                            <p:strVal val="#ppt_x"/>
                                          </p:val>
                                        </p:tav>
                                      </p:tavLst>
                                    </p:anim>
                                    <p:anim calcmode="lin" valueType="num">
                                      <p:cBhvr>
                                        <p:cTn id="102" dur="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291580"/>
            <a:ext cx="2743200" cy="365125"/>
          </a:xfrm>
        </p:spPr>
        <p:txBody>
          <a:bodyPr/>
          <a:lstStyle/>
          <a:p>
            <a:fld id="{7E2586FB-1DDD-4654-B1AB-396B79198608}" type="datetime4">
              <a:rPr lang="he-IL" smtClean="0"/>
              <a:t>כ"ג.ניסן.תשפ"ב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6</a:t>
            </a:fld>
            <a:endParaRPr lang="he-IL"/>
          </a:p>
        </p:txBody>
      </p:sp>
      <p:sp>
        <p:nvSpPr>
          <p:cNvPr id="5" name="לחצן פעולה: בית 4">
            <a:hlinkClick r:id="" action="ppaction://hlinkshowjump?jump=firstslide" highlightClick="1"/>
          </p:cNvPr>
          <p:cNvSpPr/>
          <p:nvPr/>
        </p:nvSpPr>
        <p:spPr>
          <a:xfrm>
            <a:off x="582180" y="3971242"/>
            <a:ext cx="594360" cy="79990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nvGrpSpPr>
          <p:cNvPr id="6" name="קבוצה 5"/>
          <p:cNvGrpSpPr/>
          <p:nvPr/>
        </p:nvGrpSpPr>
        <p:grpSpPr>
          <a:xfrm>
            <a:off x="6513732" y="1357439"/>
            <a:ext cx="1106818" cy="927936"/>
            <a:chOff x="5473700" y="2876550"/>
            <a:chExt cx="1244600" cy="11049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3700" y="2876550"/>
              <a:ext cx="1244600" cy="1104900"/>
            </a:xfrm>
            <a:prstGeom prst="rect">
              <a:avLst/>
            </a:prstGeom>
          </p:spPr>
        </p:pic>
        <p:sp>
          <p:nvSpPr>
            <p:cNvPr id="8" name="TextBox 7"/>
            <p:cNvSpPr txBox="1"/>
            <p:nvPr/>
          </p:nvSpPr>
          <p:spPr>
            <a:xfrm>
              <a:off x="5473700" y="3051597"/>
              <a:ext cx="733246" cy="276999"/>
            </a:xfrm>
            <a:prstGeom prst="rect">
              <a:avLst/>
            </a:prstGeom>
            <a:noFill/>
          </p:spPr>
          <p:txBody>
            <a:bodyPr wrap="square" rtlCol="1">
              <a:spAutoFit/>
            </a:bodyPr>
            <a:lstStyle/>
            <a:p>
              <a:r>
                <a:rPr lang="he-IL" sz="1200" dirty="0">
                  <a:solidFill>
                    <a:schemeClr val="bg1"/>
                  </a:solidFill>
                </a:rPr>
                <a:t>שרה</a:t>
              </a:r>
            </a:p>
          </p:txBody>
        </p:sp>
      </p:grpSp>
      <p:grpSp>
        <p:nvGrpSpPr>
          <p:cNvPr id="9" name="קבוצה 8"/>
          <p:cNvGrpSpPr/>
          <p:nvPr/>
        </p:nvGrpSpPr>
        <p:grpSpPr>
          <a:xfrm>
            <a:off x="3841198" y="1543782"/>
            <a:ext cx="934053" cy="990600"/>
            <a:chOff x="5147576" y="4839179"/>
            <a:chExt cx="723900" cy="8890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11" name="TextBox 10"/>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12" name="קבוצה 11"/>
          <p:cNvGrpSpPr/>
          <p:nvPr/>
        </p:nvGrpSpPr>
        <p:grpSpPr>
          <a:xfrm>
            <a:off x="4677646" y="1572230"/>
            <a:ext cx="1821574" cy="696877"/>
            <a:chOff x="8202961" y="3266592"/>
            <a:chExt cx="1821574" cy="696877"/>
          </a:xfrm>
        </p:grpSpPr>
        <p:sp>
          <p:nvSpPr>
            <p:cNvPr id="13" name="חץ למעלה-למטה 12"/>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4" name="TextBox 13"/>
            <p:cNvSpPr txBox="1"/>
            <p:nvPr/>
          </p:nvSpPr>
          <p:spPr>
            <a:xfrm>
              <a:off x="8532937" y="3430365"/>
              <a:ext cx="976745" cy="369332"/>
            </a:xfrm>
            <a:prstGeom prst="rect">
              <a:avLst/>
            </a:prstGeom>
            <a:noFill/>
          </p:spPr>
          <p:txBody>
            <a:bodyPr wrap="square" rtlCol="1">
              <a:spAutoFit/>
            </a:bodyPr>
            <a:lstStyle/>
            <a:p>
              <a:r>
                <a:rPr lang="he-IL" dirty="0"/>
                <a:t>אחיות</a:t>
              </a:r>
            </a:p>
          </p:txBody>
        </p:sp>
      </p:grpSp>
      <p:grpSp>
        <p:nvGrpSpPr>
          <p:cNvPr id="15" name="קבוצה 14"/>
          <p:cNvGrpSpPr/>
          <p:nvPr/>
        </p:nvGrpSpPr>
        <p:grpSpPr>
          <a:xfrm>
            <a:off x="2277056" y="1445767"/>
            <a:ext cx="1549630" cy="573531"/>
            <a:chOff x="5563562" y="4653444"/>
            <a:chExt cx="860364" cy="573531"/>
          </a:xfrm>
          <a:solidFill>
            <a:schemeClr val="accent6">
              <a:lumMod val="75000"/>
            </a:schemeClr>
          </a:solidFill>
        </p:grpSpPr>
        <p:grpSp>
          <p:nvGrpSpPr>
            <p:cNvPr id="16" name="קבוצה 15"/>
            <p:cNvGrpSpPr/>
            <p:nvPr/>
          </p:nvGrpSpPr>
          <p:grpSpPr>
            <a:xfrm>
              <a:off x="5563562" y="4653444"/>
              <a:ext cx="860364" cy="573531"/>
              <a:chOff x="3450566" y="4015722"/>
              <a:chExt cx="1035170" cy="573531"/>
            </a:xfrm>
            <a:grpFill/>
          </p:grpSpPr>
          <p:sp>
            <p:nvSpPr>
              <p:cNvPr id="18" name="חץ ימינה 1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9" name="TextBox 1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17" name="TextBox 1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20" name="קבוצה 19"/>
          <p:cNvGrpSpPr/>
          <p:nvPr/>
        </p:nvGrpSpPr>
        <p:grpSpPr>
          <a:xfrm rot="10800000">
            <a:off x="7687756" y="1480885"/>
            <a:ext cx="1923695" cy="573531"/>
            <a:chOff x="5563562" y="4653444"/>
            <a:chExt cx="860364" cy="573531"/>
          </a:xfrm>
          <a:solidFill>
            <a:schemeClr val="accent6">
              <a:lumMod val="75000"/>
            </a:schemeClr>
          </a:solidFill>
        </p:grpSpPr>
        <p:grpSp>
          <p:nvGrpSpPr>
            <p:cNvPr id="21" name="קבוצה 20"/>
            <p:cNvGrpSpPr/>
            <p:nvPr/>
          </p:nvGrpSpPr>
          <p:grpSpPr>
            <a:xfrm>
              <a:off x="5563562" y="4653444"/>
              <a:ext cx="860364" cy="573531"/>
              <a:chOff x="3450566" y="4015722"/>
              <a:chExt cx="1035170" cy="573531"/>
            </a:xfrm>
            <a:grpFill/>
          </p:grpSpPr>
          <p:sp>
            <p:nvSpPr>
              <p:cNvPr id="23" name="חץ ימינה 2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4" name="TextBox 2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2" name="TextBox 21"/>
            <p:cNvSpPr txBox="1"/>
            <p:nvPr/>
          </p:nvSpPr>
          <p:spPr>
            <a:xfrm rot="10800000">
              <a:off x="5625226" y="4804220"/>
              <a:ext cx="695486" cy="253916"/>
            </a:xfrm>
            <a:prstGeom prst="rect">
              <a:avLst/>
            </a:prstGeom>
            <a:grpFill/>
          </p:spPr>
          <p:txBody>
            <a:bodyPr wrap="square" rtlCol="1">
              <a:spAutoFit/>
            </a:bodyPr>
            <a:lstStyle/>
            <a:p>
              <a:r>
                <a:rPr lang="he-IL" sz="1050" dirty="0">
                  <a:solidFill>
                    <a:srgbClr val="FFFF00"/>
                  </a:solidFill>
                </a:rPr>
                <a:t>ראובן ארס את שרה</a:t>
              </a:r>
            </a:p>
          </p:txBody>
        </p:sp>
      </p:grpSp>
      <p:sp>
        <p:nvSpPr>
          <p:cNvPr id="25" name="קשת מלאה 24"/>
          <p:cNvSpPr/>
          <p:nvPr/>
        </p:nvSpPr>
        <p:spPr>
          <a:xfrm rot="10800000">
            <a:off x="4099823" y="1844007"/>
            <a:ext cx="6120377" cy="1488393"/>
          </a:xfrm>
          <a:prstGeom prst="blockArc">
            <a:avLst>
              <a:gd name="adj1" fmla="val 10690459"/>
              <a:gd name="adj2" fmla="val 190090"/>
              <a:gd name="adj3" fmla="val 1872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endParaRPr>
          </a:p>
        </p:txBody>
      </p:sp>
      <p:sp>
        <p:nvSpPr>
          <p:cNvPr id="26" name="TextBox 25"/>
          <p:cNvSpPr txBox="1"/>
          <p:nvPr/>
        </p:nvSpPr>
        <p:spPr>
          <a:xfrm>
            <a:off x="5403026" y="2879136"/>
            <a:ext cx="3845479"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rtlCol="1">
            <a:spAutoFit/>
          </a:bodyPr>
          <a:lstStyle/>
          <a:p>
            <a:r>
              <a:rPr lang="he-IL" dirty="0"/>
              <a:t>ראובן ורבקה גיסתו הלכו למדינת הים</a:t>
            </a:r>
          </a:p>
        </p:txBody>
      </p:sp>
      <p:sp>
        <p:nvSpPr>
          <p:cNvPr id="27" name="קשת מלאה 26"/>
          <p:cNvSpPr/>
          <p:nvPr/>
        </p:nvSpPr>
        <p:spPr>
          <a:xfrm rot="10800000">
            <a:off x="1220061" y="1656523"/>
            <a:ext cx="5847080" cy="1488393"/>
          </a:xfrm>
          <a:prstGeom prst="blockArc">
            <a:avLst>
              <a:gd name="adj1" fmla="val 10690459"/>
              <a:gd name="adj2" fmla="val 190090"/>
              <a:gd name="adj3" fmla="val 1872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endParaRPr>
          </a:p>
        </p:txBody>
      </p:sp>
      <p:sp>
        <p:nvSpPr>
          <p:cNvPr id="28" name="TextBox 27"/>
          <p:cNvSpPr txBox="1"/>
          <p:nvPr/>
        </p:nvSpPr>
        <p:spPr>
          <a:xfrm>
            <a:off x="1851088" y="2775585"/>
            <a:ext cx="3332677" cy="369332"/>
          </a:xfrm>
          <a:prstGeom prst="rect">
            <a:avLst/>
          </a:prstGeom>
          <a:solidFill>
            <a:schemeClr val="accent6">
              <a:lumMod val="40000"/>
              <a:lumOff val="60000"/>
            </a:schemeClr>
          </a:solidFill>
          <a:scene3d>
            <a:camera prst="orthographicFront"/>
            <a:lightRig rig="threePt" dir="t"/>
          </a:scene3d>
          <a:sp3d>
            <a:bevelT w="114300" prst="hardEdge"/>
          </a:sp3d>
        </p:spPr>
        <p:txBody>
          <a:bodyPr wrap="square" rtlCol="1">
            <a:spAutoFit/>
          </a:bodyPr>
          <a:lstStyle/>
          <a:p>
            <a:r>
              <a:rPr lang="he-IL" dirty="0"/>
              <a:t>שמעון נשא את שרה ארוסת אחיו</a:t>
            </a:r>
          </a:p>
        </p:txBody>
      </p:sp>
      <p:sp>
        <p:nvSpPr>
          <p:cNvPr id="29" name="TextBox 28"/>
          <p:cNvSpPr txBox="1"/>
          <p:nvPr/>
        </p:nvSpPr>
        <p:spPr>
          <a:xfrm>
            <a:off x="5273040" y="3275308"/>
            <a:ext cx="3050088" cy="369332"/>
          </a:xfrm>
          <a:prstGeom prst="rect">
            <a:avLst/>
          </a:prstGeom>
          <a:solidFill>
            <a:schemeClr val="accent2">
              <a:lumMod val="75000"/>
            </a:schemeClr>
          </a:solidFill>
          <a:scene3d>
            <a:camera prst="orthographicFront"/>
            <a:lightRig rig="threePt" dir="t"/>
          </a:scene3d>
          <a:sp3d>
            <a:bevelT prst="angle"/>
          </a:sp3d>
        </p:spPr>
        <p:txBody>
          <a:bodyPr wrap="square" rtlCol="1">
            <a:spAutoFit/>
          </a:bodyPr>
          <a:lstStyle/>
          <a:p>
            <a:r>
              <a:rPr lang="he-IL" b="1" dirty="0">
                <a:solidFill>
                  <a:schemeClr val="bg1"/>
                </a:solidFill>
              </a:rPr>
              <a:t>ראובן ורבקה חזרו ממדינת הים</a:t>
            </a:r>
          </a:p>
        </p:txBody>
      </p:sp>
      <p:grpSp>
        <p:nvGrpSpPr>
          <p:cNvPr id="30" name="קבוצה 29"/>
          <p:cNvGrpSpPr/>
          <p:nvPr/>
        </p:nvGrpSpPr>
        <p:grpSpPr>
          <a:xfrm>
            <a:off x="9473576" y="1357540"/>
            <a:ext cx="1148167" cy="1092200"/>
            <a:chOff x="7741009" y="2738648"/>
            <a:chExt cx="1092200" cy="1092200"/>
          </a:xfrm>
        </p:grpSpPr>
        <p:pic>
          <p:nvPicPr>
            <p:cNvPr id="31" name="תמונה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1009" y="2738648"/>
              <a:ext cx="1092200" cy="1092200"/>
            </a:xfrm>
            <a:prstGeom prst="rect">
              <a:avLst/>
            </a:prstGeom>
          </p:spPr>
        </p:pic>
        <p:sp>
          <p:nvSpPr>
            <p:cNvPr id="32" name="TextBox 31"/>
            <p:cNvSpPr txBox="1"/>
            <p:nvPr/>
          </p:nvSpPr>
          <p:spPr>
            <a:xfrm>
              <a:off x="8032629" y="2738648"/>
              <a:ext cx="508959" cy="276999"/>
            </a:xfrm>
            <a:prstGeom prst="rect">
              <a:avLst/>
            </a:prstGeom>
            <a:noFill/>
          </p:spPr>
          <p:txBody>
            <a:bodyPr wrap="square" rtlCol="1">
              <a:spAutoFit/>
            </a:bodyPr>
            <a:lstStyle/>
            <a:p>
              <a:r>
                <a:rPr lang="he-IL" sz="1200" dirty="0">
                  <a:solidFill>
                    <a:schemeClr val="bg1"/>
                  </a:solidFill>
                </a:rPr>
                <a:t>ראובן</a:t>
              </a:r>
              <a:endParaRPr lang="he-IL" dirty="0">
                <a:solidFill>
                  <a:schemeClr val="bg1"/>
                </a:solidFill>
              </a:endParaRPr>
            </a:p>
          </p:txBody>
        </p:sp>
      </p:grpSp>
      <p:grpSp>
        <p:nvGrpSpPr>
          <p:cNvPr id="33" name="קבוצה 32"/>
          <p:cNvGrpSpPr/>
          <p:nvPr/>
        </p:nvGrpSpPr>
        <p:grpSpPr>
          <a:xfrm>
            <a:off x="1063733" y="1313241"/>
            <a:ext cx="1155700" cy="990600"/>
            <a:chOff x="7695484" y="1138474"/>
            <a:chExt cx="1155700" cy="990600"/>
          </a:xfrm>
        </p:grpSpPr>
        <p:pic>
          <p:nvPicPr>
            <p:cNvPr id="34" name="תמונה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35" name="TextBox 34"/>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sp>
        <p:nvSpPr>
          <p:cNvPr id="36" name="TextBox 35"/>
          <p:cNvSpPr txBox="1"/>
          <p:nvPr/>
        </p:nvSpPr>
        <p:spPr>
          <a:xfrm>
            <a:off x="7326721" y="872040"/>
            <a:ext cx="2284730" cy="369332"/>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אם ארס ראובן את שרה</a:t>
            </a:r>
          </a:p>
        </p:txBody>
      </p:sp>
      <p:sp>
        <p:nvSpPr>
          <p:cNvPr id="37" name="TextBox 36"/>
          <p:cNvSpPr txBox="1"/>
          <p:nvPr/>
        </p:nvSpPr>
        <p:spPr>
          <a:xfrm>
            <a:off x="7245192" y="3903922"/>
            <a:ext cx="4456767" cy="1477328"/>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גם רבי יוסי מודה שרבקה אסורה לשמעון מפני החשש שהבריות יאמרו שלראובן היה תנאי באירוסי לאה והתנאי לא התקיים ולכן היה מותר לשמעון לשאת את שרה שאם תחזור רבקה לשמעון  נראה כמחזיר גרושתו</a:t>
            </a:r>
          </a:p>
        </p:txBody>
      </p:sp>
      <p:sp>
        <p:nvSpPr>
          <p:cNvPr id="38" name="מלבן 37"/>
          <p:cNvSpPr/>
          <p:nvPr/>
        </p:nvSpPr>
        <p:spPr>
          <a:xfrm>
            <a:off x="1807914" y="-96758"/>
            <a:ext cx="7376160" cy="584775"/>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צ"ה   ב</a:t>
            </a:r>
          </a:p>
          <a:p>
            <a:r>
              <a:rPr lang="he-IL" dirty="0">
                <a:solidFill>
                  <a:srgbClr val="222222"/>
                </a:solidFill>
                <a:latin typeface="Narkisim" panose="020E0502050101010101" pitchFamily="34" charset="-79"/>
                <a:cs typeface="Narkisim" panose="020E0502050101010101" pitchFamily="34" charset="-79"/>
              </a:rPr>
              <a:t>רבי יצחק </a:t>
            </a:r>
            <a:r>
              <a:rPr lang="he-IL" dirty="0" err="1">
                <a:solidFill>
                  <a:srgbClr val="222222"/>
                </a:solidFill>
                <a:latin typeface="Narkisim" panose="020E0502050101010101" pitchFamily="34" charset="-79"/>
                <a:cs typeface="Narkisim" panose="020E0502050101010101" pitchFamily="34" charset="-79"/>
              </a:rPr>
              <a:t>נפחא</a:t>
            </a:r>
            <a:r>
              <a:rPr lang="he-IL" dirty="0">
                <a:solidFill>
                  <a:srgbClr val="222222"/>
                </a:solidFill>
                <a:latin typeface="Narkisim" panose="020E0502050101010101" pitchFamily="34" charset="-79"/>
                <a:cs typeface="Narkisim" panose="020E0502050101010101" pitchFamily="34" charset="-79"/>
              </a:rPr>
              <a:t> אמר:  לעולם </a:t>
            </a:r>
            <a:r>
              <a:rPr lang="he-IL" dirty="0" err="1">
                <a:solidFill>
                  <a:srgbClr val="222222"/>
                </a:solidFill>
                <a:latin typeface="Narkisim" panose="020E0502050101010101" pitchFamily="34" charset="-79"/>
                <a:cs typeface="Narkisim" panose="020E0502050101010101" pitchFamily="34" charset="-79"/>
              </a:rPr>
              <a:t>אסיפא</a:t>
            </a:r>
            <a:r>
              <a:rPr lang="he-IL" dirty="0">
                <a:solidFill>
                  <a:srgbClr val="222222"/>
                </a:solidFill>
                <a:latin typeface="Narkisim" panose="020E0502050101010101" pitchFamily="34" charset="-79"/>
                <a:cs typeface="Narkisim" panose="020E0502050101010101" pitchFamily="34" charset="-79"/>
              </a:rPr>
              <a:t> הא </a:t>
            </a:r>
            <a:r>
              <a:rPr lang="he-IL" dirty="0" err="1">
                <a:solidFill>
                  <a:srgbClr val="222222"/>
                </a:solidFill>
                <a:latin typeface="Narkisim" panose="020E0502050101010101" pitchFamily="34" charset="-79"/>
                <a:cs typeface="Narkisim" panose="020E0502050101010101" pitchFamily="34" charset="-79"/>
              </a:rPr>
              <a:t>דנסיב</a:t>
            </a:r>
            <a:r>
              <a:rPr lang="he-IL" dirty="0">
                <a:solidFill>
                  <a:srgbClr val="222222"/>
                </a:solidFill>
                <a:latin typeface="Narkisim" panose="020E0502050101010101" pitchFamily="34" charset="-79"/>
                <a:cs typeface="Narkisim" panose="020E0502050101010101" pitchFamily="34" charset="-79"/>
              </a:rPr>
              <a:t> ארוסת  גיסו - הא </a:t>
            </a:r>
            <a:r>
              <a:rPr lang="he-IL" dirty="0" err="1">
                <a:solidFill>
                  <a:srgbClr val="222222"/>
                </a:solidFill>
                <a:latin typeface="Narkisim" panose="020E0502050101010101" pitchFamily="34" charset="-79"/>
                <a:cs typeface="Narkisim" panose="020E0502050101010101" pitchFamily="34" charset="-79"/>
              </a:rPr>
              <a:t>דאזלי</a:t>
            </a:r>
            <a:r>
              <a:rPr lang="he-IL" dirty="0">
                <a:solidFill>
                  <a:srgbClr val="222222"/>
                </a:solidFill>
                <a:latin typeface="Narkisim" panose="020E0502050101010101" pitchFamily="34" charset="-79"/>
                <a:cs typeface="Narkisim" panose="020E0502050101010101" pitchFamily="34" charset="-79"/>
              </a:rPr>
              <a:t> ארוסתו וגיסו </a:t>
            </a:r>
            <a:endParaRPr lang="he-IL" dirty="0"/>
          </a:p>
        </p:txBody>
      </p:sp>
      <p:sp>
        <p:nvSpPr>
          <p:cNvPr id="39" name="TextBox 38"/>
          <p:cNvSpPr txBox="1"/>
          <p:nvPr/>
        </p:nvSpPr>
        <p:spPr>
          <a:xfrm>
            <a:off x="7224505" y="5381250"/>
            <a:ext cx="4456767" cy="923330"/>
          </a:xfrm>
          <a:prstGeom prst="rect">
            <a:avLst/>
          </a:prstGeom>
          <a:solidFill>
            <a:schemeClr val="accent6">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על זה אמר רבי יוסי: מתוך שראובן פוסל ע"י אחרים – כלומר – פוסל את לאה לשמעון כך פוסל ע"י עצמו את שרה אשתו </a:t>
            </a:r>
          </a:p>
        </p:txBody>
      </p:sp>
      <p:sp>
        <p:nvSpPr>
          <p:cNvPr id="40" name="TextBox 39"/>
          <p:cNvSpPr txBox="1"/>
          <p:nvPr/>
        </p:nvSpPr>
        <p:spPr>
          <a:xfrm>
            <a:off x="2020931" y="4319690"/>
            <a:ext cx="4379870" cy="923330"/>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ולפי ת"ק לא משנה אם שמעון נשא את שרה או ארס אותה אין אשת גיסו (רבקה) חוזרת לבעלה </a:t>
            </a:r>
          </a:p>
          <a:p>
            <a:r>
              <a:rPr lang="he-IL" dirty="0"/>
              <a:t>אבל ראובן עצמו מותר להחזיר את אשתו שרה</a:t>
            </a:r>
          </a:p>
        </p:txBody>
      </p:sp>
    </p:spTree>
    <p:extLst>
      <p:ext uri="{BB962C8B-B14F-4D97-AF65-F5344CB8AC3E}">
        <p14:creationId xmlns:p14="http://schemas.microsoft.com/office/powerpoint/2010/main" val="272377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16" presetClass="entr" presetSubtype="37"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outVertical)">
                                      <p:cBhvr>
                                        <p:cTn id="14" dur="1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down)">
                                      <p:cBhvr>
                                        <p:cTn id="19" dur="500"/>
                                        <p:tgtEl>
                                          <p:spTgt spid="30"/>
                                        </p:tgtEl>
                                      </p:cBhvr>
                                    </p:animEffect>
                                  </p:childTnLst>
                                </p:cTn>
                              </p:par>
                            </p:childTnLst>
                          </p:cTn>
                        </p:par>
                        <p:par>
                          <p:cTn id="20" fill="hold">
                            <p:stCondLst>
                              <p:cond delay="500"/>
                            </p:stCondLst>
                            <p:childTnLst>
                              <p:par>
                                <p:cTn id="21" presetID="6" presetClass="entr" presetSubtype="16"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circle(in)">
                                      <p:cBhvr>
                                        <p:cTn id="23" dur="2000"/>
                                        <p:tgtEl>
                                          <p:spTgt spid="36"/>
                                        </p:tgtEl>
                                      </p:cBhvr>
                                    </p:animEffect>
                                  </p:childTnLst>
                                </p:cTn>
                              </p:par>
                              <p:par>
                                <p:cTn id="24" presetID="2" presetClass="entr" presetSubtype="2"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fill="hold"/>
                                        <p:tgtEl>
                                          <p:spTgt spid="20"/>
                                        </p:tgtEl>
                                        <p:attrNameLst>
                                          <p:attrName>ppt_x</p:attrName>
                                        </p:attrNameLst>
                                      </p:cBhvr>
                                      <p:tavLst>
                                        <p:tav tm="0">
                                          <p:val>
                                            <p:strVal val="1+#ppt_w/2"/>
                                          </p:val>
                                        </p:tav>
                                        <p:tav tm="100000">
                                          <p:val>
                                            <p:strVal val="#ppt_x"/>
                                          </p:val>
                                        </p:tav>
                                      </p:tavLst>
                                    </p:anim>
                                    <p:anim calcmode="lin" valueType="num">
                                      <p:cBhvr additive="base">
                                        <p:cTn id="27" dur="500" fill="hold"/>
                                        <p:tgtEl>
                                          <p:spTgt spid="20"/>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2" presetClass="entr" presetSubtype="4" fill="hold"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par>
                                <p:cTn id="32" presetID="2" presetClass="entr" presetSubtype="8"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0-#ppt_w/2"/>
                                          </p:val>
                                        </p:tav>
                                        <p:tav tm="100000">
                                          <p:val>
                                            <p:strVal val="#ppt_x"/>
                                          </p:val>
                                        </p:tav>
                                      </p:tavLst>
                                    </p:anim>
                                    <p:anim calcmode="lin" valueType="num">
                                      <p:cBhvr additive="base">
                                        <p:cTn id="35"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barn(inVertical)">
                                      <p:cBhvr>
                                        <p:cTn id="40" dur="1000"/>
                                        <p:tgtEl>
                                          <p:spTgt spid="25"/>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1000" fill="hold"/>
                                        <p:tgtEl>
                                          <p:spTgt spid="26"/>
                                        </p:tgtEl>
                                        <p:attrNameLst>
                                          <p:attrName>ppt_w</p:attrName>
                                        </p:attrNameLst>
                                      </p:cBhvr>
                                      <p:tavLst>
                                        <p:tav tm="0">
                                          <p:val>
                                            <p:fltVal val="0"/>
                                          </p:val>
                                        </p:tav>
                                        <p:tav tm="100000">
                                          <p:val>
                                            <p:strVal val="#ppt_w"/>
                                          </p:val>
                                        </p:tav>
                                      </p:tavLst>
                                    </p:anim>
                                    <p:anim calcmode="lin" valueType="num">
                                      <p:cBhvr>
                                        <p:cTn id="44" dur="1000" fill="hold"/>
                                        <p:tgtEl>
                                          <p:spTgt spid="26"/>
                                        </p:tgtEl>
                                        <p:attrNameLst>
                                          <p:attrName>ppt_h</p:attrName>
                                        </p:attrNameLst>
                                      </p:cBhvr>
                                      <p:tavLst>
                                        <p:tav tm="0">
                                          <p:val>
                                            <p:fltVal val="0"/>
                                          </p:val>
                                        </p:tav>
                                        <p:tav tm="100000">
                                          <p:val>
                                            <p:strVal val="#ppt_h"/>
                                          </p:val>
                                        </p:tav>
                                      </p:tavLst>
                                    </p:anim>
                                    <p:anim calcmode="lin" valueType="num">
                                      <p:cBhvr>
                                        <p:cTn id="45" dur="1000" fill="hold"/>
                                        <p:tgtEl>
                                          <p:spTgt spid="26"/>
                                        </p:tgtEl>
                                        <p:attrNameLst>
                                          <p:attrName>style.rotation</p:attrName>
                                        </p:attrNameLst>
                                      </p:cBhvr>
                                      <p:tavLst>
                                        <p:tav tm="0">
                                          <p:val>
                                            <p:fltVal val="90"/>
                                          </p:val>
                                        </p:tav>
                                        <p:tav tm="100000">
                                          <p:val>
                                            <p:fltVal val="0"/>
                                          </p:val>
                                        </p:tav>
                                      </p:tavLst>
                                    </p:anim>
                                    <p:animEffect transition="in" filter="fade">
                                      <p:cBhvr>
                                        <p:cTn id="46" dur="10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arn(inVertical)">
                                      <p:cBhvr>
                                        <p:cTn id="51" dur="1000"/>
                                        <p:tgtEl>
                                          <p:spTgt spid="27"/>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p:cTn id="54" dur="1000" fill="hold"/>
                                        <p:tgtEl>
                                          <p:spTgt spid="28"/>
                                        </p:tgtEl>
                                        <p:attrNameLst>
                                          <p:attrName>ppt_w</p:attrName>
                                        </p:attrNameLst>
                                      </p:cBhvr>
                                      <p:tavLst>
                                        <p:tav tm="0">
                                          <p:val>
                                            <p:fltVal val="0"/>
                                          </p:val>
                                        </p:tav>
                                        <p:tav tm="100000">
                                          <p:val>
                                            <p:strVal val="#ppt_w"/>
                                          </p:val>
                                        </p:tav>
                                      </p:tavLst>
                                    </p:anim>
                                    <p:anim calcmode="lin" valueType="num">
                                      <p:cBhvr>
                                        <p:cTn id="55" dur="1000" fill="hold"/>
                                        <p:tgtEl>
                                          <p:spTgt spid="28"/>
                                        </p:tgtEl>
                                        <p:attrNameLst>
                                          <p:attrName>ppt_h</p:attrName>
                                        </p:attrNameLst>
                                      </p:cBhvr>
                                      <p:tavLst>
                                        <p:tav tm="0">
                                          <p:val>
                                            <p:fltVal val="0"/>
                                          </p:val>
                                        </p:tav>
                                        <p:tav tm="100000">
                                          <p:val>
                                            <p:strVal val="#ppt_h"/>
                                          </p:val>
                                        </p:tav>
                                      </p:tavLst>
                                    </p:anim>
                                    <p:anim calcmode="lin" valueType="num">
                                      <p:cBhvr>
                                        <p:cTn id="56" dur="1000" fill="hold"/>
                                        <p:tgtEl>
                                          <p:spTgt spid="28"/>
                                        </p:tgtEl>
                                        <p:attrNameLst>
                                          <p:attrName>style.rotation</p:attrName>
                                        </p:attrNameLst>
                                      </p:cBhvr>
                                      <p:tavLst>
                                        <p:tav tm="0">
                                          <p:val>
                                            <p:fltVal val="90"/>
                                          </p:val>
                                        </p:tav>
                                        <p:tav tm="100000">
                                          <p:val>
                                            <p:fltVal val="0"/>
                                          </p:val>
                                        </p:tav>
                                      </p:tavLst>
                                    </p:anim>
                                    <p:animEffect transition="in" filter="fade">
                                      <p:cBhvr>
                                        <p:cTn id="57" dur="1000"/>
                                        <p:tgtEl>
                                          <p:spTgt spid="28"/>
                                        </p:tgtEl>
                                      </p:cBhvr>
                                    </p:animEffect>
                                  </p:childTnLst>
                                </p:cTn>
                              </p:par>
                            </p:childTnLst>
                          </p:cTn>
                        </p:par>
                        <p:par>
                          <p:cTn id="58" fill="hold">
                            <p:stCondLst>
                              <p:cond delay="1000"/>
                            </p:stCondLst>
                            <p:childTnLst>
                              <p:par>
                                <p:cTn id="59" presetID="53" presetClass="entr" presetSubtype="16" fill="hold" grpId="0" nodeType="afterEffect">
                                  <p:stCondLst>
                                    <p:cond delay="75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1000" fill="hold"/>
                                        <p:tgtEl>
                                          <p:spTgt spid="37"/>
                                        </p:tgtEl>
                                        <p:attrNameLst>
                                          <p:attrName>ppt_w</p:attrName>
                                        </p:attrNameLst>
                                      </p:cBhvr>
                                      <p:tavLst>
                                        <p:tav tm="0">
                                          <p:val>
                                            <p:fltVal val="0"/>
                                          </p:val>
                                        </p:tav>
                                        <p:tav tm="100000">
                                          <p:val>
                                            <p:strVal val="#ppt_w"/>
                                          </p:val>
                                        </p:tav>
                                      </p:tavLst>
                                    </p:anim>
                                    <p:anim calcmode="lin" valueType="num">
                                      <p:cBhvr>
                                        <p:cTn id="69" dur="1000" fill="hold"/>
                                        <p:tgtEl>
                                          <p:spTgt spid="37"/>
                                        </p:tgtEl>
                                        <p:attrNameLst>
                                          <p:attrName>ppt_h</p:attrName>
                                        </p:attrNameLst>
                                      </p:cBhvr>
                                      <p:tavLst>
                                        <p:tav tm="0">
                                          <p:val>
                                            <p:fltVal val="0"/>
                                          </p:val>
                                        </p:tav>
                                        <p:tav tm="100000">
                                          <p:val>
                                            <p:strVal val="#ppt_h"/>
                                          </p:val>
                                        </p:tav>
                                      </p:tavLst>
                                    </p:anim>
                                    <p:anim calcmode="lin" valueType="num">
                                      <p:cBhvr>
                                        <p:cTn id="70" dur="1000" fill="hold"/>
                                        <p:tgtEl>
                                          <p:spTgt spid="37"/>
                                        </p:tgtEl>
                                        <p:attrNameLst>
                                          <p:attrName>style.rotation</p:attrName>
                                        </p:attrNameLst>
                                      </p:cBhvr>
                                      <p:tavLst>
                                        <p:tav tm="0">
                                          <p:val>
                                            <p:fltVal val="90"/>
                                          </p:val>
                                        </p:tav>
                                        <p:tav tm="100000">
                                          <p:val>
                                            <p:fltVal val="0"/>
                                          </p:val>
                                        </p:tav>
                                      </p:tavLst>
                                    </p:anim>
                                    <p:animEffect transition="in" filter="fade">
                                      <p:cBhvr>
                                        <p:cTn id="71" dur="1000"/>
                                        <p:tgtEl>
                                          <p:spTgt spid="37"/>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39"/>
                                        </p:tgtEl>
                                        <p:attrNameLst>
                                          <p:attrName>style.visibility</p:attrName>
                                        </p:attrNameLst>
                                      </p:cBhvr>
                                      <p:to>
                                        <p:strVal val="visible"/>
                                      </p:to>
                                    </p:set>
                                    <p:anim calcmode="lin" valueType="num">
                                      <p:cBhvr>
                                        <p:cTn id="76" dur="1000" fill="hold"/>
                                        <p:tgtEl>
                                          <p:spTgt spid="39"/>
                                        </p:tgtEl>
                                        <p:attrNameLst>
                                          <p:attrName>ppt_w</p:attrName>
                                        </p:attrNameLst>
                                      </p:cBhvr>
                                      <p:tavLst>
                                        <p:tav tm="0">
                                          <p:val>
                                            <p:fltVal val="0"/>
                                          </p:val>
                                        </p:tav>
                                        <p:tav tm="100000">
                                          <p:val>
                                            <p:strVal val="#ppt_w"/>
                                          </p:val>
                                        </p:tav>
                                      </p:tavLst>
                                    </p:anim>
                                    <p:anim calcmode="lin" valueType="num">
                                      <p:cBhvr>
                                        <p:cTn id="77" dur="1000" fill="hold"/>
                                        <p:tgtEl>
                                          <p:spTgt spid="39"/>
                                        </p:tgtEl>
                                        <p:attrNameLst>
                                          <p:attrName>ppt_h</p:attrName>
                                        </p:attrNameLst>
                                      </p:cBhvr>
                                      <p:tavLst>
                                        <p:tav tm="0">
                                          <p:val>
                                            <p:fltVal val="0"/>
                                          </p:val>
                                        </p:tav>
                                        <p:tav tm="100000">
                                          <p:val>
                                            <p:strVal val="#ppt_h"/>
                                          </p:val>
                                        </p:tav>
                                      </p:tavLst>
                                    </p:anim>
                                    <p:anim calcmode="lin" valueType="num">
                                      <p:cBhvr>
                                        <p:cTn id="78" dur="1000" fill="hold"/>
                                        <p:tgtEl>
                                          <p:spTgt spid="39"/>
                                        </p:tgtEl>
                                        <p:attrNameLst>
                                          <p:attrName>style.rotation</p:attrName>
                                        </p:attrNameLst>
                                      </p:cBhvr>
                                      <p:tavLst>
                                        <p:tav tm="0">
                                          <p:val>
                                            <p:fltVal val="90"/>
                                          </p:val>
                                        </p:tav>
                                        <p:tav tm="100000">
                                          <p:val>
                                            <p:fltVal val="0"/>
                                          </p:val>
                                        </p:tav>
                                      </p:tavLst>
                                    </p:anim>
                                    <p:animEffect transition="in" filter="fade">
                                      <p:cBhvr>
                                        <p:cTn id="79" dur="1000"/>
                                        <p:tgtEl>
                                          <p:spTgt spid="39"/>
                                        </p:tgtEl>
                                      </p:cBhvr>
                                    </p:animEffect>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40"/>
                                        </p:tgtEl>
                                        <p:attrNameLst>
                                          <p:attrName>style.visibility</p:attrName>
                                        </p:attrNameLst>
                                      </p:cBhvr>
                                      <p:to>
                                        <p:strVal val="visible"/>
                                      </p:to>
                                    </p:set>
                                    <p:animEffect transition="in" filter="wipe(down)">
                                      <p:cBhvr>
                                        <p:cTn id="84" dur="580">
                                          <p:stCondLst>
                                            <p:cond delay="0"/>
                                          </p:stCondLst>
                                        </p:cTn>
                                        <p:tgtEl>
                                          <p:spTgt spid="40"/>
                                        </p:tgtEl>
                                      </p:cBhvr>
                                    </p:animEffect>
                                    <p:anim calcmode="lin" valueType="num">
                                      <p:cBhvr>
                                        <p:cTn id="85"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90" dur="26">
                                          <p:stCondLst>
                                            <p:cond delay="650"/>
                                          </p:stCondLst>
                                        </p:cTn>
                                        <p:tgtEl>
                                          <p:spTgt spid="40"/>
                                        </p:tgtEl>
                                      </p:cBhvr>
                                      <p:to x="100000" y="60000"/>
                                    </p:animScale>
                                    <p:animScale>
                                      <p:cBhvr>
                                        <p:cTn id="91" dur="166" decel="50000">
                                          <p:stCondLst>
                                            <p:cond delay="676"/>
                                          </p:stCondLst>
                                        </p:cTn>
                                        <p:tgtEl>
                                          <p:spTgt spid="40"/>
                                        </p:tgtEl>
                                      </p:cBhvr>
                                      <p:to x="100000" y="100000"/>
                                    </p:animScale>
                                    <p:animScale>
                                      <p:cBhvr>
                                        <p:cTn id="92" dur="26">
                                          <p:stCondLst>
                                            <p:cond delay="1312"/>
                                          </p:stCondLst>
                                        </p:cTn>
                                        <p:tgtEl>
                                          <p:spTgt spid="40"/>
                                        </p:tgtEl>
                                      </p:cBhvr>
                                      <p:to x="100000" y="80000"/>
                                    </p:animScale>
                                    <p:animScale>
                                      <p:cBhvr>
                                        <p:cTn id="93" dur="166" decel="50000">
                                          <p:stCondLst>
                                            <p:cond delay="1338"/>
                                          </p:stCondLst>
                                        </p:cTn>
                                        <p:tgtEl>
                                          <p:spTgt spid="40"/>
                                        </p:tgtEl>
                                      </p:cBhvr>
                                      <p:to x="100000" y="100000"/>
                                    </p:animScale>
                                    <p:animScale>
                                      <p:cBhvr>
                                        <p:cTn id="94" dur="26">
                                          <p:stCondLst>
                                            <p:cond delay="1642"/>
                                          </p:stCondLst>
                                        </p:cTn>
                                        <p:tgtEl>
                                          <p:spTgt spid="40"/>
                                        </p:tgtEl>
                                      </p:cBhvr>
                                      <p:to x="100000" y="90000"/>
                                    </p:animScale>
                                    <p:animScale>
                                      <p:cBhvr>
                                        <p:cTn id="95" dur="166" decel="50000">
                                          <p:stCondLst>
                                            <p:cond delay="1668"/>
                                          </p:stCondLst>
                                        </p:cTn>
                                        <p:tgtEl>
                                          <p:spTgt spid="40"/>
                                        </p:tgtEl>
                                      </p:cBhvr>
                                      <p:to x="100000" y="100000"/>
                                    </p:animScale>
                                    <p:animScale>
                                      <p:cBhvr>
                                        <p:cTn id="96" dur="26">
                                          <p:stCondLst>
                                            <p:cond delay="1808"/>
                                          </p:stCondLst>
                                        </p:cTn>
                                        <p:tgtEl>
                                          <p:spTgt spid="40"/>
                                        </p:tgtEl>
                                      </p:cBhvr>
                                      <p:to x="100000" y="95000"/>
                                    </p:animScale>
                                    <p:animScale>
                                      <p:cBhvr>
                                        <p:cTn id="97" dur="166" decel="50000">
                                          <p:stCondLst>
                                            <p:cond delay="1834"/>
                                          </p:stCondLst>
                                        </p:cTn>
                                        <p:tgtEl>
                                          <p:spTgt spid="40"/>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5"/>
                                        </p:tgtEl>
                                        <p:attrNameLst>
                                          <p:attrName>style.visibility</p:attrName>
                                        </p:attrNameLst>
                                      </p:cBhvr>
                                      <p:to>
                                        <p:strVal val="visible"/>
                                      </p:to>
                                    </p:set>
                                    <p:animEffect transition="in" filter="fade">
                                      <p:cBhvr>
                                        <p:cTn id="102" dur="1000"/>
                                        <p:tgtEl>
                                          <p:spTgt spid="5"/>
                                        </p:tgtEl>
                                      </p:cBhvr>
                                    </p:animEffect>
                                    <p:anim calcmode="lin" valueType="num">
                                      <p:cBhvr>
                                        <p:cTn id="103" dur="1000" fill="hold"/>
                                        <p:tgtEl>
                                          <p:spTgt spid="5"/>
                                        </p:tgtEl>
                                        <p:attrNameLst>
                                          <p:attrName>ppt_x</p:attrName>
                                        </p:attrNameLst>
                                      </p:cBhvr>
                                      <p:tavLst>
                                        <p:tav tm="0">
                                          <p:val>
                                            <p:strVal val="#ppt_x"/>
                                          </p:val>
                                        </p:tav>
                                        <p:tav tm="100000">
                                          <p:val>
                                            <p:strVal val="#ppt_x"/>
                                          </p:val>
                                        </p:tav>
                                      </p:tavLst>
                                    </p:anim>
                                    <p:anim calcmode="lin" valueType="num">
                                      <p:cBhvr>
                                        <p:cTn id="10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5" grpId="0" animBg="1"/>
      <p:bldP spid="26" grpId="0" animBg="1"/>
      <p:bldP spid="27" grpId="0" animBg="1"/>
      <p:bldP spid="28" grpId="0" animBg="1"/>
      <p:bldP spid="29" grpId="0" animBg="1"/>
      <p:bldP spid="36" grpId="0" animBg="1"/>
      <p:bldP spid="37" grpId="0" animBg="1"/>
      <p:bldP spid="39" grpId="0" animBg="1"/>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כ"ג.ניסן.תשפ"ב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7</a:t>
            </a:fld>
            <a:endParaRPr lang="he-IL"/>
          </a:p>
        </p:txBody>
      </p:sp>
      <p:sp>
        <p:nvSpPr>
          <p:cNvPr id="5" name="מלבן 4"/>
          <p:cNvSpPr/>
          <p:nvPr/>
        </p:nvSpPr>
        <p:spPr>
          <a:xfrm>
            <a:off x="838200" y="0"/>
            <a:ext cx="10505440"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צ"ה  ב</a:t>
            </a:r>
          </a:p>
          <a:p>
            <a:r>
              <a:rPr lang="he-IL" dirty="0">
                <a:solidFill>
                  <a:srgbClr val="222222"/>
                </a:solidFill>
                <a:latin typeface="Narkisim" panose="020E0502050101010101" pitchFamily="34" charset="-79"/>
                <a:cs typeface="Narkisim" panose="020E0502050101010101" pitchFamily="34" charset="-79"/>
              </a:rPr>
              <a:t>מתקיף לה רב יוסף:  ומי אמר שמואל הכי ? </a:t>
            </a:r>
            <a:r>
              <a:rPr lang="he-IL" dirty="0" err="1">
                <a:solidFill>
                  <a:srgbClr val="222222"/>
                </a:solidFill>
                <a:latin typeface="Narkisim" panose="020E0502050101010101" pitchFamily="34" charset="-79"/>
                <a:cs typeface="Narkisim" panose="020E0502050101010101" pitchFamily="34" charset="-79"/>
              </a:rPr>
              <a:t>והאתמר</a:t>
            </a:r>
            <a:r>
              <a:rPr lang="he-IL" dirty="0">
                <a:solidFill>
                  <a:srgbClr val="222222"/>
                </a:solidFill>
                <a:latin typeface="Narkisim" panose="020E0502050101010101" pitchFamily="34" charset="-79"/>
                <a:cs typeface="Narkisim" panose="020E0502050101010101" pitchFamily="34" charset="-79"/>
              </a:rPr>
              <a:t>:  יבמה -  רב אמר הרי היא כאשת איש ושמואל אמר אינה כאשת איש ואמר רב </a:t>
            </a:r>
            <a:r>
              <a:rPr lang="he-IL" dirty="0" err="1">
                <a:solidFill>
                  <a:srgbClr val="222222"/>
                </a:solidFill>
                <a:latin typeface="Narkisim" panose="020E0502050101010101" pitchFamily="34" charset="-79"/>
                <a:cs typeface="Narkisim" panose="020E0502050101010101" pitchFamily="34" charset="-79"/>
              </a:rPr>
              <a:t>הונא</a:t>
            </a:r>
            <a:r>
              <a:rPr lang="he-IL" dirty="0">
                <a:solidFill>
                  <a:srgbClr val="222222"/>
                </a:solidFill>
                <a:latin typeface="Narkisim" panose="020E0502050101010101" pitchFamily="34" charset="-79"/>
                <a:cs typeface="Narkisim" panose="020E0502050101010101" pitchFamily="34" charset="-79"/>
              </a:rPr>
              <a:t>:  כגון </a:t>
            </a:r>
            <a:r>
              <a:rPr lang="he-IL" dirty="0" err="1">
                <a:solidFill>
                  <a:srgbClr val="222222"/>
                </a:solidFill>
                <a:latin typeface="Narkisim" panose="020E0502050101010101" pitchFamily="34" charset="-79"/>
                <a:cs typeface="Narkisim" panose="020E0502050101010101" pitchFamily="34" charset="-79"/>
              </a:rPr>
              <a:t>שקדש</a:t>
            </a:r>
            <a:r>
              <a:rPr lang="he-IL" dirty="0">
                <a:solidFill>
                  <a:srgbClr val="222222"/>
                </a:solidFill>
                <a:latin typeface="Narkisim" panose="020E0502050101010101" pitchFamily="34" charset="-79"/>
                <a:cs typeface="Narkisim" panose="020E0502050101010101" pitchFamily="34" charset="-79"/>
              </a:rPr>
              <a:t> אחיו את האישה והלך לו למדינת הים ושמע שמת אחיו ועמד ונשא את אשתו</a:t>
            </a:r>
            <a:endParaRPr lang="he-IL" dirty="0"/>
          </a:p>
        </p:txBody>
      </p:sp>
      <p:grpSp>
        <p:nvGrpSpPr>
          <p:cNvPr id="6" name="קבוצה 5"/>
          <p:cNvGrpSpPr/>
          <p:nvPr/>
        </p:nvGrpSpPr>
        <p:grpSpPr>
          <a:xfrm>
            <a:off x="5505365" y="4101778"/>
            <a:ext cx="934053" cy="990600"/>
            <a:chOff x="5147576" y="4839179"/>
            <a:chExt cx="723900" cy="8890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8" name="TextBox 7"/>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9" name="קבוצה 8"/>
          <p:cNvGrpSpPr/>
          <p:nvPr/>
        </p:nvGrpSpPr>
        <p:grpSpPr>
          <a:xfrm>
            <a:off x="6997700" y="1976197"/>
            <a:ext cx="1155700" cy="990600"/>
            <a:chOff x="7695484" y="1138474"/>
            <a:chExt cx="1155700" cy="9906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11" name="TextBox 10"/>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12" name="קבוצה 11"/>
          <p:cNvGrpSpPr/>
          <p:nvPr/>
        </p:nvGrpSpPr>
        <p:grpSpPr>
          <a:xfrm>
            <a:off x="4258703" y="1993898"/>
            <a:ext cx="1170677" cy="914400"/>
            <a:chOff x="3976777" y="2854245"/>
            <a:chExt cx="1170677" cy="9144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4" name="TextBox 13"/>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5" name="קבוצה 14"/>
          <p:cNvGrpSpPr/>
          <p:nvPr/>
        </p:nvGrpSpPr>
        <p:grpSpPr>
          <a:xfrm>
            <a:off x="5321788" y="2151637"/>
            <a:ext cx="1821574" cy="696877"/>
            <a:chOff x="8202961" y="3266592"/>
            <a:chExt cx="1821574" cy="696877"/>
          </a:xfrm>
        </p:grpSpPr>
        <p:sp>
          <p:nvSpPr>
            <p:cNvPr id="16" name="חץ למעלה-למטה 15"/>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7" name="TextBox 16"/>
            <p:cNvSpPr txBox="1"/>
            <p:nvPr/>
          </p:nvSpPr>
          <p:spPr>
            <a:xfrm>
              <a:off x="8532937" y="3430365"/>
              <a:ext cx="976745" cy="369332"/>
            </a:xfrm>
            <a:prstGeom prst="rect">
              <a:avLst/>
            </a:prstGeom>
            <a:noFill/>
          </p:spPr>
          <p:txBody>
            <a:bodyPr wrap="square" rtlCol="1">
              <a:spAutoFit/>
            </a:bodyPr>
            <a:lstStyle/>
            <a:p>
              <a:r>
                <a:rPr lang="he-IL" dirty="0"/>
                <a:t>אחים</a:t>
              </a:r>
            </a:p>
          </p:txBody>
        </p:sp>
      </p:grpSp>
      <p:grpSp>
        <p:nvGrpSpPr>
          <p:cNvPr id="18" name="קבוצה 17"/>
          <p:cNvGrpSpPr/>
          <p:nvPr/>
        </p:nvGrpSpPr>
        <p:grpSpPr>
          <a:xfrm rot="3449975">
            <a:off x="4607134" y="3246080"/>
            <a:ext cx="1549630" cy="573531"/>
            <a:chOff x="5563562" y="4653444"/>
            <a:chExt cx="860364" cy="573531"/>
          </a:xfrm>
          <a:solidFill>
            <a:schemeClr val="accent6">
              <a:lumMod val="75000"/>
            </a:schemeClr>
          </a:solidFill>
        </p:grpSpPr>
        <p:grpSp>
          <p:nvGrpSpPr>
            <p:cNvPr id="19" name="קבוצה 18"/>
            <p:cNvGrpSpPr/>
            <p:nvPr/>
          </p:nvGrpSpPr>
          <p:grpSpPr>
            <a:xfrm>
              <a:off x="5563562" y="4653444"/>
              <a:ext cx="860364" cy="573531"/>
              <a:chOff x="3450566" y="4015722"/>
              <a:chExt cx="1035170" cy="573531"/>
            </a:xfrm>
            <a:grpFill/>
          </p:grpSpPr>
          <p:sp>
            <p:nvSpPr>
              <p:cNvPr id="21" name="חץ ימינה 20"/>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2" name="TextBox 21"/>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20" name="TextBox 19"/>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23" name="קבוצה 22"/>
          <p:cNvGrpSpPr/>
          <p:nvPr/>
        </p:nvGrpSpPr>
        <p:grpSpPr>
          <a:xfrm>
            <a:off x="3260479" y="2065632"/>
            <a:ext cx="833181" cy="1238220"/>
            <a:chOff x="1117008" y="4316375"/>
            <a:chExt cx="1117699" cy="1882580"/>
          </a:xfrm>
        </p:grpSpPr>
        <p:pic>
          <p:nvPicPr>
            <p:cNvPr id="24" name="תמונה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25" name="TextBox 24"/>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26" name="TextBox 25"/>
          <p:cNvSpPr txBox="1"/>
          <p:nvPr/>
        </p:nvSpPr>
        <p:spPr>
          <a:xfrm>
            <a:off x="3219356" y="1502920"/>
            <a:ext cx="2432408" cy="369332"/>
          </a:xfrm>
          <a:prstGeom prst="rect">
            <a:avLst/>
          </a:prstGeom>
          <a:solidFill>
            <a:schemeClr val="accent1">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יהודה הלך למדינת הים</a:t>
            </a:r>
          </a:p>
        </p:txBody>
      </p:sp>
      <p:sp>
        <p:nvSpPr>
          <p:cNvPr id="27" name="TextBox 26"/>
          <p:cNvSpPr txBox="1"/>
          <p:nvPr/>
        </p:nvSpPr>
        <p:spPr>
          <a:xfrm>
            <a:off x="6628509" y="1450755"/>
            <a:ext cx="2926080" cy="369332"/>
          </a:xfrm>
          <a:prstGeom prst="rect">
            <a:avLst/>
          </a:prstGeom>
          <a:solidFill>
            <a:schemeClr val="accent1">
              <a:lumMod val="40000"/>
              <a:lumOff val="60000"/>
            </a:schemeClr>
          </a:solidFill>
          <a:scene3d>
            <a:camera prst="orthographicFront"/>
            <a:lightRig rig="threePt" dir="t"/>
          </a:scene3d>
          <a:sp3d>
            <a:bevelT prst="relaxedInset"/>
          </a:sp3d>
        </p:spPr>
        <p:txBody>
          <a:bodyPr wrap="square" rtlCol="1">
            <a:spAutoFit/>
          </a:bodyPr>
          <a:lstStyle/>
          <a:p>
            <a:r>
              <a:rPr lang="he-IL" dirty="0"/>
              <a:t>שמעון שמע שאחיו יהודה מת</a:t>
            </a:r>
          </a:p>
        </p:txBody>
      </p:sp>
      <p:grpSp>
        <p:nvGrpSpPr>
          <p:cNvPr id="28" name="קבוצה 27"/>
          <p:cNvGrpSpPr/>
          <p:nvPr/>
        </p:nvGrpSpPr>
        <p:grpSpPr>
          <a:xfrm rot="8334032">
            <a:off x="6167522" y="3197819"/>
            <a:ext cx="1728262" cy="775295"/>
            <a:chOff x="5330952" y="4553712"/>
            <a:chExt cx="1381960" cy="775295"/>
          </a:xfrm>
        </p:grpSpPr>
        <p:sp>
          <p:nvSpPr>
            <p:cNvPr id="29" name="חץ ימינה 28"/>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30" name="TextBox 29"/>
            <p:cNvSpPr txBox="1"/>
            <p:nvPr/>
          </p:nvSpPr>
          <p:spPr>
            <a:xfrm rot="10975151">
              <a:off x="5643638" y="4789626"/>
              <a:ext cx="685800" cy="369332"/>
            </a:xfrm>
            <a:prstGeom prst="rect">
              <a:avLst/>
            </a:prstGeom>
            <a:noFill/>
          </p:spPr>
          <p:txBody>
            <a:bodyPr wrap="square" rtlCol="1">
              <a:spAutoFit/>
            </a:bodyPr>
            <a:lstStyle/>
            <a:p>
              <a:r>
                <a:rPr lang="he-IL" b="1" dirty="0">
                  <a:solidFill>
                    <a:schemeClr val="bg1"/>
                  </a:solidFill>
                </a:rPr>
                <a:t>ייבם</a:t>
              </a:r>
            </a:p>
          </p:txBody>
        </p:sp>
      </p:grpSp>
      <p:sp>
        <p:nvSpPr>
          <p:cNvPr id="31" name="TextBox 30"/>
          <p:cNvSpPr txBox="1"/>
          <p:nvPr/>
        </p:nvSpPr>
        <p:spPr>
          <a:xfrm>
            <a:off x="8100946" y="2298429"/>
            <a:ext cx="2688974" cy="369332"/>
          </a:xfrm>
          <a:prstGeom prst="rect">
            <a:avLst/>
          </a:prstGeom>
          <a:solidFill>
            <a:schemeClr val="accent1">
              <a:lumMod val="40000"/>
              <a:lumOff val="60000"/>
            </a:schemeClr>
          </a:solidFill>
          <a:scene3d>
            <a:camera prst="orthographicFront"/>
            <a:lightRig rig="threePt" dir="t"/>
          </a:scene3d>
          <a:sp3d>
            <a:bevelT prst="convex"/>
          </a:sp3d>
        </p:spPr>
        <p:txBody>
          <a:bodyPr wrap="square" rtlCol="1">
            <a:spAutoFit/>
          </a:bodyPr>
          <a:lstStyle/>
          <a:p>
            <a:r>
              <a:rPr lang="he-IL" dirty="0"/>
              <a:t>שמעון נשא (ייבם) את רבקה</a:t>
            </a:r>
          </a:p>
        </p:txBody>
      </p:sp>
      <p:sp>
        <p:nvSpPr>
          <p:cNvPr id="32" name="TextBox 31"/>
          <p:cNvSpPr txBox="1"/>
          <p:nvPr/>
        </p:nvSpPr>
        <p:spPr>
          <a:xfrm>
            <a:off x="1395357" y="1976197"/>
            <a:ext cx="2579820" cy="369332"/>
          </a:xfrm>
          <a:prstGeom prst="rect">
            <a:avLst/>
          </a:prstGeom>
          <a:solidFill>
            <a:schemeClr val="accent1">
              <a:lumMod val="40000"/>
              <a:lumOff val="60000"/>
            </a:schemeClr>
          </a:solidFill>
          <a:scene3d>
            <a:camera prst="orthographicFront"/>
            <a:lightRig rig="threePt" dir="t"/>
          </a:scene3d>
          <a:sp3d>
            <a:bevelT w="114300" prst="artDeco"/>
          </a:sp3d>
        </p:spPr>
        <p:txBody>
          <a:bodyPr wrap="square" rtlCol="1">
            <a:spAutoFit/>
          </a:bodyPr>
          <a:lstStyle/>
          <a:p>
            <a:r>
              <a:rPr lang="he-IL" dirty="0"/>
              <a:t>יהודה חזר ממדינת הים</a:t>
            </a:r>
          </a:p>
        </p:txBody>
      </p:sp>
      <p:sp>
        <p:nvSpPr>
          <p:cNvPr id="33" name="TextBox 32"/>
          <p:cNvSpPr txBox="1"/>
          <p:nvPr/>
        </p:nvSpPr>
        <p:spPr>
          <a:xfrm>
            <a:off x="6752371" y="4480413"/>
            <a:ext cx="4581277" cy="1477328"/>
          </a:xfrm>
          <a:prstGeom prst="rect">
            <a:avLst/>
          </a:prstGeom>
          <a:solidFill>
            <a:schemeClr val="accent1">
              <a:lumMod val="40000"/>
              <a:lumOff val="60000"/>
            </a:schemeClr>
          </a:solidFill>
          <a:scene3d>
            <a:camera prst="orthographicFront"/>
            <a:lightRig rig="threePt" dir="t"/>
          </a:scene3d>
          <a:sp3d>
            <a:bevelT w="139700" prst="cross"/>
          </a:sp3d>
        </p:spPr>
        <p:txBody>
          <a:bodyPr wrap="square" rtlCol="1">
            <a:spAutoFit/>
          </a:bodyPr>
          <a:lstStyle/>
          <a:p>
            <a:r>
              <a:rPr lang="he-IL" dirty="0"/>
              <a:t>רב אמר: הרי היא כאשת איש הנישאת לאחר.</a:t>
            </a:r>
          </a:p>
          <a:p>
            <a:r>
              <a:rPr lang="he-IL" dirty="0"/>
              <a:t>לחזור לבעלה לא יכולה מפני חשש שיאמרו הבריות  שהיה ליהודה תנאי בקידושין ולא התקיים. לכן נשא אותה שמעון אחיו. ואם </a:t>
            </a:r>
            <a:r>
              <a:rPr lang="he-IL" dirty="0" err="1"/>
              <a:t>יחזירנה</a:t>
            </a:r>
            <a:r>
              <a:rPr lang="he-IL" dirty="0"/>
              <a:t> יהודה זה ייראה כנושא גרושת אחיו</a:t>
            </a:r>
          </a:p>
        </p:txBody>
      </p:sp>
      <p:sp>
        <p:nvSpPr>
          <p:cNvPr id="34" name="TextBox 33"/>
          <p:cNvSpPr txBox="1"/>
          <p:nvPr/>
        </p:nvSpPr>
        <p:spPr>
          <a:xfrm>
            <a:off x="152400" y="4172270"/>
            <a:ext cx="5183758" cy="646331"/>
          </a:xfrm>
          <a:prstGeom prst="rect">
            <a:avLst/>
          </a:prstGeom>
          <a:solidFill>
            <a:schemeClr val="accent1">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ושמואל אמר: איננה כאשת איש ומותר ליהודה להחזירה.</a:t>
            </a:r>
          </a:p>
          <a:p>
            <a:r>
              <a:rPr lang="he-IL" dirty="0"/>
              <a:t>ואין אנו חוששים מפני מה שיאמרו הבריות</a:t>
            </a:r>
          </a:p>
        </p:txBody>
      </p:sp>
      <p:sp>
        <p:nvSpPr>
          <p:cNvPr id="35" name="TextBox 34"/>
          <p:cNvSpPr txBox="1"/>
          <p:nvPr/>
        </p:nvSpPr>
        <p:spPr>
          <a:xfrm>
            <a:off x="343644" y="5295464"/>
            <a:ext cx="4591180" cy="923330"/>
          </a:xfrm>
          <a:prstGeom prst="rect">
            <a:avLst/>
          </a:prstGeom>
          <a:solidFill>
            <a:schemeClr val="accent6">
              <a:lumMod val="40000"/>
              <a:lumOff val="60000"/>
            </a:schemeClr>
          </a:solidFill>
          <a:scene3d>
            <a:camera prst="orthographicFront"/>
            <a:lightRig rig="threePt" dir="t"/>
          </a:scene3d>
          <a:sp3d>
            <a:bevelT w="152400" h="50800" prst="softRound"/>
          </a:sp3d>
        </p:spPr>
        <p:txBody>
          <a:bodyPr wrap="square" rtlCol="1">
            <a:spAutoFit/>
          </a:bodyPr>
          <a:lstStyle/>
          <a:p>
            <a:r>
              <a:rPr lang="he-IL" dirty="0"/>
              <a:t>גם במקרה שהלכו אשתו המאורסת וגיסו למדינת הים היינו צריכים </a:t>
            </a:r>
            <a:r>
              <a:rPr lang="he-IL" dirty="0" smtClean="0"/>
              <a:t>להתיר </a:t>
            </a:r>
            <a:r>
              <a:rPr lang="he-IL" dirty="0"/>
              <a:t>את אשת גיסו שמעון כי איננו חוששים למה שיאמרו הבריות</a:t>
            </a:r>
          </a:p>
        </p:txBody>
      </p:sp>
      <p:sp>
        <p:nvSpPr>
          <p:cNvPr id="36" name="לחצן פעולה: בית 35">
            <a:hlinkClick r:id="" action="ppaction://hlinkshowjump?jump=firstslide" highlightClick="1"/>
          </p:cNvPr>
          <p:cNvSpPr/>
          <p:nvPr/>
        </p:nvSpPr>
        <p:spPr>
          <a:xfrm>
            <a:off x="11092180" y="3187205"/>
            <a:ext cx="523240" cy="79420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64034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par>
                                <p:cTn id="12" presetID="16" presetClass="entr" presetSubtype="37"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barn(outVertical)">
                                      <p:cBhvr>
                                        <p:cTn id="14" dur="750"/>
                                        <p:tgtEl>
                                          <p:spTgt spid="15"/>
                                        </p:tgtEl>
                                      </p:cBhvr>
                                    </p:animEffect>
                                  </p:childTnLst>
                                </p:cTn>
                              </p:par>
                            </p:childTnLst>
                          </p:cTn>
                        </p:par>
                        <p:par>
                          <p:cTn id="15" fill="hold">
                            <p:stCondLst>
                              <p:cond delay="1250"/>
                            </p:stCondLst>
                            <p:childTnLst>
                              <p:par>
                                <p:cTn id="16" presetID="22" presetClass="entr" presetSubtype="4"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par>
                                <p:cTn id="19" presetID="2" presetClass="entr" presetSubtype="9"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0-#ppt_w/2"/>
                                          </p:val>
                                        </p:tav>
                                        <p:tav tm="100000">
                                          <p:val>
                                            <p:strVal val="#ppt_x"/>
                                          </p:val>
                                        </p:tav>
                                      </p:tavLst>
                                    </p:anim>
                                    <p:anim calcmode="lin" valueType="num">
                                      <p:cBhvr additive="base">
                                        <p:cTn id="22"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1000" fill="hold"/>
                                        <p:tgtEl>
                                          <p:spTgt spid="26"/>
                                        </p:tgtEl>
                                        <p:attrNameLst>
                                          <p:attrName>ppt_w</p:attrName>
                                        </p:attrNameLst>
                                      </p:cBhvr>
                                      <p:tavLst>
                                        <p:tav tm="0">
                                          <p:val>
                                            <p:fltVal val="0"/>
                                          </p:val>
                                        </p:tav>
                                        <p:tav tm="100000">
                                          <p:val>
                                            <p:strVal val="#ppt_w"/>
                                          </p:val>
                                        </p:tav>
                                      </p:tavLst>
                                    </p:anim>
                                    <p:anim calcmode="lin" valueType="num">
                                      <p:cBhvr>
                                        <p:cTn id="28" dur="1000" fill="hold"/>
                                        <p:tgtEl>
                                          <p:spTgt spid="26"/>
                                        </p:tgtEl>
                                        <p:attrNameLst>
                                          <p:attrName>ppt_h</p:attrName>
                                        </p:attrNameLst>
                                      </p:cBhvr>
                                      <p:tavLst>
                                        <p:tav tm="0">
                                          <p:val>
                                            <p:fltVal val="0"/>
                                          </p:val>
                                        </p:tav>
                                        <p:tav tm="100000">
                                          <p:val>
                                            <p:strVal val="#ppt_h"/>
                                          </p:val>
                                        </p:tav>
                                      </p:tavLst>
                                    </p:anim>
                                    <p:anim calcmode="lin" valueType="num">
                                      <p:cBhvr>
                                        <p:cTn id="29" dur="1000" fill="hold"/>
                                        <p:tgtEl>
                                          <p:spTgt spid="26"/>
                                        </p:tgtEl>
                                        <p:attrNameLst>
                                          <p:attrName>style.rotation</p:attrName>
                                        </p:attrNameLst>
                                      </p:cBhvr>
                                      <p:tavLst>
                                        <p:tav tm="0">
                                          <p:val>
                                            <p:fltVal val="90"/>
                                          </p:val>
                                        </p:tav>
                                        <p:tav tm="100000">
                                          <p:val>
                                            <p:fltVal val="0"/>
                                          </p:val>
                                        </p:tav>
                                      </p:tavLst>
                                    </p:anim>
                                    <p:animEffect transition="in" filter="fade">
                                      <p:cBhvr>
                                        <p:cTn id="30" dur="1000"/>
                                        <p:tgtEl>
                                          <p:spTgt spid="26"/>
                                        </p:tgtEl>
                                      </p:cBhvr>
                                    </p:animEffect>
                                  </p:childTnLst>
                                </p:cTn>
                              </p:par>
                            </p:childTnLst>
                          </p:cTn>
                        </p:par>
                        <p:par>
                          <p:cTn id="31" fill="hold">
                            <p:stCondLst>
                              <p:cond delay="1000"/>
                            </p:stCondLst>
                            <p:childTnLst>
                              <p:par>
                                <p:cTn id="32" presetID="31" presetClass="entr" presetSubtype="0" fill="hold" grpId="0" nodeType="afterEffect">
                                  <p:stCondLst>
                                    <p:cond delay="250"/>
                                  </p:stCondLst>
                                  <p:childTnLst>
                                    <p:set>
                                      <p:cBhvr>
                                        <p:cTn id="33" dur="1" fill="hold">
                                          <p:stCondLst>
                                            <p:cond delay="0"/>
                                          </p:stCondLst>
                                        </p:cTn>
                                        <p:tgtEl>
                                          <p:spTgt spid="27"/>
                                        </p:tgtEl>
                                        <p:attrNameLst>
                                          <p:attrName>style.visibility</p:attrName>
                                        </p:attrNameLst>
                                      </p:cBhvr>
                                      <p:to>
                                        <p:strVal val="visible"/>
                                      </p:to>
                                    </p:set>
                                    <p:anim calcmode="lin" valueType="num">
                                      <p:cBhvr>
                                        <p:cTn id="34" dur="1000" fill="hold"/>
                                        <p:tgtEl>
                                          <p:spTgt spid="27"/>
                                        </p:tgtEl>
                                        <p:attrNameLst>
                                          <p:attrName>ppt_w</p:attrName>
                                        </p:attrNameLst>
                                      </p:cBhvr>
                                      <p:tavLst>
                                        <p:tav tm="0">
                                          <p:val>
                                            <p:fltVal val="0"/>
                                          </p:val>
                                        </p:tav>
                                        <p:tav tm="100000">
                                          <p:val>
                                            <p:strVal val="#ppt_w"/>
                                          </p:val>
                                        </p:tav>
                                      </p:tavLst>
                                    </p:anim>
                                    <p:anim calcmode="lin" valueType="num">
                                      <p:cBhvr>
                                        <p:cTn id="35" dur="1000" fill="hold"/>
                                        <p:tgtEl>
                                          <p:spTgt spid="27"/>
                                        </p:tgtEl>
                                        <p:attrNameLst>
                                          <p:attrName>ppt_h</p:attrName>
                                        </p:attrNameLst>
                                      </p:cBhvr>
                                      <p:tavLst>
                                        <p:tav tm="0">
                                          <p:val>
                                            <p:fltVal val="0"/>
                                          </p:val>
                                        </p:tav>
                                        <p:tav tm="100000">
                                          <p:val>
                                            <p:strVal val="#ppt_h"/>
                                          </p:val>
                                        </p:tav>
                                      </p:tavLst>
                                    </p:anim>
                                    <p:anim calcmode="lin" valueType="num">
                                      <p:cBhvr>
                                        <p:cTn id="36" dur="1000" fill="hold"/>
                                        <p:tgtEl>
                                          <p:spTgt spid="27"/>
                                        </p:tgtEl>
                                        <p:attrNameLst>
                                          <p:attrName>style.rotation</p:attrName>
                                        </p:attrNameLst>
                                      </p:cBhvr>
                                      <p:tavLst>
                                        <p:tav tm="0">
                                          <p:val>
                                            <p:fltVal val="90"/>
                                          </p:val>
                                        </p:tav>
                                        <p:tav tm="100000">
                                          <p:val>
                                            <p:fltVal val="0"/>
                                          </p:val>
                                        </p:tav>
                                      </p:tavLst>
                                    </p:anim>
                                    <p:animEffect transition="in" filter="fade">
                                      <p:cBhvr>
                                        <p:cTn id="37" dur="1000"/>
                                        <p:tgtEl>
                                          <p:spTgt spid="27"/>
                                        </p:tgtEl>
                                      </p:cBhvr>
                                    </p:animEffect>
                                  </p:childTnLst>
                                </p:cTn>
                              </p:par>
                              <p:par>
                                <p:cTn id="38" presetID="26" presetClass="entr" presetSubtype="0" fill="hold" nodeType="withEffect">
                                  <p:stCondLst>
                                    <p:cond delay="250"/>
                                  </p:stCondLst>
                                  <p:childTnLst>
                                    <p:set>
                                      <p:cBhvr>
                                        <p:cTn id="39" dur="1" fill="hold">
                                          <p:stCondLst>
                                            <p:cond delay="0"/>
                                          </p:stCondLst>
                                        </p:cTn>
                                        <p:tgtEl>
                                          <p:spTgt spid="23"/>
                                        </p:tgtEl>
                                        <p:attrNameLst>
                                          <p:attrName>style.visibility</p:attrName>
                                        </p:attrNameLst>
                                      </p:cBhvr>
                                      <p:to>
                                        <p:strVal val="visible"/>
                                      </p:to>
                                    </p:set>
                                    <p:animEffect transition="in" filter="wipe(down)">
                                      <p:cBhvr>
                                        <p:cTn id="40" dur="580">
                                          <p:stCondLst>
                                            <p:cond delay="0"/>
                                          </p:stCondLst>
                                        </p:cTn>
                                        <p:tgtEl>
                                          <p:spTgt spid="23"/>
                                        </p:tgtEl>
                                      </p:cBhvr>
                                    </p:animEffect>
                                    <p:anim calcmode="lin" valueType="num">
                                      <p:cBhvr>
                                        <p:cTn id="41"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46" dur="26">
                                          <p:stCondLst>
                                            <p:cond delay="650"/>
                                          </p:stCondLst>
                                        </p:cTn>
                                        <p:tgtEl>
                                          <p:spTgt spid="23"/>
                                        </p:tgtEl>
                                      </p:cBhvr>
                                      <p:to x="100000" y="60000"/>
                                    </p:animScale>
                                    <p:animScale>
                                      <p:cBhvr>
                                        <p:cTn id="47" dur="166" decel="50000">
                                          <p:stCondLst>
                                            <p:cond delay="676"/>
                                          </p:stCondLst>
                                        </p:cTn>
                                        <p:tgtEl>
                                          <p:spTgt spid="23"/>
                                        </p:tgtEl>
                                      </p:cBhvr>
                                      <p:to x="100000" y="100000"/>
                                    </p:animScale>
                                    <p:animScale>
                                      <p:cBhvr>
                                        <p:cTn id="48" dur="26">
                                          <p:stCondLst>
                                            <p:cond delay="1312"/>
                                          </p:stCondLst>
                                        </p:cTn>
                                        <p:tgtEl>
                                          <p:spTgt spid="23"/>
                                        </p:tgtEl>
                                      </p:cBhvr>
                                      <p:to x="100000" y="80000"/>
                                    </p:animScale>
                                    <p:animScale>
                                      <p:cBhvr>
                                        <p:cTn id="49" dur="166" decel="50000">
                                          <p:stCondLst>
                                            <p:cond delay="1338"/>
                                          </p:stCondLst>
                                        </p:cTn>
                                        <p:tgtEl>
                                          <p:spTgt spid="23"/>
                                        </p:tgtEl>
                                      </p:cBhvr>
                                      <p:to x="100000" y="100000"/>
                                    </p:animScale>
                                    <p:animScale>
                                      <p:cBhvr>
                                        <p:cTn id="50" dur="26">
                                          <p:stCondLst>
                                            <p:cond delay="1642"/>
                                          </p:stCondLst>
                                        </p:cTn>
                                        <p:tgtEl>
                                          <p:spTgt spid="23"/>
                                        </p:tgtEl>
                                      </p:cBhvr>
                                      <p:to x="100000" y="90000"/>
                                    </p:animScale>
                                    <p:animScale>
                                      <p:cBhvr>
                                        <p:cTn id="51" dur="166" decel="50000">
                                          <p:stCondLst>
                                            <p:cond delay="1668"/>
                                          </p:stCondLst>
                                        </p:cTn>
                                        <p:tgtEl>
                                          <p:spTgt spid="23"/>
                                        </p:tgtEl>
                                      </p:cBhvr>
                                      <p:to x="100000" y="100000"/>
                                    </p:animScale>
                                    <p:animScale>
                                      <p:cBhvr>
                                        <p:cTn id="52" dur="26">
                                          <p:stCondLst>
                                            <p:cond delay="1808"/>
                                          </p:stCondLst>
                                        </p:cTn>
                                        <p:tgtEl>
                                          <p:spTgt spid="23"/>
                                        </p:tgtEl>
                                      </p:cBhvr>
                                      <p:to x="100000" y="95000"/>
                                    </p:animScale>
                                    <p:animScale>
                                      <p:cBhvr>
                                        <p:cTn id="53" dur="166" decel="50000">
                                          <p:stCondLst>
                                            <p:cond delay="1834"/>
                                          </p:stCondLst>
                                        </p:cTn>
                                        <p:tgtEl>
                                          <p:spTgt spid="23"/>
                                        </p:tgtEl>
                                      </p:cBhvr>
                                      <p:to x="100000" y="100000"/>
                                    </p:animScale>
                                  </p:childTnLst>
                                </p:cTn>
                              </p:par>
                            </p:childTnLst>
                          </p:cTn>
                        </p:par>
                        <p:par>
                          <p:cTn id="54" fill="hold">
                            <p:stCondLst>
                              <p:cond delay="3250"/>
                            </p:stCondLst>
                            <p:childTnLst>
                              <p:par>
                                <p:cTn id="55" presetID="2" presetClass="entr" presetSubtype="3" fill="hold" nodeType="afterEffect">
                                  <p:stCondLst>
                                    <p:cond delay="25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fill="hold"/>
                                        <p:tgtEl>
                                          <p:spTgt spid="28"/>
                                        </p:tgtEl>
                                        <p:attrNameLst>
                                          <p:attrName>ppt_x</p:attrName>
                                        </p:attrNameLst>
                                      </p:cBhvr>
                                      <p:tavLst>
                                        <p:tav tm="0">
                                          <p:val>
                                            <p:strVal val="1+#ppt_w/2"/>
                                          </p:val>
                                        </p:tav>
                                        <p:tav tm="100000">
                                          <p:val>
                                            <p:strVal val="#ppt_x"/>
                                          </p:val>
                                        </p:tav>
                                      </p:tavLst>
                                    </p:anim>
                                    <p:anim calcmode="lin" valueType="num">
                                      <p:cBhvr additive="base">
                                        <p:cTn id="58" dur="500" fill="hold"/>
                                        <p:tgtEl>
                                          <p:spTgt spid="28"/>
                                        </p:tgtEl>
                                        <p:attrNameLst>
                                          <p:attrName>ppt_y</p:attrName>
                                        </p:attrNameLst>
                                      </p:cBhvr>
                                      <p:tavLst>
                                        <p:tav tm="0">
                                          <p:val>
                                            <p:strVal val="0-#ppt_h/2"/>
                                          </p:val>
                                        </p:tav>
                                        <p:tav tm="100000">
                                          <p:val>
                                            <p:strVal val="#ppt_y"/>
                                          </p:val>
                                        </p:tav>
                                      </p:tavLst>
                                    </p:anim>
                                  </p:childTnLst>
                                </p:cTn>
                              </p:par>
                              <p:par>
                                <p:cTn id="59" presetID="31" presetClass="entr" presetSubtype="0" fill="hold" grpId="0" nodeType="withEffect">
                                  <p:stCondLst>
                                    <p:cond delay="250"/>
                                  </p:stCondLst>
                                  <p:childTnLst>
                                    <p:set>
                                      <p:cBhvr>
                                        <p:cTn id="60" dur="1" fill="hold">
                                          <p:stCondLst>
                                            <p:cond delay="0"/>
                                          </p:stCondLst>
                                        </p:cTn>
                                        <p:tgtEl>
                                          <p:spTgt spid="31"/>
                                        </p:tgtEl>
                                        <p:attrNameLst>
                                          <p:attrName>style.visibility</p:attrName>
                                        </p:attrNameLst>
                                      </p:cBhvr>
                                      <p:to>
                                        <p:strVal val="visible"/>
                                      </p:to>
                                    </p:set>
                                    <p:anim calcmode="lin" valueType="num">
                                      <p:cBhvr>
                                        <p:cTn id="61" dur="1000" fill="hold"/>
                                        <p:tgtEl>
                                          <p:spTgt spid="31"/>
                                        </p:tgtEl>
                                        <p:attrNameLst>
                                          <p:attrName>ppt_w</p:attrName>
                                        </p:attrNameLst>
                                      </p:cBhvr>
                                      <p:tavLst>
                                        <p:tav tm="0">
                                          <p:val>
                                            <p:fltVal val="0"/>
                                          </p:val>
                                        </p:tav>
                                        <p:tav tm="100000">
                                          <p:val>
                                            <p:strVal val="#ppt_w"/>
                                          </p:val>
                                        </p:tav>
                                      </p:tavLst>
                                    </p:anim>
                                    <p:anim calcmode="lin" valueType="num">
                                      <p:cBhvr>
                                        <p:cTn id="62" dur="1000" fill="hold"/>
                                        <p:tgtEl>
                                          <p:spTgt spid="31"/>
                                        </p:tgtEl>
                                        <p:attrNameLst>
                                          <p:attrName>ppt_h</p:attrName>
                                        </p:attrNameLst>
                                      </p:cBhvr>
                                      <p:tavLst>
                                        <p:tav tm="0">
                                          <p:val>
                                            <p:fltVal val="0"/>
                                          </p:val>
                                        </p:tav>
                                        <p:tav tm="100000">
                                          <p:val>
                                            <p:strVal val="#ppt_h"/>
                                          </p:val>
                                        </p:tav>
                                      </p:tavLst>
                                    </p:anim>
                                    <p:anim calcmode="lin" valueType="num">
                                      <p:cBhvr>
                                        <p:cTn id="63" dur="1000" fill="hold"/>
                                        <p:tgtEl>
                                          <p:spTgt spid="31"/>
                                        </p:tgtEl>
                                        <p:attrNameLst>
                                          <p:attrName>style.rotation</p:attrName>
                                        </p:attrNameLst>
                                      </p:cBhvr>
                                      <p:tavLst>
                                        <p:tav tm="0">
                                          <p:val>
                                            <p:fltVal val="90"/>
                                          </p:val>
                                        </p:tav>
                                        <p:tav tm="100000">
                                          <p:val>
                                            <p:fltVal val="0"/>
                                          </p:val>
                                        </p:tav>
                                      </p:tavLst>
                                    </p:anim>
                                    <p:animEffect transition="in" filter="fade">
                                      <p:cBhvr>
                                        <p:cTn id="64" dur="1000"/>
                                        <p:tgtEl>
                                          <p:spTgt spid="31"/>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ntr" presetSubtype="16"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circle(in)">
                                      <p:cBhvr>
                                        <p:cTn id="69" dur="2000"/>
                                        <p:tgtEl>
                                          <p:spTgt spid="32"/>
                                        </p:tgtEl>
                                      </p:cBhvr>
                                    </p:animEffect>
                                  </p:childTnLst>
                                </p:cTn>
                              </p:par>
                            </p:childTnLst>
                          </p:cTn>
                        </p:par>
                        <p:par>
                          <p:cTn id="70" fill="hold">
                            <p:stCondLst>
                              <p:cond delay="2000"/>
                            </p:stCondLst>
                            <p:childTnLst>
                              <p:par>
                                <p:cTn id="71" presetID="31" presetClass="exit" presetSubtype="0" fill="hold" nodeType="afterEffect">
                                  <p:stCondLst>
                                    <p:cond delay="0"/>
                                  </p:stCondLst>
                                  <p:childTnLst>
                                    <p:anim calcmode="lin" valueType="num">
                                      <p:cBhvr>
                                        <p:cTn id="72" dur="1000"/>
                                        <p:tgtEl>
                                          <p:spTgt spid="23"/>
                                        </p:tgtEl>
                                        <p:attrNameLst>
                                          <p:attrName>ppt_w</p:attrName>
                                        </p:attrNameLst>
                                      </p:cBhvr>
                                      <p:tavLst>
                                        <p:tav tm="0">
                                          <p:val>
                                            <p:strVal val="ppt_w"/>
                                          </p:val>
                                        </p:tav>
                                        <p:tav tm="100000">
                                          <p:val>
                                            <p:fltVal val="0"/>
                                          </p:val>
                                        </p:tav>
                                      </p:tavLst>
                                    </p:anim>
                                    <p:anim calcmode="lin" valueType="num">
                                      <p:cBhvr>
                                        <p:cTn id="73" dur="1000"/>
                                        <p:tgtEl>
                                          <p:spTgt spid="23"/>
                                        </p:tgtEl>
                                        <p:attrNameLst>
                                          <p:attrName>ppt_h</p:attrName>
                                        </p:attrNameLst>
                                      </p:cBhvr>
                                      <p:tavLst>
                                        <p:tav tm="0">
                                          <p:val>
                                            <p:strVal val="ppt_h"/>
                                          </p:val>
                                        </p:tav>
                                        <p:tav tm="100000">
                                          <p:val>
                                            <p:fltVal val="0"/>
                                          </p:val>
                                        </p:tav>
                                      </p:tavLst>
                                    </p:anim>
                                    <p:anim calcmode="lin" valueType="num">
                                      <p:cBhvr>
                                        <p:cTn id="74" dur="1000"/>
                                        <p:tgtEl>
                                          <p:spTgt spid="23"/>
                                        </p:tgtEl>
                                        <p:attrNameLst>
                                          <p:attrName>style.rotation</p:attrName>
                                        </p:attrNameLst>
                                      </p:cBhvr>
                                      <p:tavLst>
                                        <p:tav tm="0">
                                          <p:val>
                                            <p:fltVal val="0"/>
                                          </p:val>
                                        </p:tav>
                                        <p:tav tm="100000">
                                          <p:val>
                                            <p:fltVal val="90"/>
                                          </p:val>
                                        </p:tav>
                                      </p:tavLst>
                                    </p:anim>
                                    <p:animEffect transition="out" filter="fade">
                                      <p:cBhvr>
                                        <p:cTn id="75" dur="1000"/>
                                        <p:tgtEl>
                                          <p:spTgt spid="23"/>
                                        </p:tgtEl>
                                      </p:cBhvr>
                                    </p:animEffect>
                                    <p:set>
                                      <p:cBhvr>
                                        <p:cTn id="76" dur="1" fill="hold">
                                          <p:stCondLst>
                                            <p:cond delay="999"/>
                                          </p:stCondLst>
                                        </p:cTn>
                                        <p:tgtEl>
                                          <p:spTgt spid="23"/>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3"/>
                                        </p:tgtEl>
                                        <p:attrNameLst>
                                          <p:attrName>style.visibility</p:attrName>
                                        </p:attrNameLst>
                                      </p:cBhvr>
                                      <p:to>
                                        <p:strVal val="visible"/>
                                      </p:to>
                                    </p:set>
                                    <p:anim calcmode="lin" valueType="num">
                                      <p:cBhvr>
                                        <p:cTn id="81" dur="1000" fill="hold"/>
                                        <p:tgtEl>
                                          <p:spTgt spid="33"/>
                                        </p:tgtEl>
                                        <p:attrNameLst>
                                          <p:attrName>ppt_w</p:attrName>
                                        </p:attrNameLst>
                                      </p:cBhvr>
                                      <p:tavLst>
                                        <p:tav tm="0">
                                          <p:val>
                                            <p:fltVal val="0"/>
                                          </p:val>
                                        </p:tav>
                                        <p:tav tm="100000">
                                          <p:val>
                                            <p:strVal val="#ppt_w"/>
                                          </p:val>
                                        </p:tav>
                                      </p:tavLst>
                                    </p:anim>
                                    <p:anim calcmode="lin" valueType="num">
                                      <p:cBhvr>
                                        <p:cTn id="82" dur="1000" fill="hold"/>
                                        <p:tgtEl>
                                          <p:spTgt spid="33"/>
                                        </p:tgtEl>
                                        <p:attrNameLst>
                                          <p:attrName>ppt_h</p:attrName>
                                        </p:attrNameLst>
                                      </p:cBhvr>
                                      <p:tavLst>
                                        <p:tav tm="0">
                                          <p:val>
                                            <p:fltVal val="0"/>
                                          </p:val>
                                        </p:tav>
                                        <p:tav tm="100000">
                                          <p:val>
                                            <p:strVal val="#ppt_h"/>
                                          </p:val>
                                        </p:tav>
                                      </p:tavLst>
                                    </p:anim>
                                    <p:anim calcmode="lin" valueType="num">
                                      <p:cBhvr>
                                        <p:cTn id="83" dur="1000" fill="hold"/>
                                        <p:tgtEl>
                                          <p:spTgt spid="33"/>
                                        </p:tgtEl>
                                        <p:attrNameLst>
                                          <p:attrName>style.rotation</p:attrName>
                                        </p:attrNameLst>
                                      </p:cBhvr>
                                      <p:tavLst>
                                        <p:tav tm="0">
                                          <p:val>
                                            <p:fltVal val="90"/>
                                          </p:val>
                                        </p:tav>
                                        <p:tav tm="100000">
                                          <p:val>
                                            <p:fltVal val="0"/>
                                          </p:val>
                                        </p:tav>
                                      </p:tavLst>
                                    </p:anim>
                                    <p:animEffect transition="in" filter="fade">
                                      <p:cBhvr>
                                        <p:cTn id="84" dur="1000"/>
                                        <p:tgtEl>
                                          <p:spTgt spid="33"/>
                                        </p:tgtEl>
                                      </p:cBhvr>
                                    </p:animEffect>
                                  </p:childTnLst>
                                </p:cTn>
                              </p:par>
                            </p:childTnLst>
                          </p:cTn>
                        </p:par>
                      </p:childTnLst>
                    </p:cTn>
                  </p:par>
                  <p:par>
                    <p:cTn id="85" fill="hold">
                      <p:stCondLst>
                        <p:cond delay="indefinite"/>
                      </p:stCondLst>
                      <p:childTnLst>
                        <p:par>
                          <p:cTn id="86" fill="hold">
                            <p:stCondLst>
                              <p:cond delay="0"/>
                            </p:stCondLst>
                            <p:childTnLst>
                              <p:par>
                                <p:cTn id="87" presetID="6" presetClass="entr" presetSubtype="16"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animEffect transition="in" filter="circle(in)">
                                      <p:cBhvr>
                                        <p:cTn id="89" dur="2000"/>
                                        <p:tgtEl>
                                          <p:spTgt spid="34"/>
                                        </p:tgtEl>
                                      </p:cBhvr>
                                    </p:animEffect>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wipe(down)">
                                      <p:cBhvr>
                                        <p:cTn id="94" dur="580">
                                          <p:stCondLst>
                                            <p:cond delay="0"/>
                                          </p:stCondLst>
                                        </p:cTn>
                                        <p:tgtEl>
                                          <p:spTgt spid="35"/>
                                        </p:tgtEl>
                                      </p:cBhvr>
                                    </p:animEffect>
                                    <p:anim calcmode="lin" valueType="num">
                                      <p:cBhvr>
                                        <p:cTn id="95"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00" dur="26">
                                          <p:stCondLst>
                                            <p:cond delay="650"/>
                                          </p:stCondLst>
                                        </p:cTn>
                                        <p:tgtEl>
                                          <p:spTgt spid="35"/>
                                        </p:tgtEl>
                                      </p:cBhvr>
                                      <p:to x="100000" y="60000"/>
                                    </p:animScale>
                                    <p:animScale>
                                      <p:cBhvr>
                                        <p:cTn id="101" dur="166" decel="50000">
                                          <p:stCondLst>
                                            <p:cond delay="676"/>
                                          </p:stCondLst>
                                        </p:cTn>
                                        <p:tgtEl>
                                          <p:spTgt spid="35"/>
                                        </p:tgtEl>
                                      </p:cBhvr>
                                      <p:to x="100000" y="100000"/>
                                    </p:animScale>
                                    <p:animScale>
                                      <p:cBhvr>
                                        <p:cTn id="102" dur="26">
                                          <p:stCondLst>
                                            <p:cond delay="1312"/>
                                          </p:stCondLst>
                                        </p:cTn>
                                        <p:tgtEl>
                                          <p:spTgt spid="35"/>
                                        </p:tgtEl>
                                      </p:cBhvr>
                                      <p:to x="100000" y="80000"/>
                                    </p:animScale>
                                    <p:animScale>
                                      <p:cBhvr>
                                        <p:cTn id="103" dur="166" decel="50000">
                                          <p:stCondLst>
                                            <p:cond delay="1338"/>
                                          </p:stCondLst>
                                        </p:cTn>
                                        <p:tgtEl>
                                          <p:spTgt spid="35"/>
                                        </p:tgtEl>
                                      </p:cBhvr>
                                      <p:to x="100000" y="100000"/>
                                    </p:animScale>
                                    <p:animScale>
                                      <p:cBhvr>
                                        <p:cTn id="104" dur="26">
                                          <p:stCondLst>
                                            <p:cond delay="1642"/>
                                          </p:stCondLst>
                                        </p:cTn>
                                        <p:tgtEl>
                                          <p:spTgt spid="35"/>
                                        </p:tgtEl>
                                      </p:cBhvr>
                                      <p:to x="100000" y="90000"/>
                                    </p:animScale>
                                    <p:animScale>
                                      <p:cBhvr>
                                        <p:cTn id="105" dur="166" decel="50000">
                                          <p:stCondLst>
                                            <p:cond delay="1668"/>
                                          </p:stCondLst>
                                        </p:cTn>
                                        <p:tgtEl>
                                          <p:spTgt spid="35"/>
                                        </p:tgtEl>
                                      </p:cBhvr>
                                      <p:to x="100000" y="100000"/>
                                    </p:animScale>
                                    <p:animScale>
                                      <p:cBhvr>
                                        <p:cTn id="106" dur="26">
                                          <p:stCondLst>
                                            <p:cond delay="1808"/>
                                          </p:stCondLst>
                                        </p:cTn>
                                        <p:tgtEl>
                                          <p:spTgt spid="35"/>
                                        </p:tgtEl>
                                      </p:cBhvr>
                                      <p:to x="100000" y="95000"/>
                                    </p:animScale>
                                    <p:animScale>
                                      <p:cBhvr>
                                        <p:cTn id="107" dur="166" decel="50000">
                                          <p:stCondLst>
                                            <p:cond delay="1834"/>
                                          </p:stCondLst>
                                        </p:cTn>
                                        <p:tgtEl>
                                          <p:spTgt spid="35"/>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31" grpId="0" animBg="1"/>
      <p:bldP spid="32" grpId="0" animBg="1"/>
      <p:bldP spid="33" grpId="0" animBg="1"/>
      <p:bldP spid="34" grpId="0" animBg="1"/>
      <p:bldP spid="35" grpId="0" animBg="1"/>
      <p:bldP spid="36"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1099</Words>
  <Application>Microsoft Office PowerPoint</Application>
  <PresentationFormat>מסך רחב</PresentationFormat>
  <Paragraphs>136</Paragraphs>
  <Slides>7</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7</vt:i4>
      </vt:variant>
    </vt:vector>
  </HeadingPairs>
  <TitlesOfParts>
    <vt:vector size="13" baseType="lpstr">
      <vt:lpstr>Arial</vt:lpstr>
      <vt:lpstr>Calibri</vt:lpstr>
      <vt:lpstr>Calibri Light</vt:lpstr>
      <vt:lpstr>Narkisim</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8</cp:revision>
  <dcterms:created xsi:type="dcterms:W3CDTF">2022-04-20T08:29:13Z</dcterms:created>
  <dcterms:modified xsi:type="dcterms:W3CDTF">2022-04-24T08:38:40Z</dcterms:modified>
</cp:coreProperties>
</file>