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5" autoAdjust="0"/>
    <p:restoredTop sz="94660"/>
  </p:normalViewPr>
  <p:slideViewPr>
    <p:cSldViewPr snapToGrid="0">
      <p:cViewPr varScale="1">
        <p:scale>
          <a:sx n="83" d="100"/>
          <a:sy n="83" d="100"/>
        </p:scale>
        <p:origin x="86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E0C7C-B5EB-4F38-B454-8104728354C2}" type="datetimeFigureOut">
              <a:rPr lang="he-IL" smtClean="0"/>
              <a:t>כ"ו/ניסן/תשפ"ב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9893D-891E-4A1C-B92A-1BA08E6BD2D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897725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E0C7C-B5EB-4F38-B454-8104728354C2}" type="datetimeFigureOut">
              <a:rPr lang="he-IL" smtClean="0"/>
              <a:t>כ"ו/ניסן/תשפ"ב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9893D-891E-4A1C-B92A-1BA08E6BD2D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452675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E0C7C-B5EB-4F38-B454-8104728354C2}" type="datetimeFigureOut">
              <a:rPr lang="he-IL" smtClean="0"/>
              <a:t>כ"ו/ניסן/תשפ"ב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9893D-891E-4A1C-B92A-1BA08E6BD2D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515940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E0C7C-B5EB-4F38-B454-8104728354C2}" type="datetimeFigureOut">
              <a:rPr lang="he-IL" smtClean="0"/>
              <a:t>כ"ו/ניסן/תשפ"ב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9893D-891E-4A1C-B92A-1BA08E6BD2D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844919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E0C7C-B5EB-4F38-B454-8104728354C2}" type="datetimeFigureOut">
              <a:rPr lang="he-IL" smtClean="0"/>
              <a:t>כ"ו/ניסן/תשפ"ב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9893D-891E-4A1C-B92A-1BA08E6BD2D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2688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E0C7C-B5EB-4F38-B454-8104728354C2}" type="datetimeFigureOut">
              <a:rPr lang="he-IL" smtClean="0"/>
              <a:t>כ"ו/ניסן/תשפ"ב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9893D-891E-4A1C-B92A-1BA08E6BD2D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268074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E0C7C-B5EB-4F38-B454-8104728354C2}" type="datetimeFigureOut">
              <a:rPr lang="he-IL" smtClean="0"/>
              <a:t>כ"ו/ניסן/תשפ"ב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9893D-891E-4A1C-B92A-1BA08E6BD2D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66448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E0C7C-B5EB-4F38-B454-8104728354C2}" type="datetimeFigureOut">
              <a:rPr lang="he-IL" smtClean="0"/>
              <a:t>כ"ו/ניסן/תשפ"ב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9893D-891E-4A1C-B92A-1BA08E6BD2D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682634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E0C7C-B5EB-4F38-B454-8104728354C2}" type="datetimeFigureOut">
              <a:rPr lang="he-IL" smtClean="0"/>
              <a:t>כ"ו/ניסן/תשפ"ב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9893D-891E-4A1C-B92A-1BA08E6BD2D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108420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E0C7C-B5EB-4F38-B454-8104728354C2}" type="datetimeFigureOut">
              <a:rPr lang="he-IL" smtClean="0"/>
              <a:t>כ"ו/ניסן/תשפ"ב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9893D-891E-4A1C-B92A-1BA08E6BD2D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277393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E0C7C-B5EB-4F38-B454-8104728354C2}" type="datetimeFigureOut">
              <a:rPr lang="he-IL" smtClean="0"/>
              <a:t>כ"ו/ניסן/תשפ"ב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9893D-891E-4A1C-B92A-1BA08E6BD2D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978049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5E0C7C-B5EB-4F38-B454-8104728354C2}" type="datetimeFigureOut">
              <a:rPr lang="he-IL" smtClean="0"/>
              <a:t>כ"ו/ניסן/תשפ"ב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D9893D-891E-4A1C-B92A-1BA08E6BD2D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019771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5.xml"/><Relationship Id="rId13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3.png"/><Relationship Id="rId12" Type="http://schemas.openxmlformats.org/officeDocument/2006/relationships/slide" Target="slide7.xml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Relationship Id="rId6" Type="http://schemas.openxmlformats.org/officeDocument/2006/relationships/slide" Target="slide4.xml"/><Relationship Id="rId11" Type="http://schemas.openxmlformats.org/officeDocument/2006/relationships/image" Target="../media/image5.png"/><Relationship Id="rId5" Type="http://schemas.openxmlformats.org/officeDocument/2006/relationships/image" Target="../media/image2.png"/><Relationship Id="rId10" Type="http://schemas.openxmlformats.org/officeDocument/2006/relationships/slide" Target="slide6.xml"/><Relationship Id="rId4" Type="http://schemas.openxmlformats.org/officeDocument/2006/relationships/slide" Target="slide3.xml"/><Relationship Id="rId9" Type="http://schemas.openxmlformats.org/officeDocument/2006/relationships/image" Target="../media/image4.png"/><Relationship Id="rId1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7" Type="http://schemas.openxmlformats.org/officeDocument/2006/relationships/slide" Target="slide1.xml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Relationship Id="rId6" Type="http://schemas.openxmlformats.org/officeDocument/2006/relationships/slide" Target="slide3.xml"/><Relationship Id="rId5" Type="http://schemas.openxmlformats.org/officeDocument/2006/relationships/image" Target="../media/image11.jpg"/><Relationship Id="rId4" Type="http://schemas.openxmlformats.org/officeDocument/2006/relationships/image" Target="../media/image10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Relationship Id="rId6" Type="http://schemas.openxmlformats.org/officeDocument/2006/relationships/slide" Target="slide1.xml"/><Relationship Id="rId5" Type="http://schemas.openxmlformats.org/officeDocument/2006/relationships/slide" Target="slide4.xml"/><Relationship Id="rId4" Type="http://schemas.openxmlformats.org/officeDocument/2006/relationships/image" Target="../media/image14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Relationship Id="rId6" Type="http://schemas.openxmlformats.org/officeDocument/2006/relationships/slide" Target="slide5.xml"/><Relationship Id="rId5" Type="http://schemas.openxmlformats.org/officeDocument/2006/relationships/image" Target="../media/image11.jpg"/><Relationship Id="rId4" Type="http://schemas.openxmlformats.org/officeDocument/2006/relationships/image" Target="../media/image10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7" Type="http://schemas.openxmlformats.org/officeDocument/2006/relationships/slide" Target="slide1.xml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Relationship Id="rId6" Type="http://schemas.openxmlformats.org/officeDocument/2006/relationships/slide" Target="slide6.xml"/><Relationship Id="rId5" Type="http://schemas.openxmlformats.org/officeDocument/2006/relationships/image" Target="../media/image11.jpg"/><Relationship Id="rId4" Type="http://schemas.openxmlformats.org/officeDocument/2006/relationships/image" Target="../media/image9.jp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slide" Target="slide7.xml"/><Relationship Id="rId3" Type="http://schemas.openxmlformats.org/officeDocument/2006/relationships/image" Target="../media/image12.jpg"/><Relationship Id="rId7" Type="http://schemas.openxmlformats.org/officeDocument/2006/relationships/image" Target="../media/image16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jpg"/><Relationship Id="rId5" Type="http://schemas.openxmlformats.org/officeDocument/2006/relationships/image" Target="../media/image9.jpg"/><Relationship Id="rId4" Type="http://schemas.openxmlformats.org/officeDocument/2006/relationships/image" Target="../media/image15.jpg"/><Relationship Id="rId9" Type="http://schemas.openxmlformats.org/officeDocument/2006/relationships/slide" Target="slid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g"/><Relationship Id="rId7" Type="http://schemas.openxmlformats.org/officeDocument/2006/relationships/slide" Target="slide8.xml"/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jpg"/><Relationship Id="rId5" Type="http://schemas.openxmlformats.org/officeDocument/2006/relationships/image" Target="../media/image18.jpg"/><Relationship Id="rId4" Type="http://schemas.openxmlformats.org/officeDocument/2006/relationships/image" Target="../media/image13.jp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jpg"/><Relationship Id="rId3" Type="http://schemas.openxmlformats.org/officeDocument/2006/relationships/image" Target="../media/image12.jpg"/><Relationship Id="rId7" Type="http://schemas.openxmlformats.org/officeDocument/2006/relationships/image" Target="../media/image13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jpg"/><Relationship Id="rId5" Type="http://schemas.openxmlformats.org/officeDocument/2006/relationships/image" Target="../media/image11.jpg"/><Relationship Id="rId4" Type="http://schemas.openxmlformats.org/officeDocument/2006/relationships/image" Target="../media/image14.jpg"/><Relationship Id="rId9" Type="http://schemas.openxmlformats.org/officeDocument/2006/relationships/slide" Target="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ציין מיקום של תאריך 1">
            <a:extLst>
              <a:ext uri="{FF2B5EF4-FFF2-40B4-BE49-F238E27FC236}">
                <a16:creationId xmlns:a16="http://schemas.microsoft.com/office/drawing/2014/main" id="{BC4FDA95-1F3E-426E-A681-483CC7356E5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7E2586FB-1DDD-4654-B1AB-396B79198608}" type="datetime4">
              <a:rPr lang="he-IL" smtClean="0"/>
              <a:t>כ"ו.ניסן.תשפ"ב</a:t>
            </a:fld>
            <a:endParaRPr lang="he-IL"/>
          </a:p>
        </p:txBody>
      </p:sp>
      <p:sp>
        <p:nvSpPr>
          <p:cNvPr id="5" name="מציין מיקום של כותרת תחתונה 2">
            <a:extLst>
              <a:ext uri="{FF2B5EF4-FFF2-40B4-BE49-F238E27FC236}">
                <a16:creationId xmlns:a16="http://schemas.microsoft.com/office/drawing/2014/main" id="{63A5C6EC-F66B-4167-95B3-A1C5901FA3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he-IL"/>
              <a:t>יצחק רסלר  </a:t>
            </a:r>
            <a:r>
              <a:rPr lang="en-US"/>
              <a:t>izakrossler@gmail.com </a:t>
            </a:r>
            <a:endParaRPr lang="he-IL"/>
          </a:p>
        </p:txBody>
      </p:sp>
      <p:sp>
        <p:nvSpPr>
          <p:cNvPr id="6" name="מציין מיקום של מספר שקופית 3">
            <a:extLst>
              <a:ext uri="{FF2B5EF4-FFF2-40B4-BE49-F238E27FC236}">
                <a16:creationId xmlns:a16="http://schemas.microsoft.com/office/drawing/2014/main" id="{BCB26DB5-6751-4D2C-A057-4423E27829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EB67B795-7742-4BE3-83C6-04220FFFEE81}" type="slidenum">
              <a:rPr lang="he-IL" smtClean="0"/>
              <a:t>1</a:t>
            </a:fld>
            <a:endParaRPr lang="he-IL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C5A0D18-0881-4C50-BAAD-4FEE838CFC61}"/>
              </a:ext>
            </a:extLst>
          </p:cNvPr>
          <p:cNvSpPr txBox="1"/>
          <p:nvPr/>
        </p:nvSpPr>
        <p:spPr>
          <a:xfrm>
            <a:off x="4871884" y="168472"/>
            <a:ext cx="1850571" cy="36933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57150"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wrap="square" rtlCol="1">
            <a:spAutoFit/>
          </a:bodyPr>
          <a:lstStyle/>
          <a:p>
            <a:r>
              <a:rPr lang="he-IL" dirty="0"/>
              <a:t>חידות בדף צ"ז   ב </a:t>
            </a:r>
          </a:p>
        </p:txBody>
      </p:sp>
      <p:pic>
        <p:nvPicPr>
          <p:cNvPr id="8" name="תצוגת שקופית 6">
            <a:hlinkClick r:id="rId2" action="ppaction://hlinksldjump"/>
            <a:extLst>
              <a:ext uri="{FF2B5EF4-FFF2-40B4-BE49-F238E27FC236}">
                <a16:creationId xmlns:a16="http://schemas.microsoft.com/office/drawing/2014/main" id="{29E956BC-4A0A-4109-9F93-FA3C58C53D46}"/>
              </a:ext>
            </a:extLst>
          </p:cNvPr>
          <p:cNvPicPr>
            <a:picLocks noGrp="1" noRot="1" noChangeAspect="1" noMove="1" noResize="1" noEditPoints="1" noAdjustHandles="1" noChangeArrowheads="1" noChangeShapeType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53168" y="500352"/>
            <a:ext cx="3048000" cy="1714500"/>
          </a:xfrm>
          <a:prstGeom prst="rect">
            <a:avLst/>
          </a:prstGeom>
          <a:ln w="3175">
            <a:solidFill>
              <a:prstClr val="ltGray"/>
            </a:solidFill>
          </a:ln>
        </p:spPr>
      </p:pic>
      <p:pic>
        <p:nvPicPr>
          <p:cNvPr id="9" name="תצוגת שקופית 8">
            <a:hlinkClick r:id="rId4" action="ppaction://hlinksldjump"/>
            <a:extLst>
              <a:ext uri="{FF2B5EF4-FFF2-40B4-BE49-F238E27FC236}">
                <a16:creationId xmlns:a16="http://schemas.microsoft.com/office/drawing/2014/main" id="{DC8F9ECC-3CBE-4D16-8CCE-4C96B02FBBEC}"/>
              </a:ext>
            </a:extLst>
          </p:cNvPr>
          <p:cNvPicPr>
            <a:picLocks noGrp="1" noRot="1" noChangeAspect="1" noMove="1" noResize="1" noEditPoints="1" noAdjustHandles="1" noChangeArrowheads="1" noChangeShapeType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753168" y="2665090"/>
            <a:ext cx="3048000" cy="1714500"/>
          </a:xfrm>
          <a:prstGeom prst="rect">
            <a:avLst/>
          </a:prstGeom>
          <a:ln w="3175">
            <a:solidFill>
              <a:prstClr val="ltGray"/>
            </a:solidFill>
          </a:ln>
        </p:spPr>
      </p:pic>
      <p:pic>
        <p:nvPicPr>
          <p:cNvPr id="10" name="תצוגת שקופית 10">
            <a:hlinkClick r:id="rId6" action="ppaction://hlinksldjump"/>
            <a:extLst>
              <a:ext uri="{FF2B5EF4-FFF2-40B4-BE49-F238E27FC236}">
                <a16:creationId xmlns:a16="http://schemas.microsoft.com/office/drawing/2014/main" id="{14F53F00-9A8A-4779-AF08-2D5C9DC3B469}"/>
              </a:ext>
            </a:extLst>
          </p:cNvPr>
          <p:cNvPicPr>
            <a:picLocks noGrp="1" noRot="1" noChangeAspect="1" noMove="1" noResize="1" noEditPoints="1" noAdjustHandles="1" noChangeArrowheads="1" noChangeShapeType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660991" y="4673215"/>
            <a:ext cx="3048000" cy="1714500"/>
          </a:xfrm>
          <a:prstGeom prst="rect">
            <a:avLst/>
          </a:prstGeom>
          <a:ln w="3175">
            <a:solidFill>
              <a:prstClr val="ltGray"/>
            </a:solidFill>
          </a:ln>
        </p:spPr>
      </p:pic>
      <p:pic>
        <p:nvPicPr>
          <p:cNvPr id="11" name="תצוגת שקופית 12">
            <a:hlinkClick r:id="rId8" action="ppaction://hlinksldjump"/>
            <a:extLst>
              <a:ext uri="{FF2B5EF4-FFF2-40B4-BE49-F238E27FC236}">
                <a16:creationId xmlns:a16="http://schemas.microsoft.com/office/drawing/2014/main" id="{C169020D-3E7A-44E8-BCBC-3926760C2595}"/>
              </a:ext>
            </a:extLst>
          </p:cNvPr>
          <p:cNvPicPr>
            <a:picLocks noGrp="1" noRot="1" noChangeAspect="1" noMove="1" noResize="1" noEditPoints="1" noAdjustHandles="1" noChangeArrowheads="1" noChangeShapeType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79355" y="1801778"/>
            <a:ext cx="3048000" cy="1714500"/>
          </a:xfrm>
          <a:prstGeom prst="rect">
            <a:avLst/>
          </a:prstGeom>
          <a:ln w="3175">
            <a:solidFill>
              <a:prstClr val="ltGray"/>
            </a:solidFill>
          </a:ln>
        </p:spPr>
      </p:pic>
      <p:pic>
        <p:nvPicPr>
          <p:cNvPr id="12" name="תצוגת שקופית 14">
            <a:hlinkClick r:id="rId10" action="ppaction://hlinksldjump"/>
            <a:extLst>
              <a:ext uri="{FF2B5EF4-FFF2-40B4-BE49-F238E27FC236}">
                <a16:creationId xmlns:a16="http://schemas.microsoft.com/office/drawing/2014/main" id="{40EF37EA-D1A5-431A-82ED-EEC72DD146F3}"/>
              </a:ext>
            </a:extLst>
          </p:cNvPr>
          <p:cNvPicPr>
            <a:picLocks noGrp="1" noRot="1" noChangeAspect="1" noMove="1" noResize="1" noEditPoints="1" noAdjustHandles="1" noChangeArrowheads="1" noChangeShapeType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871884" y="4149725"/>
            <a:ext cx="3048000" cy="1714500"/>
          </a:xfrm>
          <a:prstGeom prst="rect">
            <a:avLst/>
          </a:prstGeom>
          <a:ln w="3175">
            <a:solidFill>
              <a:prstClr val="ltGray"/>
            </a:solidFill>
          </a:ln>
        </p:spPr>
      </p:pic>
      <p:pic>
        <p:nvPicPr>
          <p:cNvPr id="13" name="תצוגת שקופית 16">
            <a:hlinkClick r:id="rId12" action="ppaction://hlinksldjump"/>
            <a:extLst>
              <a:ext uri="{FF2B5EF4-FFF2-40B4-BE49-F238E27FC236}">
                <a16:creationId xmlns:a16="http://schemas.microsoft.com/office/drawing/2014/main" id="{D1B1806A-EA2C-45C7-81D9-5F46F10EB0E1}"/>
              </a:ext>
            </a:extLst>
          </p:cNvPr>
          <p:cNvPicPr>
            <a:picLocks noGrp="1" noRot="1" noChangeAspect="1" noMove="1" noResize="1" noEditPoints="1" noAdjustHandles="1" noChangeArrowheads="1" noChangeShapeType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1074130" y="1739695"/>
            <a:ext cx="3048000" cy="1714500"/>
          </a:xfrm>
          <a:prstGeom prst="rect">
            <a:avLst/>
          </a:prstGeom>
          <a:ln w="3175">
            <a:solidFill>
              <a:prstClr val="ltGray"/>
            </a:solidFill>
          </a:ln>
        </p:spPr>
      </p:pic>
      <p:pic>
        <p:nvPicPr>
          <p:cNvPr id="14" name="תצוגת שקופית 20">
            <a:hlinkClick r:id="rId12" action="ppaction://hlinksldjump"/>
            <a:extLst>
              <a:ext uri="{FF2B5EF4-FFF2-40B4-BE49-F238E27FC236}">
                <a16:creationId xmlns:a16="http://schemas.microsoft.com/office/drawing/2014/main" id="{9C94A291-C34A-4D06-A01B-915B9C6D362A}"/>
              </a:ext>
            </a:extLst>
          </p:cNvPr>
          <p:cNvPicPr>
            <a:picLocks noGrp="1" noRot="1" noChangeAspect="1" noMove="1" noResize="1" noEditPoints="1" noAdjustHandles="1" noChangeArrowheads="1" noChangeShapeType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990600" y="4397276"/>
            <a:ext cx="3048000" cy="1714500"/>
          </a:xfrm>
          <a:prstGeom prst="rect">
            <a:avLst/>
          </a:prstGeom>
          <a:ln w="3175">
            <a:solidFill>
              <a:prstClr val="ltGray"/>
            </a:solidFill>
          </a:ln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90AC444F-0420-46C0-9135-ABBBBD2840E2}"/>
              </a:ext>
            </a:extLst>
          </p:cNvPr>
          <p:cNvSpPr txBox="1"/>
          <p:nvPr/>
        </p:nvSpPr>
        <p:spPr>
          <a:xfrm>
            <a:off x="7708490" y="157316"/>
            <a:ext cx="4296697" cy="30777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1">
            <a:spAutoFit/>
          </a:bodyPr>
          <a:lstStyle/>
          <a:p>
            <a:r>
              <a:rPr lang="he-IL" sz="1400" dirty="0"/>
              <a:t>1. אח מאב ולא מאם והוא בעלה </a:t>
            </a:r>
            <a:r>
              <a:rPr lang="he-IL" sz="1400" dirty="0" err="1"/>
              <a:t>דאם</a:t>
            </a:r>
            <a:r>
              <a:rPr lang="he-IL" sz="1400" dirty="0"/>
              <a:t>, </a:t>
            </a:r>
            <a:r>
              <a:rPr lang="he-IL" sz="1400" dirty="0" err="1"/>
              <a:t>ואנא</a:t>
            </a:r>
            <a:r>
              <a:rPr lang="he-IL" sz="1400" dirty="0"/>
              <a:t> ברתה </a:t>
            </a:r>
            <a:r>
              <a:rPr lang="he-IL" sz="1400" dirty="0" err="1"/>
              <a:t>דאנתתיה</a:t>
            </a:r>
            <a:r>
              <a:rPr lang="he-IL" sz="1400" dirty="0"/>
              <a:t> 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531DF32-D119-497B-AB50-C9BA2709E850}"/>
              </a:ext>
            </a:extLst>
          </p:cNvPr>
          <p:cNvSpPr txBox="1"/>
          <p:nvPr/>
        </p:nvSpPr>
        <p:spPr>
          <a:xfrm>
            <a:off x="8095943" y="2290916"/>
            <a:ext cx="3840419" cy="30777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1">
            <a:spAutoFit/>
          </a:bodyPr>
          <a:lstStyle/>
          <a:p>
            <a:r>
              <a:rPr lang="he-IL" sz="1400" dirty="0"/>
              <a:t>2 אח הוא וברי הוא </a:t>
            </a:r>
            <a:r>
              <a:rPr lang="he-IL" sz="1400" dirty="0" err="1"/>
              <a:t>אחתיה</a:t>
            </a:r>
            <a:r>
              <a:rPr lang="he-IL" sz="1400" dirty="0"/>
              <a:t> אנא </a:t>
            </a:r>
            <a:r>
              <a:rPr lang="he-IL" sz="1400" dirty="0" err="1"/>
              <a:t>דהאי</a:t>
            </a:r>
            <a:r>
              <a:rPr lang="he-IL" sz="1400" dirty="0"/>
              <a:t> </a:t>
            </a:r>
            <a:r>
              <a:rPr lang="he-IL" sz="1400" dirty="0" err="1"/>
              <a:t>דדרינא</a:t>
            </a:r>
            <a:r>
              <a:rPr lang="he-IL" sz="1400" dirty="0"/>
              <a:t> </a:t>
            </a:r>
            <a:r>
              <a:rPr lang="he-IL" sz="1400" dirty="0" err="1"/>
              <a:t>אכתפאי</a:t>
            </a:r>
            <a:endParaRPr lang="he-IL" sz="1400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8817E78-1DC0-4561-9D91-6AE9863AE03E}"/>
              </a:ext>
            </a:extLst>
          </p:cNvPr>
          <p:cNvSpPr txBox="1"/>
          <p:nvPr/>
        </p:nvSpPr>
        <p:spPr>
          <a:xfrm>
            <a:off x="8839200" y="4309450"/>
            <a:ext cx="2576053" cy="33855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1">
            <a:spAutoFit/>
          </a:bodyPr>
          <a:lstStyle/>
          <a:p>
            <a:r>
              <a:rPr lang="he-IL" sz="1600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3. שלמא לך ברי בת </a:t>
            </a:r>
            <a:r>
              <a:rPr lang="he-IL" sz="1600" dirty="0" err="1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אחתיך</a:t>
            </a:r>
            <a:r>
              <a:rPr lang="he-IL" sz="1600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 אנא</a:t>
            </a:r>
            <a:endParaRPr lang="he-IL" sz="1600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96F2211-CC7A-4DE9-8ADF-63AD79ED9D9A}"/>
              </a:ext>
            </a:extLst>
          </p:cNvPr>
          <p:cNvSpPr txBox="1"/>
          <p:nvPr/>
        </p:nvSpPr>
        <p:spPr>
          <a:xfrm>
            <a:off x="4038600" y="606567"/>
            <a:ext cx="3265187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1">
            <a:spAutoFit/>
          </a:bodyPr>
          <a:lstStyle/>
          <a:p>
            <a:r>
              <a:rPr lang="he-IL" dirty="0"/>
              <a:t>הקישו על </a:t>
            </a:r>
            <a:r>
              <a:rPr lang="he-IL" dirty="0" smtClean="0"/>
              <a:t>כל תמונה לקבלת חידה</a:t>
            </a:r>
            <a:endParaRPr lang="he-IL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7D9B56A-140B-4212-A997-B90EBB19E084}"/>
              </a:ext>
            </a:extLst>
          </p:cNvPr>
          <p:cNvSpPr txBox="1"/>
          <p:nvPr/>
        </p:nvSpPr>
        <p:spPr>
          <a:xfrm>
            <a:off x="4790064" y="1349229"/>
            <a:ext cx="3129819" cy="33855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1">
            <a:spAutoFit/>
          </a:bodyPr>
          <a:lstStyle/>
          <a:p>
            <a:r>
              <a:rPr lang="he-IL" sz="1600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4. </a:t>
            </a:r>
            <a:r>
              <a:rPr lang="he-IL" sz="1600" dirty="0" err="1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דהאי</a:t>
            </a:r>
            <a:r>
              <a:rPr lang="he-IL" sz="1600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 </a:t>
            </a:r>
            <a:r>
              <a:rPr lang="he-IL" sz="1600" dirty="0" err="1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דדרינא</a:t>
            </a:r>
            <a:r>
              <a:rPr lang="he-IL" sz="1600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 הוא בר </a:t>
            </a:r>
            <a:r>
              <a:rPr lang="he-IL" sz="1600" dirty="0" err="1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ואנא</a:t>
            </a:r>
            <a:r>
              <a:rPr lang="he-IL" sz="1600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 ברת </a:t>
            </a:r>
            <a:r>
              <a:rPr lang="he-IL" sz="1600" dirty="0" err="1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אחוה</a:t>
            </a:r>
            <a:endParaRPr lang="he-IL" sz="1600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C62FF725-3A20-4152-9256-330F6836BB35}"/>
              </a:ext>
            </a:extLst>
          </p:cNvPr>
          <p:cNvSpPr txBox="1"/>
          <p:nvPr/>
        </p:nvSpPr>
        <p:spPr>
          <a:xfrm>
            <a:off x="4630818" y="3814148"/>
            <a:ext cx="4114799" cy="33855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1">
            <a:spAutoFit/>
          </a:bodyPr>
          <a:lstStyle/>
          <a:p>
            <a:r>
              <a:rPr lang="he-IL" sz="1600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5. </a:t>
            </a:r>
            <a:r>
              <a:rPr lang="he-IL" sz="1600" dirty="0" err="1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בייא</a:t>
            </a:r>
            <a:r>
              <a:rPr lang="he-IL" sz="1600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 </a:t>
            </a:r>
            <a:r>
              <a:rPr lang="he-IL" sz="1600" dirty="0" err="1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בייא</a:t>
            </a:r>
            <a:r>
              <a:rPr lang="he-IL" sz="1600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 מאח, והוא אב,  והוא בעל,  והוא בר בעל</a:t>
            </a:r>
            <a:endParaRPr lang="he-IL" sz="1600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4FB5F720-14AD-403C-8D5C-35AC7E32D75B}"/>
              </a:ext>
            </a:extLst>
          </p:cNvPr>
          <p:cNvSpPr txBox="1"/>
          <p:nvPr/>
        </p:nvSpPr>
        <p:spPr>
          <a:xfrm>
            <a:off x="757084" y="1324356"/>
            <a:ext cx="3832298" cy="33855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1">
            <a:spAutoFit/>
          </a:bodyPr>
          <a:lstStyle/>
          <a:p>
            <a:r>
              <a:rPr lang="he-IL" sz="1600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6. אנא ואת אחי, אנא ואבוך אחי,  אנא ואמך אחי,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6A8005A9-6DE8-455F-AA0F-6442FB818C07}"/>
              </a:ext>
            </a:extLst>
          </p:cNvPr>
          <p:cNvSpPr txBox="1"/>
          <p:nvPr/>
        </p:nvSpPr>
        <p:spPr>
          <a:xfrm>
            <a:off x="1" y="3814148"/>
            <a:ext cx="4589382" cy="58477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1">
            <a:spAutoFit/>
          </a:bodyPr>
          <a:lstStyle/>
          <a:p>
            <a:pPr algn="ctr"/>
            <a:r>
              <a:rPr lang="he-IL" sz="1600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7. אנא ואת בני אחי,  אנא ואבוך בני אחי,  אנא ואמך בני אחי,   הא </a:t>
            </a:r>
            <a:r>
              <a:rPr lang="he-IL" sz="1600" dirty="0" err="1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בהיתירא</a:t>
            </a:r>
            <a:r>
              <a:rPr lang="he-IL" sz="1600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 </a:t>
            </a:r>
            <a:r>
              <a:rPr lang="he-IL" sz="1600" dirty="0" err="1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נמי</a:t>
            </a:r>
            <a:endParaRPr lang="he-IL" sz="1600" dirty="0"/>
          </a:p>
        </p:txBody>
      </p:sp>
    </p:spTree>
    <p:extLst>
      <p:ext uri="{BB962C8B-B14F-4D97-AF65-F5344CB8AC3E}">
        <p14:creationId xmlns:p14="http://schemas.microsoft.com/office/powerpoint/2010/main" val="3981794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7E2586FB-1DDD-4654-B1AB-396B79198608}" type="datetime4">
              <a:rPr lang="he-IL" smtClean="0"/>
              <a:t>כ"ו.ניסן.תשפ"ב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he-IL"/>
              <a:t>יצחק רסלר  </a:t>
            </a:r>
            <a:r>
              <a:rPr lang="en-US"/>
              <a:t>izakrossler@gmail.com </a:t>
            </a:r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EB67B795-7742-4BE3-83C6-04220FFFEE81}" type="slidenum">
              <a:rPr lang="he-IL" smtClean="0"/>
              <a:t>2</a:t>
            </a:fld>
            <a:endParaRPr lang="he-IL"/>
          </a:p>
        </p:txBody>
      </p:sp>
      <p:sp>
        <p:nvSpPr>
          <p:cNvPr id="5" name="מלבן 4"/>
          <p:cNvSpPr/>
          <p:nvPr/>
        </p:nvSpPr>
        <p:spPr>
          <a:xfrm>
            <a:off x="3799840" y="200075"/>
            <a:ext cx="5232400" cy="5847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wrap="square">
            <a:spAutoFit/>
          </a:bodyPr>
          <a:lstStyle/>
          <a:p>
            <a:pPr algn="ctr"/>
            <a:r>
              <a:rPr lang="he-IL" sz="1400" b="1" dirty="0"/>
              <a:t>דף צ"ז   ב</a:t>
            </a:r>
          </a:p>
          <a:p>
            <a:r>
              <a:rPr lang="he-IL" dirty="0"/>
              <a:t>אח מאב ולא מאם והוא בעלה </a:t>
            </a:r>
            <a:r>
              <a:rPr lang="he-IL" dirty="0" err="1"/>
              <a:t>דאם</a:t>
            </a:r>
            <a:r>
              <a:rPr lang="he-IL" dirty="0"/>
              <a:t>, </a:t>
            </a:r>
            <a:r>
              <a:rPr lang="he-IL" dirty="0" err="1"/>
              <a:t>ואנא</a:t>
            </a:r>
            <a:r>
              <a:rPr lang="he-IL" dirty="0"/>
              <a:t> ברתה </a:t>
            </a:r>
            <a:r>
              <a:rPr lang="he-IL" dirty="0" err="1"/>
              <a:t>דאנתתיה</a:t>
            </a:r>
            <a:r>
              <a:rPr lang="he-IL" dirty="0"/>
              <a:t> </a:t>
            </a:r>
          </a:p>
        </p:txBody>
      </p:sp>
      <p:grpSp>
        <p:nvGrpSpPr>
          <p:cNvPr id="6" name="קבוצה 5"/>
          <p:cNvGrpSpPr/>
          <p:nvPr/>
        </p:nvGrpSpPr>
        <p:grpSpPr>
          <a:xfrm>
            <a:off x="6691793" y="1029399"/>
            <a:ext cx="1148167" cy="1092200"/>
            <a:chOff x="7741009" y="2738648"/>
            <a:chExt cx="1092200" cy="1092200"/>
          </a:xfrm>
        </p:grpSpPr>
        <p:pic>
          <p:nvPicPr>
            <p:cNvPr id="7" name="תמונה 6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41009" y="2738648"/>
              <a:ext cx="1092200" cy="1092200"/>
            </a:xfrm>
            <a:prstGeom prst="rect">
              <a:avLst/>
            </a:prstGeom>
          </p:spPr>
        </p:pic>
        <p:sp>
          <p:nvSpPr>
            <p:cNvPr id="8" name="TextBox 7"/>
            <p:cNvSpPr txBox="1"/>
            <p:nvPr/>
          </p:nvSpPr>
          <p:spPr>
            <a:xfrm>
              <a:off x="8032629" y="2738648"/>
              <a:ext cx="508959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ראובן</a:t>
              </a:r>
              <a:endParaRPr lang="he-IL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9" name="קבוצה 8"/>
          <p:cNvGrpSpPr/>
          <p:nvPr/>
        </p:nvGrpSpPr>
        <p:grpSpPr>
          <a:xfrm>
            <a:off x="9428791" y="2642664"/>
            <a:ext cx="1106818" cy="927936"/>
            <a:chOff x="5473700" y="2876550"/>
            <a:chExt cx="1244600" cy="1104900"/>
          </a:xfrm>
        </p:grpSpPr>
        <p:pic>
          <p:nvPicPr>
            <p:cNvPr id="10" name="תמונה 9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73700" y="2876550"/>
              <a:ext cx="1244600" cy="1104900"/>
            </a:xfrm>
            <a:prstGeom prst="rect">
              <a:avLst/>
            </a:prstGeom>
          </p:spPr>
        </p:pic>
        <p:sp>
          <p:nvSpPr>
            <p:cNvPr id="11" name="TextBox 10"/>
            <p:cNvSpPr txBox="1"/>
            <p:nvPr/>
          </p:nvSpPr>
          <p:spPr>
            <a:xfrm>
              <a:off x="5473700" y="3051597"/>
              <a:ext cx="733246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שרה</a:t>
              </a:r>
            </a:p>
          </p:txBody>
        </p:sp>
      </p:grpSp>
      <p:grpSp>
        <p:nvGrpSpPr>
          <p:cNvPr id="12" name="קבוצה 11"/>
          <p:cNvGrpSpPr/>
          <p:nvPr/>
        </p:nvGrpSpPr>
        <p:grpSpPr>
          <a:xfrm>
            <a:off x="7219347" y="4550549"/>
            <a:ext cx="934053" cy="990600"/>
            <a:chOff x="5147576" y="4839179"/>
            <a:chExt cx="723900" cy="889000"/>
          </a:xfrm>
        </p:grpSpPr>
        <p:pic>
          <p:nvPicPr>
            <p:cNvPr id="13" name="תמונה 12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47576" y="4839179"/>
              <a:ext cx="723900" cy="889000"/>
            </a:xfrm>
            <a:prstGeom prst="rect">
              <a:avLst/>
            </a:prstGeom>
          </p:spPr>
        </p:pic>
        <p:sp>
          <p:nvSpPr>
            <p:cNvPr id="14" name="TextBox 13"/>
            <p:cNvSpPr txBox="1"/>
            <p:nvPr/>
          </p:nvSpPr>
          <p:spPr>
            <a:xfrm>
              <a:off x="5183637" y="4948471"/>
              <a:ext cx="600168" cy="2616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100" dirty="0">
                  <a:solidFill>
                    <a:schemeClr val="bg1"/>
                  </a:solidFill>
                </a:rPr>
                <a:t>רבקה</a:t>
              </a:r>
            </a:p>
          </p:txBody>
        </p:sp>
      </p:grpSp>
      <p:grpSp>
        <p:nvGrpSpPr>
          <p:cNvPr id="15" name="קבוצה 14"/>
          <p:cNvGrpSpPr/>
          <p:nvPr/>
        </p:nvGrpSpPr>
        <p:grpSpPr>
          <a:xfrm>
            <a:off x="4329013" y="2904707"/>
            <a:ext cx="1155700" cy="990600"/>
            <a:chOff x="7695484" y="1138474"/>
            <a:chExt cx="1155700" cy="990600"/>
          </a:xfrm>
        </p:grpSpPr>
        <p:pic>
          <p:nvPicPr>
            <p:cNvPr id="16" name="תמונה 15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95484" y="1138474"/>
              <a:ext cx="1155700" cy="990600"/>
            </a:xfrm>
            <a:prstGeom prst="rect">
              <a:avLst/>
            </a:prstGeom>
          </p:spPr>
        </p:pic>
        <p:sp>
          <p:nvSpPr>
            <p:cNvPr id="17" name="TextBox 16"/>
            <p:cNvSpPr txBox="1"/>
            <p:nvPr/>
          </p:nvSpPr>
          <p:spPr>
            <a:xfrm>
              <a:off x="7820167" y="1701243"/>
              <a:ext cx="832514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dirty="0">
                  <a:solidFill>
                    <a:schemeClr val="bg1"/>
                  </a:solidFill>
                </a:rPr>
                <a:t>שמעון</a:t>
              </a:r>
            </a:p>
          </p:txBody>
        </p:sp>
      </p:grpSp>
      <p:grpSp>
        <p:nvGrpSpPr>
          <p:cNvPr id="18" name="קבוצה 17"/>
          <p:cNvGrpSpPr/>
          <p:nvPr/>
        </p:nvGrpSpPr>
        <p:grpSpPr>
          <a:xfrm rot="2726642">
            <a:off x="5715916" y="1717881"/>
            <a:ext cx="722050" cy="1875247"/>
            <a:chOff x="6134941" y="3648851"/>
            <a:chExt cx="577970" cy="776500"/>
          </a:xfrm>
          <a:solidFill>
            <a:schemeClr val="accent4">
              <a:lumMod val="75000"/>
            </a:schemeClr>
          </a:solidFill>
        </p:grpSpPr>
        <p:sp>
          <p:nvSpPr>
            <p:cNvPr id="19" name="חץ למטה 18"/>
            <p:cNvSpPr/>
            <p:nvPr/>
          </p:nvSpPr>
          <p:spPr>
            <a:xfrm>
              <a:off x="6134941" y="3648851"/>
              <a:ext cx="577970" cy="776500"/>
            </a:xfrm>
            <a:prstGeom prst="downArrow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6293719" y="3794802"/>
              <a:ext cx="263742" cy="264116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400" dirty="0">
                  <a:solidFill>
                    <a:srgbClr val="FFFF00"/>
                  </a:solidFill>
                </a:rPr>
                <a:t>בן</a:t>
              </a:r>
              <a:endParaRPr lang="he-IL" sz="1200" dirty="0">
                <a:solidFill>
                  <a:srgbClr val="FFFF00"/>
                </a:solidFill>
              </a:endParaRPr>
            </a:p>
          </p:txBody>
        </p:sp>
      </p:grpSp>
      <p:grpSp>
        <p:nvGrpSpPr>
          <p:cNvPr id="21" name="קבוצה 20"/>
          <p:cNvGrpSpPr/>
          <p:nvPr/>
        </p:nvGrpSpPr>
        <p:grpSpPr>
          <a:xfrm rot="1720625">
            <a:off x="7717583" y="2215120"/>
            <a:ext cx="1960104" cy="573531"/>
            <a:chOff x="5563562" y="4653444"/>
            <a:chExt cx="860364" cy="573531"/>
          </a:xfrm>
          <a:solidFill>
            <a:schemeClr val="accent6">
              <a:lumMod val="75000"/>
            </a:schemeClr>
          </a:solidFill>
        </p:grpSpPr>
        <p:grpSp>
          <p:nvGrpSpPr>
            <p:cNvPr id="22" name="קבוצה 21"/>
            <p:cNvGrpSpPr/>
            <p:nvPr/>
          </p:nvGrpSpPr>
          <p:grpSpPr>
            <a:xfrm>
              <a:off x="5563562" y="4653444"/>
              <a:ext cx="860364" cy="573531"/>
              <a:chOff x="3450566" y="4015722"/>
              <a:chExt cx="1035170" cy="573531"/>
            </a:xfrm>
            <a:grpFill/>
          </p:grpSpPr>
          <p:sp>
            <p:nvSpPr>
              <p:cNvPr id="24" name="חץ ימינה 23"/>
              <p:cNvSpPr/>
              <p:nvPr/>
            </p:nvSpPr>
            <p:spPr>
              <a:xfrm>
                <a:off x="3450566" y="4015722"/>
                <a:ext cx="1035170" cy="573531"/>
              </a:xfrm>
              <a:prstGeom prst="rightArrow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dirty="0"/>
              </a:p>
            </p:txBody>
          </p:sp>
          <p:sp>
            <p:nvSpPr>
              <p:cNvPr id="25" name="TextBox 24"/>
              <p:cNvSpPr txBox="1"/>
              <p:nvPr/>
            </p:nvSpPr>
            <p:spPr>
              <a:xfrm rot="10800000">
                <a:off x="3450566" y="4174066"/>
                <a:ext cx="910986" cy="276999"/>
              </a:xfrm>
              <a:prstGeom prst="rect">
                <a:avLst/>
              </a:prstGeom>
              <a:grpFill/>
            </p:spPr>
            <p:txBody>
              <a:bodyPr wrap="square" rtlCol="1">
                <a:spAutoFit/>
              </a:bodyPr>
              <a:lstStyle/>
              <a:p>
                <a:endParaRPr lang="he-IL" sz="1200" dirty="0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23" name="TextBox 22"/>
            <p:cNvSpPr txBox="1"/>
            <p:nvPr/>
          </p:nvSpPr>
          <p:spPr>
            <a:xfrm>
              <a:off x="5625226" y="4792679"/>
              <a:ext cx="532467" cy="276999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rgbClr val="FFFF00"/>
                  </a:solidFill>
                </a:rPr>
                <a:t>אנס את שרה</a:t>
              </a:r>
            </a:p>
          </p:txBody>
        </p:sp>
      </p:grpSp>
      <p:grpSp>
        <p:nvGrpSpPr>
          <p:cNvPr id="26" name="קבוצה 25"/>
          <p:cNvGrpSpPr/>
          <p:nvPr/>
        </p:nvGrpSpPr>
        <p:grpSpPr>
          <a:xfrm rot="3100994">
            <a:off x="8389632" y="3154962"/>
            <a:ext cx="756430" cy="1862966"/>
            <a:chOff x="8712679" y="2668192"/>
            <a:chExt cx="756430" cy="661604"/>
          </a:xfrm>
        </p:grpSpPr>
        <p:sp>
          <p:nvSpPr>
            <p:cNvPr id="27" name="חץ למטה 26"/>
            <p:cNvSpPr/>
            <p:nvPr/>
          </p:nvSpPr>
          <p:spPr>
            <a:xfrm>
              <a:off x="8928340" y="2668192"/>
              <a:ext cx="540769" cy="661604"/>
            </a:xfrm>
            <a:prstGeom prst="downArrow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8712679" y="2758064"/>
              <a:ext cx="690113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b="1" dirty="0">
                  <a:solidFill>
                    <a:srgbClr val="FFFF00"/>
                  </a:solidFill>
                </a:rPr>
                <a:t>בת</a:t>
              </a:r>
            </a:p>
          </p:txBody>
        </p:sp>
      </p:grpSp>
      <p:sp>
        <p:nvSpPr>
          <p:cNvPr id="29" name="קשת מלאה 28"/>
          <p:cNvSpPr/>
          <p:nvPr/>
        </p:nvSpPr>
        <p:spPr>
          <a:xfrm rot="12497457">
            <a:off x="4435185" y="4132605"/>
            <a:ext cx="3449412" cy="1126794"/>
          </a:xfrm>
          <a:prstGeom prst="blockArc">
            <a:avLst>
              <a:gd name="adj1" fmla="val 10741844"/>
              <a:gd name="adj2" fmla="val 0"/>
              <a:gd name="adj3" fmla="val 25000"/>
            </a:avLst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chemeClr val="tx1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 rot="1688493">
            <a:off x="4452815" y="4701253"/>
            <a:ext cx="3058467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prst="convex"/>
          </a:sp3d>
        </p:spPr>
        <p:txBody>
          <a:bodyPr wrap="square" rtlCol="1">
            <a:spAutoFit/>
          </a:bodyPr>
          <a:lstStyle/>
          <a:p>
            <a:r>
              <a:rPr lang="he-IL" dirty="0"/>
              <a:t>שמעון ורבקה אח ואחות מן האב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306635" y="2709151"/>
            <a:ext cx="3475722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 prst="convex"/>
          </a:sp3d>
        </p:spPr>
        <p:txBody>
          <a:bodyPr wrap="square" rtlCol="1">
            <a:spAutoFit/>
          </a:bodyPr>
          <a:lstStyle/>
          <a:p>
            <a:pPr algn="ctr"/>
            <a:r>
              <a:rPr lang="he-IL" dirty="0"/>
              <a:t>רבקה בת האנוסה אומרת על שמעון: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179551" y="3381378"/>
            <a:ext cx="3487449" cy="64633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 prst="convex"/>
          </a:sp3d>
        </p:spPr>
        <p:txBody>
          <a:bodyPr wrap="square" rtlCol="1">
            <a:spAutoFit/>
          </a:bodyPr>
          <a:lstStyle/>
          <a:p>
            <a:r>
              <a:rPr lang="he-IL" dirty="0"/>
              <a:t>אחי הוא מאבי,  אבל לא מאם</a:t>
            </a:r>
          </a:p>
          <a:p>
            <a:r>
              <a:rPr lang="he-IL" dirty="0"/>
              <a:t>אנא </a:t>
            </a:r>
            <a:r>
              <a:rPr lang="he-IL" dirty="0" err="1"/>
              <a:t>ברתיה</a:t>
            </a:r>
            <a:r>
              <a:rPr lang="he-IL" dirty="0"/>
              <a:t> </a:t>
            </a:r>
            <a:r>
              <a:rPr lang="he-IL" dirty="0" err="1"/>
              <a:t>דאנתיתיה</a:t>
            </a:r>
            <a:r>
              <a:rPr lang="he-IL" dirty="0"/>
              <a:t> (אני בת אשתו)</a:t>
            </a:r>
          </a:p>
        </p:txBody>
      </p:sp>
      <p:sp>
        <p:nvSpPr>
          <p:cNvPr id="33" name="TextBox 32">
            <a:hlinkClick r:id="rId6" action="ppaction://hlinksldjump"/>
          </p:cNvPr>
          <p:cNvSpPr txBox="1"/>
          <p:nvPr/>
        </p:nvSpPr>
        <p:spPr>
          <a:xfrm>
            <a:off x="10419852" y="5473868"/>
            <a:ext cx="812800" cy="646331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wrap="square" rtlCol="1">
            <a:spAutoFit/>
          </a:bodyPr>
          <a:lstStyle/>
          <a:p>
            <a:r>
              <a:rPr lang="he-IL" dirty="0">
                <a:hlinkClick r:id="rId6" action="ppaction://hlinksldjump"/>
              </a:rPr>
              <a:t>לחידה הבאה</a:t>
            </a:r>
            <a:endParaRPr lang="he-IL" dirty="0"/>
          </a:p>
        </p:txBody>
      </p:sp>
      <p:sp>
        <p:nvSpPr>
          <p:cNvPr id="34" name="TextBox 33">
            <a:hlinkClick r:id="rId7" action="ppaction://hlinksldjump"/>
            <a:extLst>
              <a:ext uri="{FF2B5EF4-FFF2-40B4-BE49-F238E27FC236}">
                <a16:creationId xmlns:a16="http://schemas.microsoft.com/office/drawing/2014/main" id="{E191D15A-28CF-4A45-8CC5-9B97F9E49470}"/>
              </a:ext>
            </a:extLst>
          </p:cNvPr>
          <p:cNvSpPr txBox="1"/>
          <p:nvPr/>
        </p:nvSpPr>
        <p:spPr>
          <a:xfrm>
            <a:off x="9291164" y="5515213"/>
            <a:ext cx="934053" cy="646331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wrap="square" rtlCol="1">
            <a:spAutoFit/>
          </a:bodyPr>
          <a:lstStyle/>
          <a:p>
            <a:pPr algn="ctr"/>
            <a:r>
              <a:rPr lang="he-IL" dirty="0">
                <a:hlinkClick r:id="rId7" action="ppaction://hlinksldjump"/>
              </a:rPr>
              <a:t>לכל החידות</a:t>
            </a:r>
            <a:endParaRPr lang="he-IL" dirty="0"/>
          </a:p>
        </p:txBody>
      </p:sp>
      <p:grpSp>
        <p:nvGrpSpPr>
          <p:cNvPr id="35" name="קבוצה 34"/>
          <p:cNvGrpSpPr/>
          <p:nvPr/>
        </p:nvGrpSpPr>
        <p:grpSpPr>
          <a:xfrm rot="21448551">
            <a:off x="6958256" y="2160998"/>
            <a:ext cx="756430" cy="2432407"/>
            <a:chOff x="8712679" y="2668192"/>
            <a:chExt cx="756430" cy="661604"/>
          </a:xfrm>
        </p:grpSpPr>
        <p:sp>
          <p:nvSpPr>
            <p:cNvPr id="36" name="חץ למטה 35"/>
            <p:cNvSpPr/>
            <p:nvPr/>
          </p:nvSpPr>
          <p:spPr>
            <a:xfrm>
              <a:off x="8928340" y="2668192"/>
              <a:ext cx="540769" cy="661604"/>
            </a:xfrm>
            <a:prstGeom prst="downArrow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8712679" y="2758064"/>
              <a:ext cx="690113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b="1" dirty="0">
                  <a:solidFill>
                    <a:srgbClr val="FFFF00"/>
                  </a:solidFill>
                </a:rPr>
                <a:t>בת</a:t>
              </a:r>
            </a:p>
          </p:txBody>
        </p:sp>
      </p:grpSp>
      <p:grpSp>
        <p:nvGrpSpPr>
          <p:cNvPr id="38" name="קבוצה 37"/>
          <p:cNvGrpSpPr/>
          <p:nvPr/>
        </p:nvGrpSpPr>
        <p:grpSpPr>
          <a:xfrm rot="21235453">
            <a:off x="5529129" y="3176131"/>
            <a:ext cx="3713070" cy="573531"/>
            <a:chOff x="5563562" y="4653444"/>
            <a:chExt cx="860364" cy="573531"/>
          </a:xfrm>
          <a:solidFill>
            <a:schemeClr val="accent6">
              <a:lumMod val="75000"/>
            </a:schemeClr>
          </a:solidFill>
        </p:grpSpPr>
        <p:grpSp>
          <p:nvGrpSpPr>
            <p:cNvPr id="39" name="קבוצה 38"/>
            <p:cNvGrpSpPr/>
            <p:nvPr/>
          </p:nvGrpSpPr>
          <p:grpSpPr>
            <a:xfrm>
              <a:off x="5563562" y="4653444"/>
              <a:ext cx="860364" cy="573531"/>
              <a:chOff x="3450566" y="4015722"/>
              <a:chExt cx="1035170" cy="573531"/>
            </a:xfrm>
            <a:grpFill/>
          </p:grpSpPr>
          <p:sp>
            <p:nvSpPr>
              <p:cNvPr id="41" name="חץ ימינה 40"/>
              <p:cNvSpPr/>
              <p:nvPr/>
            </p:nvSpPr>
            <p:spPr>
              <a:xfrm>
                <a:off x="3450566" y="4015722"/>
                <a:ext cx="1035170" cy="573531"/>
              </a:xfrm>
              <a:prstGeom prst="rightArrow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dirty="0"/>
              </a:p>
            </p:txBody>
          </p:sp>
          <p:sp>
            <p:nvSpPr>
              <p:cNvPr id="42" name="TextBox 41"/>
              <p:cNvSpPr txBox="1"/>
              <p:nvPr/>
            </p:nvSpPr>
            <p:spPr>
              <a:xfrm rot="10800000">
                <a:off x="3450566" y="4174066"/>
                <a:ext cx="910986" cy="276999"/>
              </a:xfrm>
              <a:prstGeom prst="rect">
                <a:avLst/>
              </a:prstGeom>
              <a:grpFill/>
            </p:spPr>
            <p:txBody>
              <a:bodyPr wrap="square" rtlCol="1">
                <a:spAutoFit/>
              </a:bodyPr>
              <a:lstStyle/>
              <a:p>
                <a:endParaRPr lang="he-IL" sz="1200" dirty="0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40" name="TextBox 39"/>
            <p:cNvSpPr txBox="1"/>
            <p:nvPr/>
          </p:nvSpPr>
          <p:spPr>
            <a:xfrm>
              <a:off x="5625226" y="4804220"/>
              <a:ext cx="532467" cy="253916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050" dirty="0">
                  <a:solidFill>
                    <a:srgbClr val="FFFF00"/>
                  </a:solidFill>
                </a:rPr>
                <a:t>נשא אישה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345857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5" dur="225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7E2586FB-1DDD-4654-B1AB-396B79198608}" type="datetime4">
              <a:rPr lang="he-IL" smtClean="0"/>
              <a:t>כ"ו.ניסן.תשפ"ב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he-IL"/>
              <a:t>יצחק רסלר  </a:t>
            </a:r>
            <a:r>
              <a:rPr lang="en-US"/>
              <a:t>izakrossler@gmail.com </a:t>
            </a:r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EB67B795-7742-4BE3-83C6-04220FFFEE81}" type="slidenum">
              <a:rPr lang="he-IL" smtClean="0"/>
              <a:t>3</a:t>
            </a:fld>
            <a:endParaRPr lang="he-IL"/>
          </a:p>
        </p:txBody>
      </p:sp>
      <p:sp>
        <p:nvSpPr>
          <p:cNvPr id="5" name="מלבן 4"/>
          <p:cNvSpPr/>
          <p:nvPr/>
        </p:nvSpPr>
        <p:spPr>
          <a:xfrm>
            <a:off x="1828800" y="81895"/>
            <a:ext cx="8371840" cy="5847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wrap="square">
            <a:spAutoFit/>
          </a:bodyPr>
          <a:lstStyle/>
          <a:p>
            <a:pPr algn="ctr"/>
            <a:r>
              <a:rPr lang="he-IL" sz="1400" b="1" dirty="0"/>
              <a:t>דף צ"ז ב</a:t>
            </a:r>
          </a:p>
          <a:p>
            <a:r>
              <a:rPr lang="he-IL" dirty="0"/>
              <a:t>אח הוא וברי הוא </a:t>
            </a:r>
            <a:r>
              <a:rPr lang="he-IL" dirty="0" err="1"/>
              <a:t>אחתיה</a:t>
            </a:r>
            <a:r>
              <a:rPr lang="he-IL" dirty="0"/>
              <a:t> אנא </a:t>
            </a:r>
            <a:r>
              <a:rPr lang="he-IL" dirty="0" err="1"/>
              <a:t>דהאי</a:t>
            </a:r>
            <a:r>
              <a:rPr lang="he-IL" dirty="0"/>
              <a:t> </a:t>
            </a:r>
            <a:r>
              <a:rPr lang="he-IL" dirty="0" err="1"/>
              <a:t>דדרינא</a:t>
            </a:r>
            <a:r>
              <a:rPr lang="he-IL" dirty="0"/>
              <a:t> </a:t>
            </a:r>
            <a:r>
              <a:rPr lang="he-IL" dirty="0" err="1"/>
              <a:t>אכתפאי</a:t>
            </a:r>
            <a:r>
              <a:rPr lang="he-IL" dirty="0"/>
              <a:t> - משכחת לה בעובד כוכבים הבא על בתו. </a:t>
            </a:r>
          </a:p>
        </p:txBody>
      </p:sp>
      <p:grpSp>
        <p:nvGrpSpPr>
          <p:cNvPr id="6" name="קבוצה 5"/>
          <p:cNvGrpSpPr/>
          <p:nvPr/>
        </p:nvGrpSpPr>
        <p:grpSpPr>
          <a:xfrm>
            <a:off x="4795542" y="1767663"/>
            <a:ext cx="1059555" cy="1325354"/>
            <a:chOff x="4794371" y="3098561"/>
            <a:chExt cx="939800" cy="990600"/>
          </a:xfrm>
        </p:grpSpPr>
        <p:pic>
          <p:nvPicPr>
            <p:cNvPr id="7" name="תמונה 6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94371" y="3098561"/>
              <a:ext cx="939800" cy="990600"/>
            </a:xfrm>
            <a:prstGeom prst="rect">
              <a:avLst/>
            </a:prstGeom>
          </p:spPr>
        </p:pic>
        <p:sp>
          <p:nvSpPr>
            <p:cNvPr id="8" name="TextBox 7"/>
            <p:cNvSpPr txBox="1"/>
            <p:nvPr/>
          </p:nvSpPr>
          <p:spPr>
            <a:xfrm>
              <a:off x="4994693" y="3726612"/>
              <a:ext cx="586597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 err="1">
                  <a:solidFill>
                    <a:schemeClr val="bg1"/>
                  </a:solidFill>
                </a:rPr>
                <a:t>נכרי</a:t>
              </a:r>
              <a:endParaRPr lang="he-IL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9" name="קבוצה 8"/>
          <p:cNvGrpSpPr/>
          <p:nvPr/>
        </p:nvGrpSpPr>
        <p:grpSpPr>
          <a:xfrm rot="17672815">
            <a:off x="5947972" y="2735506"/>
            <a:ext cx="781649" cy="1432088"/>
            <a:chOff x="8687460" y="2668192"/>
            <a:chExt cx="781649" cy="661604"/>
          </a:xfrm>
        </p:grpSpPr>
        <p:sp>
          <p:nvSpPr>
            <p:cNvPr id="10" name="חץ למטה 9"/>
            <p:cNvSpPr/>
            <p:nvPr/>
          </p:nvSpPr>
          <p:spPr>
            <a:xfrm>
              <a:off x="8928340" y="2668192"/>
              <a:ext cx="540769" cy="661604"/>
            </a:xfrm>
            <a:prstGeom prst="downArrow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8687460" y="2839740"/>
              <a:ext cx="690113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b="1" dirty="0">
                  <a:solidFill>
                    <a:srgbClr val="FFFF00"/>
                  </a:solidFill>
                </a:rPr>
                <a:t>בת</a:t>
              </a:r>
            </a:p>
          </p:txBody>
        </p:sp>
      </p:grpSp>
      <p:grpSp>
        <p:nvGrpSpPr>
          <p:cNvPr id="12" name="קבוצה 11"/>
          <p:cNvGrpSpPr/>
          <p:nvPr/>
        </p:nvGrpSpPr>
        <p:grpSpPr>
          <a:xfrm rot="488893">
            <a:off x="7217883" y="2893617"/>
            <a:ext cx="1187062" cy="1210140"/>
            <a:chOff x="5011768" y="3997025"/>
            <a:chExt cx="986708" cy="1003300"/>
          </a:xfrm>
        </p:grpSpPr>
        <p:pic>
          <p:nvPicPr>
            <p:cNvPr id="13" name="תמונה 12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20576" y="3997025"/>
              <a:ext cx="977900" cy="1003300"/>
            </a:xfrm>
            <a:prstGeom prst="rect">
              <a:avLst/>
            </a:prstGeom>
          </p:spPr>
        </p:pic>
        <p:sp>
          <p:nvSpPr>
            <p:cNvPr id="14" name="TextBox 13"/>
            <p:cNvSpPr txBox="1"/>
            <p:nvPr/>
          </p:nvSpPr>
          <p:spPr>
            <a:xfrm>
              <a:off x="5011768" y="4632749"/>
              <a:ext cx="663394" cy="2616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100" dirty="0" err="1">
                  <a:solidFill>
                    <a:schemeClr val="bg1"/>
                  </a:solidFill>
                </a:rPr>
                <a:t>נכריה</a:t>
              </a:r>
              <a:endParaRPr lang="he-IL" sz="11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5" name="קבוצה 14"/>
          <p:cNvGrpSpPr/>
          <p:nvPr/>
        </p:nvGrpSpPr>
        <p:grpSpPr>
          <a:xfrm>
            <a:off x="5575268" y="2569213"/>
            <a:ext cx="2332035" cy="836694"/>
            <a:chOff x="6959129" y="2176236"/>
            <a:chExt cx="1855132" cy="722050"/>
          </a:xfrm>
        </p:grpSpPr>
        <p:grpSp>
          <p:nvGrpSpPr>
            <p:cNvPr id="16" name="קבוצה 15"/>
            <p:cNvGrpSpPr/>
            <p:nvPr/>
          </p:nvGrpSpPr>
          <p:grpSpPr>
            <a:xfrm rot="18406370">
              <a:off x="7525670" y="1609695"/>
              <a:ext cx="722050" cy="1855132"/>
              <a:chOff x="6134941" y="3648851"/>
              <a:chExt cx="577970" cy="776500"/>
            </a:xfrm>
            <a:solidFill>
              <a:schemeClr val="accent4">
                <a:lumMod val="75000"/>
              </a:schemeClr>
            </a:solidFill>
          </p:grpSpPr>
          <p:sp>
            <p:nvSpPr>
              <p:cNvPr id="18" name="חץ למטה 17"/>
              <p:cNvSpPr/>
              <p:nvPr/>
            </p:nvSpPr>
            <p:spPr>
              <a:xfrm>
                <a:off x="6134941" y="3648851"/>
                <a:ext cx="577970" cy="776500"/>
              </a:xfrm>
              <a:prstGeom prst="downArrow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dirty="0"/>
              </a:p>
            </p:txBody>
          </p:sp>
          <p:sp>
            <p:nvSpPr>
              <p:cNvPr id="19" name="TextBox 18"/>
              <p:cNvSpPr txBox="1"/>
              <p:nvPr/>
            </p:nvSpPr>
            <p:spPr>
              <a:xfrm rot="96605">
                <a:off x="6293718" y="3868888"/>
                <a:ext cx="263742" cy="115943"/>
              </a:xfrm>
              <a:prstGeom prst="rect">
                <a:avLst/>
              </a:prstGeom>
              <a:grpFill/>
            </p:spPr>
            <p:txBody>
              <a:bodyPr wrap="square" rtlCol="1">
                <a:spAutoFit/>
              </a:bodyPr>
              <a:lstStyle/>
              <a:p>
                <a:endParaRPr lang="he-IL" sz="1200" dirty="0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17" name="TextBox 16"/>
            <p:cNvSpPr txBox="1"/>
            <p:nvPr/>
          </p:nvSpPr>
          <p:spPr>
            <a:xfrm rot="2154835">
              <a:off x="7262395" y="2314916"/>
              <a:ext cx="1126551" cy="307777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txBody>
            <a:bodyPr wrap="square" rtlCol="1">
              <a:spAutoFit/>
            </a:bodyPr>
            <a:lstStyle/>
            <a:p>
              <a:r>
                <a:rPr lang="he-IL" sz="1400" dirty="0"/>
                <a:t>בא על בתו</a:t>
              </a:r>
            </a:p>
          </p:txBody>
        </p:sp>
      </p:grpSp>
      <p:grpSp>
        <p:nvGrpSpPr>
          <p:cNvPr id="20" name="קבוצה 19"/>
          <p:cNvGrpSpPr/>
          <p:nvPr/>
        </p:nvGrpSpPr>
        <p:grpSpPr>
          <a:xfrm rot="2853338">
            <a:off x="5847414" y="3608963"/>
            <a:ext cx="722050" cy="2188952"/>
            <a:chOff x="6134941" y="3648851"/>
            <a:chExt cx="577970" cy="776500"/>
          </a:xfrm>
          <a:solidFill>
            <a:schemeClr val="accent4">
              <a:lumMod val="75000"/>
            </a:schemeClr>
          </a:solidFill>
        </p:grpSpPr>
        <p:sp>
          <p:nvSpPr>
            <p:cNvPr id="21" name="חץ למטה 20"/>
            <p:cNvSpPr/>
            <p:nvPr/>
          </p:nvSpPr>
          <p:spPr>
            <a:xfrm>
              <a:off x="6134941" y="3648851"/>
              <a:ext cx="577970" cy="776500"/>
            </a:xfrm>
            <a:prstGeom prst="downArrow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6293719" y="3794802"/>
              <a:ext cx="263742" cy="264116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400" dirty="0">
                  <a:solidFill>
                    <a:srgbClr val="FFFF00"/>
                  </a:solidFill>
                </a:rPr>
                <a:t>בן</a:t>
              </a:r>
              <a:endParaRPr lang="he-IL" sz="1200" dirty="0">
                <a:solidFill>
                  <a:srgbClr val="FFFF00"/>
                </a:solidFill>
              </a:endParaRPr>
            </a:p>
          </p:txBody>
        </p:sp>
      </p:grpSp>
      <p:grpSp>
        <p:nvGrpSpPr>
          <p:cNvPr id="23" name="קבוצה 22"/>
          <p:cNvGrpSpPr/>
          <p:nvPr/>
        </p:nvGrpSpPr>
        <p:grpSpPr>
          <a:xfrm>
            <a:off x="4390707" y="5019190"/>
            <a:ext cx="1016000" cy="889000"/>
            <a:chOff x="4167637" y="3734998"/>
            <a:chExt cx="1016000" cy="889000"/>
          </a:xfrm>
        </p:grpSpPr>
        <p:pic>
          <p:nvPicPr>
            <p:cNvPr id="24" name="תמונה 23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67637" y="3734998"/>
              <a:ext cx="1016000" cy="889000"/>
            </a:xfrm>
            <a:prstGeom prst="rect">
              <a:avLst/>
            </a:prstGeom>
          </p:spPr>
        </p:pic>
        <p:sp>
          <p:nvSpPr>
            <p:cNvPr id="25" name="TextBox 24"/>
            <p:cNvSpPr txBox="1"/>
            <p:nvPr/>
          </p:nvSpPr>
          <p:spPr>
            <a:xfrm>
              <a:off x="4249024" y="3958012"/>
              <a:ext cx="853226" cy="646331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      בן </a:t>
              </a:r>
            </a:p>
            <a:p>
              <a:endParaRPr lang="he-IL" sz="1200" dirty="0">
                <a:solidFill>
                  <a:schemeClr val="bg1"/>
                </a:solidFill>
              </a:endParaRPr>
            </a:p>
            <a:p>
              <a:r>
                <a:rPr lang="he-IL" sz="1200" dirty="0">
                  <a:solidFill>
                    <a:schemeClr val="bg1"/>
                  </a:solidFill>
                </a:rPr>
                <a:t>הנכרית</a:t>
              </a:r>
            </a:p>
          </p:txBody>
        </p:sp>
      </p:grpSp>
      <p:sp>
        <p:nvSpPr>
          <p:cNvPr id="27" name="TextBox 26"/>
          <p:cNvSpPr txBox="1"/>
          <p:nvPr/>
        </p:nvSpPr>
        <p:spPr>
          <a:xfrm>
            <a:off x="635970" y="3418051"/>
            <a:ext cx="3947357" cy="3693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wrap="square" rtlCol="1">
            <a:spAutoFit/>
          </a:bodyPr>
          <a:lstStyle/>
          <a:p>
            <a:r>
              <a:rPr lang="he-IL" dirty="0"/>
              <a:t>אמירה כזו אפשרית רק </a:t>
            </a:r>
            <a:r>
              <a:rPr lang="he-IL" dirty="0" err="1"/>
              <a:t>בנכרי</a:t>
            </a:r>
            <a:r>
              <a:rPr lang="he-IL" dirty="0"/>
              <a:t> הבא על בתו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636921" y="4488712"/>
            <a:ext cx="3947357" cy="3693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wrap="square" rtlCol="1">
            <a:spAutoFit/>
          </a:bodyPr>
          <a:lstStyle/>
          <a:p>
            <a:r>
              <a:rPr lang="he-IL" dirty="0"/>
              <a:t>הנכרית נושאת את בנה על כתפה ואומרת: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A44A8113-C66A-42AB-BABA-4CC41AD2D7E8}"/>
              </a:ext>
            </a:extLst>
          </p:cNvPr>
          <p:cNvSpPr txBox="1"/>
          <p:nvPr/>
        </p:nvSpPr>
        <p:spPr>
          <a:xfrm>
            <a:off x="10419852" y="5473868"/>
            <a:ext cx="812800" cy="646331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wrap="square" rtlCol="1">
            <a:spAutoFit/>
          </a:bodyPr>
          <a:lstStyle/>
          <a:p>
            <a:r>
              <a:rPr lang="he-IL" dirty="0">
                <a:hlinkClick r:id="rId5" action="ppaction://hlinksldjump"/>
              </a:rPr>
              <a:t>לחידה הבאה</a:t>
            </a:r>
            <a:endParaRPr lang="he-IL" dirty="0"/>
          </a:p>
        </p:txBody>
      </p:sp>
      <p:sp>
        <p:nvSpPr>
          <p:cNvPr id="30" name="TextBox 29">
            <a:hlinkClick r:id="rId6" action="ppaction://hlinksldjump"/>
            <a:extLst>
              <a:ext uri="{FF2B5EF4-FFF2-40B4-BE49-F238E27FC236}">
                <a16:creationId xmlns:a16="http://schemas.microsoft.com/office/drawing/2014/main" id="{78B5C9EE-8D25-4028-B343-B6BAF96EC32A}"/>
              </a:ext>
            </a:extLst>
          </p:cNvPr>
          <p:cNvSpPr txBox="1"/>
          <p:nvPr/>
        </p:nvSpPr>
        <p:spPr>
          <a:xfrm>
            <a:off x="9291164" y="5515213"/>
            <a:ext cx="934053" cy="646331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wrap="square" rtlCol="1">
            <a:spAutoFit/>
          </a:bodyPr>
          <a:lstStyle/>
          <a:p>
            <a:pPr algn="ctr"/>
            <a:r>
              <a:rPr lang="he-IL" dirty="0">
                <a:hlinkClick r:id="rId6" action="ppaction://hlinksldjump"/>
              </a:rPr>
              <a:t>לכל החידות</a:t>
            </a:r>
            <a:endParaRPr lang="he-IL" dirty="0"/>
          </a:p>
        </p:txBody>
      </p:sp>
      <p:sp>
        <p:nvSpPr>
          <p:cNvPr id="31" name="TextBox 30"/>
          <p:cNvSpPr txBox="1"/>
          <p:nvPr/>
        </p:nvSpPr>
        <p:spPr>
          <a:xfrm>
            <a:off x="3092411" y="738045"/>
            <a:ext cx="5844618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wrap="square" rtlCol="1">
            <a:spAutoFit/>
          </a:bodyPr>
          <a:lstStyle/>
          <a:p>
            <a:r>
              <a:rPr lang="he-IL" dirty="0" smtClean="0"/>
              <a:t>הוא אחי וגם בני – אני אחותו של תינוק זה שאני נושאת על כתפי </a:t>
            </a:r>
            <a:endParaRPr lang="he-IL" dirty="0"/>
          </a:p>
        </p:txBody>
      </p:sp>
      <p:sp>
        <p:nvSpPr>
          <p:cNvPr id="33" name="TextBox 32"/>
          <p:cNvSpPr txBox="1"/>
          <p:nvPr/>
        </p:nvSpPr>
        <p:spPr>
          <a:xfrm>
            <a:off x="8974697" y="713608"/>
            <a:ext cx="8128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 smtClean="0"/>
              <a:t>תרגום:</a:t>
            </a:r>
            <a:endParaRPr lang="he-IL" dirty="0"/>
          </a:p>
        </p:txBody>
      </p:sp>
      <p:grpSp>
        <p:nvGrpSpPr>
          <p:cNvPr id="34" name="קבוצה 33"/>
          <p:cNvGrpSpPr/>
          <p:nvPr/>
        </p:nvGrpSpPr>
        <p:grpSpPr>
          <a:xfrm rot="816494">
            <a:off x="4862074" y="2947341"/>
            <a:ext cx="722050" cy="2061474"/>
            <a:chOff x="6134941" y="3648851"/>
            <a:chExt cx="577970" cy="776500"/>
          </a:xfrm>
          <a:solidFill>
            <a:schemeClr val="accent4">
              <a:lumMod val="75000"/>
            </a:schemeClr>
          </a:solidFill>
        </p:grpSpPr>
        <p:sp>
          <p:nvSpPr>
            <p:cNvPr id="35" name="חץ למטה 34"/>
            <p:cNvSpPr/>
            <p:nvPr/>
          </p:nvSpPr>
          <p:spPr>
            <a:xfrm>
              <a:off x="6134941" y="3648851"/>
              <a:ext cx="577970" cy="776500"/>
            </a:xfrm>
            <a:prstGeom prst="downArrow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6293719" y="3794802"/>
              <a:ext cx="263742" cy="264116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400" dirty="0">
                  <a:solidFill>
                    <a:srgbClr val="FFFF00"/>
                  </a:solidFill>
                </a:rPr>
                <a:t>בן</a:t>
              </a:r>
              <a:endParaRPr lang="he-IL" sz="1200" dirty="0">
                <a:solidFill>
                  <a:srgbClr val="FFFF00"/>
                </a:solidFill>
              </a:endParaRPr>
            </a:p>
          </p:txBody>
        </p:sp>
      </p:grpSp>
      <p:sp>
        <p:nvSpPr>
          <p:cNvPr id="37" name="הסבר אליפטי 36"/>
          <p:cNvSpPr/>
          <p:nvPr/>
        </p:nvSpPr>
        <p:spPr>
          <a:xfrm rot="17364064">
            <a:off x="8413510" y="1482359"/>
            <a:ext cx="1931044" cy="2303211"/>
          </a:xfrm>
          <a:prstGeom prst="wedgeEllipseCallout">
            <a:avLst>
              <a:gd name="adj1" fmla="val -66753"/>
              <a:gd name="adj2" fmla="val -2588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8" name="TextBox 37"/>
          <p:cNvSpPr txBox="1"/>
          <p:nvPr/>
        </p:nvSpPr>
        <p:spPr>
          <a:xfrm>
            <a:off x="8453640" y="2019439"/>
            <a:ext cx="1621178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1">
            <a:spAutoFit/>
          </a:bodyPr>
          <a:lstStyle/>
          <a:p>
            <a:r>
              <a:rPr lang="he-IL" dirty="0" smtClean="0"/>
              <a:t>בני זה, אחי הוא</a:t>
            </a:r>
            <a:endParaRPr lang="he-IL" dirty="0"/>
          </a:p>
        </p:txBody>
      </p:sp>
      <p:sp>
        <p:nvSpPr>
          <p:cNvPr id="39" name="TextBox 38"/>
          <p:cNvSpPr txBox="1"/>
          <p:nvPr/>
        </p:nvSpPr>
        <p:spPr>
          <a:xfrm>
            <a:off x="8152652" y="2488069"/>
            <a:ext cx="2290079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1">
            <a:spAutoFit/>
          </a:bodyPr>
          <a:lstStyle/>
          <a:p>
            <a:r>
              <a:rPr lang="he-IL" dirty="0" smtClean="0"/>
              <a:t>אני אחותו של תינוק זה</a:t>
            </a:r>
            <a:endParaRPr lang="he-IL" dirty="0"/>
          </a:p>
        </p:txBody>
      </p:sp>
      <p:sp>
        <p:nvSpPr>
          <p:cNvPr id="40" name="TextBox 39"/>
          <p:cNvSpPr txBox="1"/>
          <p:nvPr/>
        </p:nvSpPr>
        <p:spPr>
          <a:xfrm>
            <a:off x="8285146" y="3037185"/>
            <a:ext cx="2008839" cy="3077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1">
            <a:spAutoFit/>
          </a:bodyPr>
          <a:lstStyle/>
          <a:p>
            <a:r>
              <a:rPr lang="he-IL" sz="1400" dirty="0" smtClean="0"/>
              <a:t>אני נושאת אותו על כתפי</a:t>
            </a:r>
            <a:endParaRPr lang="he-IL" sz="1400" dirty="0"/>
          </a:p>
        </p:txBody>
      </p:sp>
    </p:spTree>
    <p:extLst>
      <p:ext uri="{BB962C8B-B14F-4D97-AF65-F5344CB8AC3E}">
        <p14:creationId xmlns:p14="http://schemas.microsoft.com/office/powerpoint/2010/main" val="515041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" presetClass="entr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39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813 0.05231 L 0.21042 -0.34051 " pathEditMode="relative" rAng="0" ptsTypes="AA">
                                      <p:cBhvr>
                                        <p:cTn id="51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115" y="-1965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2000"/>
                            </p:stCondLst>
                            <p:childTnLst>
                              <p:par>
                                <p:cTn id="71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3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3000"/>
                            </p:stCondLst>
                            <p:childTnLst>
                              <p:par>
                                <p:cTn id="7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3500"/>
                            </p:stCondLst>
                            <p:childTnLst>
                              <p:par>
                                <p:cTn id="7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4000"/>
                            </p:stCondLst>
                            <p:childTnLst>
                              <p:par>
                                <p:cTn id="8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4500"/>
                            </p:stCondLst>
                            <p:childTnLst>
                              <p:par>
                                <p:cTn id="89" presetID="26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8" grpId="0" animBg="1"/>
      <p:bldP spid="29" grpId="0" animBg="1"/>
      <p:bldP spid="30" grpId="0" animBg="1"/>
      <p:bldP spid="31" grpId="0" animBg="1"/>
      <p:bldP spid="33" grpId="0"/>
      <p:bldP spid="37" grpId="0" animBg="1"/>
      <p:bldP spid="38" grpId="0" animBg="1"/>
      <p:bldP spid="39" grpId="0" animBg="1"/>
      <p:bldP spid="4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7E2586FB-1DDD-4654-B1AB-396B79198608}" type="datetime4">
              <a:rPr lang="he-IL" smtClean="0"/>
              <a:t>כ"ו.ניסן.תשפ"ב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he-IL"/>
              <a:t>יצחק רסלר  </a:t>
            </a:r>
            <a:r>
              <a:rPr lang="en-US"/>
              <a:t>izakrossler@gmail.com </a:t>
            </a:r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>
          <a:xfrm>
            <a:off x="838199" y="6356349"/>
            <a:ext cx="889001" cy="365125"/>
          </a:xfrm>
        </p:spPr>
        <p:txBody>
          <a:bodyPr/>
          <a:lstStyle/>
          <a:p>
            <a:fld id="{EB67B795-7742-4BE3-83C6-04220FFFEE81}" type="slidenum">
              <a:rPr lang="he-IL" smtClean="0"/>
              <a:t>4</a:t>
            </a:fld>
            <a:endParaRPr lang="he-IL"/>
          </a:p>
        </p:txBody>
      </p:sp>
      <p:sp>
        <p:nvSpPr>
          <p:cNvPr id="5" name="מלבן 4"/>
          <p:cNvSpPr/>
          <p:nvPr/>
        </p:nvSpPr>
        <p:spPr>
          <a:xfrm>
            <a:off x="2999083" y="137147"/>
            <a:ext cx="6350000" cy="5847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wrap="square">
            <a:spAutoFit/>
          </a:bodyPr>
          <a:lstStyle/>
          <a:p>
            <a:pPr algn="ctr"/>
            <a:r>
              <a:rPr lang="he-IL" sz="1400" b="1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דף צ"ז  ב</a:t>
            </a:r>
          </a:p>
          <a:p>
            <a:r>
              <a:rPr lang="he-IL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שלמא לך ברי בת </a:t>
            </a:r>
            <a:r>
              <a:rPr lang="he-IL" dirty="0" err="1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אחתיך</a:t>
            </a:r>
            <a:r>
              <a:rPr lang="he-IL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 אנא משכחת לה בעובד כוכבים הבא על בת בתו</a:t>
            </a:r>
            <a:endParaRPr lang="he-IL" dirty="0"/>
          </a:p>
        </p:txBody>
      </p:sp>
      <p:grpSp>
        <p:nvGrpSpPr>
          <p:cNvPr id="6" name="קבוצה 5"/>
          <p:cNvGrpSpPr/>
          <p:nvPr/>
        </p:nvGrpSpPr>
        <p:grpSpPr>
          <a:xfrm>
            <a:off x="6062982" y="982157"/>
            <a:ext cx="1057823" cy="1042769"/>
            <a:chOff x="4794371" y="3098561"/>
            <a:chExt cx="939800" cy="990600"/>
          </a:xfrm>
        </p:grpSpPr>
        <p:pic>
          <p:nvPicPr>
            <p:cNvPr id="7" name="תמונה 6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94371" y="3098561"/>
              <a:ext cx="939800" cy="990600"/>
            </a:xfrm>
            <a:prstGeom prst="rect">
              <a:avLst/>
            </a:prstGeom>
          </p:spPr>
        </p:pic>
        <p:sp>
          <p:nvSpPr>
            <p:cNvPr id="8" name="TextBox 7"/>
            <p:cNvSpPr txBox="1"/>
            <p:nvPr/>
          </p:nvSpPr>
          <p:spPr>
            <a:xfrm>
              <a:off x="4994693" y="3726612"/>
              <a:ext cx="586597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 err="1">
                  <a:solidFill>
                    <a:schemeClr val="bg1"/>
                  </a:solidFill>
                </a:rPr>
                <a:t>נכרי</a:t>
              </a:r>
              <a:endParaRPr lang="he-IL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9" name="קבוצה 8"/>
          <p:cNvGrpSpPr/>
          <p:nvPr/>
        </p:nvGrpSpPr>
        <p:grpSpPr>
          <a:xfrm>
            <a:off x="5366598" y="4082822"/>
            <a:ext cx="1274312" cy="1092200"/>
            <a:chOff x="5399538" y="2882900"/>
            <a:chExt cx="1274312" cy="1092200"/>
          </a:xfrm>
        </p:grpSpPr>
        <p:pic>
          <p:nvPicPr>
            <p:cNvPr id="10" name="תמונה 9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18150" y="2882900"/>
              <a:ext cx="1155700" cy="1092200"/>
            </a:xfrm>
            <a:prstGeom prst="rect">
              <a:avLst/>
            </a:prstGeom>
          </p:spPr>
        </p:pic>
        <p:sp>
          <p:nvSpPr>
            <p:cNvPr id="11" name="TextBox 10"/>
            <p:cNvSpPr txBox="1"/>
            <p:nvPr/>
          </p:nvSpPr>
          <p:spPr>
            <a:xfrm>
              <a:off x="5399538" y="3062377"/>
              <a:ext cx="914400" cy="830997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נכדת </a:t>
              </a:r>
            </a:p>
            <a:p>
              <a:endParaRPr lang="he-IL" sz="1200" dirty="0">
                <a:solidFill>
                  <a:schemeClr val="bg1"/>
                </a:solidFill>
              </a:endParaRPr>
            </a:p>
            <a:p>
              <a:endParaRPr lang="he-IL" sz="1200" dirty="0">
                <a:solidFill>
                  <a:schemeClr val="bg1"/>
                </a:solidFill>
              </a:endParaRPr>
            </a:p>
            <a:p>
              <a:r>
                <a:rPr lang="he-IL" sz="1200" dirty="0" err="1">
                  <a:solidFill>
                    <a:schemeClr val="bg1"/>
                  </a:solidFill>
                </a:rPr>
                <a:t>הנכרי</a:t>
              </a:r>
              <a:endParaRPr lang="he-IL" sz="12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2" name="קבוצה 11"/>
          <p:cNvGrpSpPr/>
          <p:nvPr/>
        </p:nvGrpSpPr>
        <p:grpSpPr>
          <a:xfrm>
            <a:off x="7985559" y="2269865"/>
            <a:ext cx="1024848" cy="990600"/>
            <a:chOff x="5153684" y="4848276"/>
            <a:chExt cx="723900" cy="889000"/>
          </a:xfrm>
        </p:grpSpPr>
        <p:pic>
          <p:nvPicPr>
            <p:cNvPr id="13" name="תמונה 12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53684" y="4848276"/>
              <a:ext cx="723900" cy="889000"/>
            </a:xfrm>
            <a:prstGeom prst="rect">
              <a:avLst/>
            </a:prstGeom>
          </p:spPr>
        </p:pic>
        <p:sp>
          <p:nvSpPr>
            <p:cNvPr id="14" name="TextBox 13"/>
            <p:cNvSpPr txBox="1"/>
            <p:nvPr/>
          </p:nvSpPr>
          <p:spPr>
            <a:xfrm>
              <a:off x="5183637" y="4948471"/>
              <a:ext cx="600168" cy="24858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b="1" dirty="0">
                  <a:solidFill>
                    <a:schemeClr val="bg1"/>
                  </a:solidFill>
                </a:rPr>
                <a:t>בת </a:t>
              </a:r>
              <a:r>
                <a:rPr lang="he-IL" sz="1200" b="1" dirty="0" err="1">
                  <a:solidFill>
                    <a:schemeClr val="bg1"/>
                  </a:solidFill>
                </a:rPr>
                <a:t>הנכרי</a:t>
              </a:r>
              <a:endParaRPr lang="he-IL" sz="12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5" name="קבוצה 14"/>
          <p:cNvGrpSpPr/>
          <p:nvPr/>
        </p:nvGrpSpPr>
        <p:grpSpPr>
          <a:xfrm>
            <a:off x="1817515" y="3975108"/>
            <a:ext cx="1629429" cy="990600"/>
            <a:chOff x="7695484" y="1138474"/>
            <a:chExt cx="1155700" cy="990600"/>
          </a:xfrm>
        </p:grpSpPr>
        <p:pic>
          <p:nvPicPr>
            <p:cNvPr id="16" name="תמונה 15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95484" y="1138474"/>
              <a:ext cx="1155700" cy="990600"/>
            </a:xfrm>
            <a:prstGeom prst="rect">
              <a:avLst/>
            </a:prstGeom>
          </p:spPr>
        </p:pic>
        <p:sp>
          <p:nvSpPr>
            <p:cNvPr id="17" name="TextBox 16"/>
            <p:cNvSpPr txBox="1"/>
            <p:nvPr/>
          </p:nvSpPr>
          <p:spPr>
            <a:xfrm>
              <a:off x="7931308" y="1277175"/>
              <a:ext cx="822052" cy="830997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600" b="1" dirty="0" smtClean="0">
                  <a:solidFill>
                    <a:schemeClr val="bg1"/>
                  </a:solidFill>
                </a:rPr>
                <a:t>        בן </a:t>
              </a:r>
              <a:endParaRPr lang="he-IL" sz="1600" b="1" dirty="0">
                <a:solidFill>
                  <a:schemeClr val="bg1"/>
                </a:solidFill>
              </a:endParaRPr>
            </a:p>
            <a:p>
              <a:pPr algn="ctr"/>
              <a:r>
                <a:rPr lang="he-IL" sz="1600" b="1" dirty="0" smtClean="0">
                  <a:solidFill>
                    <a:schemeClr val="bg1"/>
                  </a:solidFill>
                </a:rPr>
                <a:t>          הנכדה </a:t>
              </a:r>
              <a:endParaRPr lang="he-IL" sz="16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8" name="קבוצה 17"/>
          <p:cNvGrpSpPr/>
          <p:nvPr/>
        </p:nvGrpSpPr>
        <p:grpSpPr>
          <a:xfrm rot="2756088">
            <a:off x="6967491" y="2762090"/>
            <a:ext cx="799675" cy="2229971"/>
            <a:chOff x="8669434" y="2668192"/>
            <a:chExt cx="799675" cy="661604"/>
          </a:xfrm>
        </p:grpSpPr>
        <p:sp>
          <p:nvSpPr>
            <p:cNvPr id="19" name="חץ למטה 18"/>
            <p:cNvSpPr/>
            <p:nvPr/>
          </p:nvSpPr>
          <p:spPr>
            <a:xfrm>
              <a:off x="8928340" y="2668192"/>
              <a:ext cx="540769" cy="661604"/>
            </a:xfrm>
            <a:prstGeom prst="downArrow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8669434" y="2896780"/>
              <a:ext cx="690113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b="1" dirty="0">
                  <a:solidFill>
                    <a:srgbClr val="FFFF00"/>
                  </a:solidFill>
                </a:rPr>
                <a:t>בת</a:t>
              </a:r>
            </a:p>
          </p:txBody>
        </p:sp>
      </p:grpSp>
      <p:grpSp>
        <p:nvGrpSpPr>
          <p:cNvPr id="21" name="קבוצה 20"/>
          <p:cNvGrpSpPr/>
          <p:nvPr/>
        </p:nvGrpSpPr>
        <p:grpSpPr>
          <a:xfrm rot="17975087">
            <a:off x="7105242" y="1694162"/>
            <a:ext cx="756430" cy="1228090"/>
            <a:chOff x="8712679" y="2668192"/>
            <a:chExt cx="756430" cy="661604"/>
          </a:xfrm>
        </p:grpSpPr>
        <p:sp>
          <p:nvSpPr>
            <p:cNvPr id="22" name="חץ למטה 21"/>
            <p:cNvSpPr/>
            <p:nvPr/>
          </p:nvSpPr>
          <p:spPr>
            <a:xfrm>
              <a:off x="8928340" y="2668192"/>
              <a:ext cx="540769" cy="661604"/>
            </a:xfrm>
            <a:prstGeom prst="downArrow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8712679" y="2758064"/>
              <a:ext cx="690113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b="1" dirty="0">
                  <a:solidFill>
                    <a:srgbClr val="FFFF00"/>
                  </a:solidFill>
                </a:rPr>
                <a:t>בת</a:t>
              </a:r>
            </a:p>
          </p:txBody>
        </p:sp>
      </p:grpSp>
      <p:grpSp>
        <p:nvGrpSpPr>
          <p:cNvPr id="24" name="קבוצה 23"/>
          <p:cNvGrpSpPr/>
          <p:nvPr/>
        </p:nvGrpSpPr>
        <p:grpSpPr>
          <a:xfrm rot="6459054">
            <a:off x="5290183" y="2691496"/>
            <a:ext cx="2168870" cy="775295"/>
            <a:chOff x="5330952" y="4553712"/>
            <a:chExt cx="1381960" cy="775295"/>
          </a:xfrm>
        </p:grpSpPr>
        <p:sp>
          <p:nvSpPr>
            <p:cNvPr id="25" name="חץ ימינה 24"/>
            <p:cNvSpPr/>
            <p:nvPr/>
          </p:nvSpPr>
          <p:spPr>
            <a:xfrm>
              <a:off x="5330952" y="4553712"/>
              <a:ext cx="1381960" cy="775295"/>
            </a:xfrm>
            <a:prstGeom prst="rightArrow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26" name="TextBox 25"/>
            <p:cNvSpPr txBox="1"/>
            <p:nvPr/>
          </p:nvSpPr>
          <p:spPr>
            <a:xfrm rot="10752057">
              <a:off x="5497311" y="4814153"/>
              <a:ext cx="987159" cy="307777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400" b="1" dirty="0">
                  <a:solidFill>
                    <a:schemeClr val="bg1"/>
                  </a:solidFill>
                </a:rPr>
                <a:t>בא על נכדתו</a:t>
              </a:r>
              <a:endParaRPr lang="he-IL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7" name="קבוצה 26"/>
          <p:cNvGrpSpPr/>
          <p:nvPr/>
        </p:nvGrpSpPr>
        <p:grpSpPr>
          <a:xfrm rot="5744261">
            <a:off x="4075240" y="3780004"/>
            <a:ext cx="722050" cy="2274963"/>
            <a:chOff x="6134941" y="3648851"/>
            <a:chExt cx="577970" cy="776500"/>
          </a:xfrm>
          <a:solidFill>
            <a:schemeClr val="accent4">
              <a:lumMod val="75000"/>
            </a:schemeClr>
          </a:solidFill>
        </p:grpSpPr>
        <p:sp>
          <p:nvSpPr>
            <p:cNvPr id="28" name="חץ למטה 27"/>
            <p:cNvSpPr/>
            <p:nvPr/>
          </p:nvSpPr>
          <p:spPr>
            <a:xfrm>
              <a:off x="6134941" y="3648851"/>
              <a:ext cx="577970" cy="776500"/>
            </a:xfrm>
            <a:prstGeom prst="downArrow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29" name="TextBox 28"/>
            <p:cNvSpPr txBox="1"/>
            <p:nvPr/>
          </p:nvSpPr>
          <p:spPr>
            <a:xfrm rot="16200000">
              <a:off x="6320027" y="3761891"/>
              <a:ext cx="211126" cy="329938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400" dirty="0">
                  <a:solidFill>
                    <a:srgbClr val="FFFF00"/>
                  </a:solidFill>
                </a:rPr>
                <a:t>בן</a:t>
              </a:r>
              <a:endParaRPr lang="he-IL" sz="1200" dirty="0">
                <a:solidFill>
                  <a:srgbClr val="FFFF00"/>
                </a:solidFill>
              </a:endParaRPr>
            </a:p>
          </p:txBody>
        </p:sp>
      </p:grpSp>
      <p:sp>
        <p:nvSpPr>
          <p:cNvPr id="30" name="TextBox 29"/>
          <p:cNvSpPr txBox="1"/>
          <p:nvPr/>
        </p:nvSpPr>
        <p:spPr>
          <a:xfrm>
            <a:off x="4612126" y="5309314"/>
            <a:ext cx="2121085" cy="369332"/>
          </a:xfrm>
          <a:prstGeom prst="rect">
            <a:avLst/>
          </a:prstGeom>
          <a:solidFill>
            <a:schemeClr val="accent2"/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wrap="square" rtlCol="1">
            <a:spAutoFit/>
          </a:bodyPr>
          <a:lstStyle/>
          <a:p>
            <a:r>
              <a:rPr lang="he-IL" b="1" dirty="0">
                <a:solidFill>
                  <a:schemeClr val="bg1"/>
                </a:solidFill>
              </a:rPr>
              <a:t>נכדת </a:t>
            </a:r>
            <a:r>
              <a:rPr lang="he-IL" b="1" dirty="0" err="1">
                <a:solidFill>
                  <a:schemeClr val="bg1"/>
                </a:solidFill>
              </a:rPr>
              <a:t>הנכרי</a:t>
            </a:r>
            <a:r>
              <a:rPr lang="he-IL" b="1" dirty="0">
                <a:solidFill>
                  <a:schemeClr val="bg1"/>
                </a:solidFill>
              </a:rPr>
              <a:t> אומרת:</a:t>
            </a:r>
          </a:p>
        </p:txBody>
      </p:sp>
      <p:sp>
        <p:nvSpPr>
          <p:cNvPr id="31" name="TextBox 30">
            <a:hlinkClick r:id="rId6" action="ppaction://hlinksldjump"/>
            <a:extLst>
              <a:ext uri="{FF2B5EF4-FFF2-40B4-BE49-F238E27FC236}">
                <a16:creationId xmlns:a16="http://schemas.microsoft.com/office/drawing/2014/main" id="{1512D90F-773B-4436-BA6B-86FB07A8A0BE}"/>
              </a:ext>
            </a:extLst>
          </p:cNvPr>
          <p:cNvSpPr txBox="1"/>
          <p:nvPr/>
        </p:nvSpPr>
        <p:spPr>
          <a:xfrm>
            <a:off x="10419852" y="5473868"/>
            <a:ext cx="812800" cy="646331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wrap="square" rtlCol="1">
            <a:spAutoFit/>
          </a:bodyPr>
          <a:lstStyle/>
          <a:p>
            <a:r>
              <a:rPr lang="he-IL" dirty="0">
                <a:hlinkClick r:id="rId6" action="ppaction://hlinksldjump"/>
              </a:rPr>
              <a:t>לחידה הבאה</a:t>
            </a:r>
            <a:endParaRPr lang="he-IL" dirty="0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F66C16CD-BAFB-4A29-AC03-F896A42543FF}"/>
              </a:ext>
            </a:extLst>
          </p:cNvPr>
          <p:cNvSpPr txBox="1"/>
          <p:nvPr/>
        </p:nvSpPr>
        <p:spPr>
          <a:xfrm>
            <a:off x="9291164" y="5515213"/>
            <a:ext cx="934053" cy="646331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wrap="square" rtlCol="1">
            <a:spAutoFit/>
          </a:bodyPr>
          <a:lstStyle/>
          <a:p>
            <a:pPr algn="ctr"/>
            <a:r>
              <a:rPr lang="he-IL" dirty="0">
                <a:hlinkClick r:id="" action="ppaction://hlinkshowjump?jump=firstslide"/>
              </a:rPr>
              <a:t>לכל החידות</a:t>
            </a:r>
            <a:endParaRPr lang="he-IL" dirty="0"/>
          </a:p>
        </p:txBody>
      </p:sp>
      <p:sp>
        <p:nvSpPr>
          <p:cNvPr id="33" name="TextBox 32"/>
          <p:cNvSpPr txBox="1"/>
          <p:nvPr/>
        </p:nvSpPr>
        <p:spPr>
          <a:xfrm>
            <a:off x="7072834" y="871219"/>
            <a:ext cx="2773129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prst="angle"/>
          </a:sp3d>
        </p:spPr>
        <p:txBody>
          <a:bodyPr wrap="square" rtlCol="1">
            <a:spAutoFit/>
          </a:bodyPr>
          <a:lstStyle/>
          <a:p>
            <a:r>
              <a:rPr lang="he-IL" dirty="0" smtClean="0"/>
              <a:t>שלום לך בני, אני בת אחותך</a:t>
            </a:r>
            <a:endParaRPr lang="he-IL" dirty="0"/>
          </a:p>
        </p:txBody>
      </p:sp>
      <p:sp>
        <p:nvSpPr>
          <p:cNvPr id="34" name="TextBox 33"/>
          <p:cNvSpPr txBox="1"/>
          <p:nvPr/>
        </p:nvSpPr>
        <p:spPr>
          <a:xfrm>
            <a:off x="951345" y="891087"/>
            <a:ext cx="4790417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prst="angle"/>
          </a:sp3d>
        </p:spPr>
        <p:txBody>
          <a:bodyPr wrap="square" rtlCol="1">
            <a:spAutoFit/>
          </a:bodyPr>
          <a:lstStyle/>
          <a:p>
            <a:r>
              <a:rPr lang="he-IL" dirty="0" smtClean="0"/>
              <a:t>מציאות זו אפשרית רק בעובד כוכבים הבא על נכדתו</a:t>
            </a:r>
            <a:endParaRPr lang="he-IL" dirty="0"/>
          </a:p>
        </p:txBody>
      </p:sp>
      <p:grpSp>
        <p:nvGrpSpPr>
          <p:cNvPr id="35" name="קבוצה 34"/>
          <p:cNvGrpSpPr/>
          <p:nvPr/>
        </p:nvGrpSpPr>
        <p:grpSpPr>
          <a:xfrm rot="3091286">
            <a:off x="4481642" y="1089440"/>
            <a:ext cx="722050" cy="4073389"/>
            <a:chOff x="6134941" y="3648851"/>
            <a:chExt cx="577970" cy="776500"/>
          </a:xfrm>
          <a:solidFill>
            <a:schemeClr val="accent4">
              <a:lumMod val="75000"/>
            </a:schemeClr>
          </a:solidFill>
        </p:grpSpPr>
        <p:sp>
          <p:nvSpPr>
            <p:cNvPr id="36" name="חץ למטה 35"/>
            <p:cNvSpPr/>
            <p:nvPr/>
          </p:nvSpPr>
          <p:spPr>
            <a:xfrm>
              <a:off x="6134941" y="3648851"/>
              <a:ext cx="577970" cy="776500"/>
            </a:xfrm>
            <a:prstGeom prst="downArrow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37" name="TextBox 36"/>
            <p:cNvSpPr txBox="1"/>
            <p:nvPr/>
          </p:nvSpPr>
          <p:spPr>
            <a:xfrm rot="16200000">
              <a:off x="6320027" y="3761891"/>
              <a:ext cx="211126" cy="329938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400" dirty="0">
                  <a:solidFill>
                    <a:srgbClr val="FFFF00"/>
                  </a:solidFill>
                </a:rPr>
                <a:t>בן</a:t>
              </a:r>
              <a:endParaRPr lang="he-IL" sz="1200" dirty="0">
                <a:solidFill>
                  <a:srgbClr val="FFFF00"/>
                </a:solidFill>
              </a:endParaRPr>
            </a:p>
          </p:txBody>
        </p:sp>
      </p:grpSp>
      <p:sp>
        <p:nvSpPr>
          <p:cNvPr id="38" name="הסבר אליפטי 37"/>
          <p:cNvSpPr/>
          <p:nvPr/>
        </p:nvSpPr>
        <p:spPr>
          <a:xfrm rot="17364064">
            <a:off x="3615649" y="2820456"/>
            <a:ext cx="1931044" cy="1915095"/>
          </a:xfrm>
          <a:prstGeom prst="wedgeEllipseCallout">
            <a:avLst>
              <a:gd name="adj1" fmla="val -26702"/>
              <a:gd name="adj2" fmla="val 7450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9" name="TextBox 38"/>
          <p:cNvSpPr txBox="1"/>
          <p:nvPr/>
        </p:nvSpPr>
        <p:spPr>
          <a:xfrm>
            <a:off x="3916822" y="3153993"/>
            <a:ext cx="1390609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1">
            <a:spAutoFit/>
          </a:bodyPr>
          <a:lstStyle/>
          <a:p>
            <a:r>
              <a:rPr lang="he-IL" dirty="0" smtClean="0"/>
              <a:t>שלמא לך ברי</a:t>
            </a:r>
            <a:endParaRPr lang="he-IL" dirty="0"/>
          </a:p>
        </p:txBody>
      </p:sp>
      <p:sp>
        <p:nvSpPr>
          <p:cNvPr id="40" name="TextBox 39"/>
          <p:cNvSpPr txBox="1"/>
          <p:nvPr/>
        </p:nvSpPr>
        <p:spPr>
          <a:xfrm>
            <a:off x="3641512" y="3867908"/>
            <a:ext cx="1665120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1">
            <a:spAutoFit/>
          </a:bodyPr>
          <a:lstStyle/>
          <a:p>
            <a:r>
              <a:rPr lang="he-IL" dirty="0" smtClean="0"/>
              <a:t>בת </a:t>
            </a:r>
            <a:r>
              <a:rPr lang="he-IL" dirty="0" err="1" smtClean="0"/>
              <a:t>אחתיה</a:t>
            </a:r>
            <a:r>
              <a:rPr lang="he-IL" dirty="0" smtClean="0"/>
              <a:t> אנא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779091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" presetClass="entr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22" presetClass="entr" presetSubtype="4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" presetClass="entr" presetSubtype="2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5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500"/>
                            </p:stCondLst>
                            <p:childTnLst>
                              <p:par>
                                <p:cTn id="57" presetID="53" presetClass="entr" presetSubtype="16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2250"/>
                            </p:stCondLst>
                            <p:childTnLst>
                              <p:par>
                                <p:cTn id="63" presetID="16" presetClass="entr" presetSubtype="37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3000"/>
                            </p:stCondLst>
                            <p:childTnLst>
                              <p:par>
                                <p:cTn id="67" presetID="3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31" grpId="0" animBg="1"/>
      <p:bldP spid="32" grpId="0" animBg="1"/>
      <p:bldP spid="33" grpId="0" animBg="1"/>
      <p:bldP spid="34" grpId="0" animBg="1"/>
      <p:bldP spid="38" grpId="0" animBg="1"/>
      <p:bldP spid="39" grpId="0" animBg="1"/>
      <p:bldP spid="4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7E2586FB-1DDD-4654-B1AB-396B79198608}" type="datetime4">
              <a:rPr lang="he-IL" smtClean="0"/>
              <a:t>כ"ו.ניסן.תשפ"ב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he-IL"/>
              <a:t>יצחק רסלר  </a:t>
            </a:r>
            <a:r>
              <a:rPr lang="en-US"/>
              <a:t>izakrossler@gmail.com </a:t>
            </a:r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553720" cy="365125"/>
          </a:xfrm>
        </p:spPr>
        <p:txBody>
          <a:bodyPr/>
          <a:lstStyle/>
          <a:p>
            <a:fld id="{EB67B795-7742-4BE3-83C6-04220FFFEE81}" type="slidenum">
              <a:rPr lang="he-IL" smtClean="0"/>
              <a:t>5</a:t>
            </a:fld>
            <a:endParaRPr lang="he-IL"/>
          </a:p>
        </p:txBody>
      </p:sp>
      <p:sp>
        <p:nvSpPr>
          <p:cNvPr id="5" name="מלבן 4"/>
          <p:cNvSpPr/>
          <p:nvPr/>
        </p:nvSpPr>
        <p:spPr>
          <a:xfrm>
            <a:off x="3423920" y="0"/>
            <a:ext cx="6858000" cy="5847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wrap="square">
            <a:spAutoFit/>
          </a:bodyPr>
          <a:lstStyle/>
          <a:p>
            <a:pPr algn="ctr"/>
            <a:r>
              <a:rPr lang="he-IL" sz="1400" b="1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צ"ז  ב</a:t>
            </a:r>
          </a:p>
          <a:p>
            <a:r>
              <a:rPr lang="he-IL" dirty="0" err="1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דהאי</a:t>
            </a:r>
            <a:r>
              <a:rPr lang="he-IL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 </a:t>
            </a:r>
            <a:r>
              <a:rPr lang="he-IL" dirty="0" err="1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דדרינא</a:t>
            </a:r>
            <a:r>
              <a:rPr lang="he-IL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 הוא בר </a:t>
            </a:r>
            <a:r>
              <a:rPr lang="he-IL" dirty="0" err="1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ואנא</a:t>
            </a:r>
            <a:r>
              <a:rPr lang="he-IL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 ברת </a:t>
            </a:r>
            <a:r>
              <a:rPr lang="he-IL" dirty="0" err="1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אחוה</a:t>
            </a:r>
            <a:r>
              <a:rPr lang="he-IL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 משכחת לה בעובד כוכבים הבא על בת בנו</a:t>
            </a:r>
            <a:endParaRPr lang="he-IL" dirty="0"/>
          </a:p>
        </p:txBody>
      </p:sp>
      <p:grpSp>
        <p:nvGrpSpPr>
          <p:cNvPr id="6" name="קבוצה 5"/>
          <p:cNvGrpSpPr/>
          <p:nvPr/>
        </p:nvGrpSpPr>
        <p:grpSpPr>
          <a:xfrm>
            <a:off x="6063828" y="979261"/>
            <a:ext cx="1148167" cy="1092200"/>
            <a:chOff x="7741009" y="2738648"/>
            <a:chExt cx="1092200" cy="1092200"/>
          </a:xfrm>
        </p:grpSpPr>
        <p:pic>
          <p:nvPicPr>
            <p:cNvPr id="7" name="תמונה 6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41009" y="2738648"/>
              <a:ext cx="1092200" cy="1092200"/>
            </a:xfrm>
            <a:prstGeom prst="rect">
              <a:avLst/>
            </a:prstGeom>
          </p:spPr>
        </p:pic>
        <p:sp>
          <p:nvSpPr>
            <p:cNvPr id="8" name="TextBox 7"/>
            <p:cNvSpPr txBox="1"/>
            <p:nvPr/>
          </p:nvSpPr>
          <p:spPr>
            <a:xfrm>
              <a:off x="7957835" y="2773255"/>
              <a:ext cx="508959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b="1" dirty="0" err="1">
                  <a:solidFill>
                    <a:schemeClr val="bg1"/>
                  </a:solidFill>
                </a:rPr>
                <a:t>נכרי</a:t>
              </a:r>
              <a:endParaRPr lang="he-IL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9" name="קבוצה 8"/>
          <p:cNvGrpSpPr/>
          <p:nvPr/>
        </p:nvGrpSpPr>
        <p:grpSpPr>
          <a:xfrm>
            <a:off x="8882494" y="2414848"/>
            <a:ext cx="939800" cy="990600"/>
            <a:chOff x="4794371" y="3098561"/>
            <a:chExt cx="939800" cy="990600"/>
          </a:xfrm>
        </p:grpSpPr>
        <p:pic>
          <p:nvPicPr>
            <p:cNvPr id="10" name="תמונה 9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94371" y="3098561"/>
              <a:ext cx="939800" cy="990600"/>
            </a:xfrm>
            <a:prstGeom prst="rect">
              <a:avLst/>
            </a:prstGeom>
          </p:spPr>
        </p:pic>
        <p:sp>
          <p:nvSpPr>
            <p:cNvPr id="11" name="TextBox 10"/>
            <p:cNvSpPr txBox="1"/>
            <p:nvPr/>
          </p:nvSpPr>
          <p:spPr>
            <a:xfrm>
              <a:off x="5064756" y="3627496"/>
              <a:ext cx="586597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b="1" dirty="0">
                  <a:solidFill>
                    <a:schemeClr val="bg1"/>
                  </a:solidFill>
                </a:rPr>
                <a:t>בן </a:t>
              </a:r>
              <a:r>
                <a:rPr lang="he-IL" sz="1200" b="1" dirty="0" err="1">
                  <a:solidFill>
                    <a:schemeClr val="bg1"/>
                  </a:solidFill>
                </a:rPr>
                <a:t>הנכרי</a:t>
              </a:r>
              <a:endParaRPr lang="he-IL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2" name="קבוצה 11"/>
          <p:cNvGrpSpPr/>
          <p:nvPr/>
        </p:nvGrpSpPr>
        <p:grpSpPr>
          <a:xfrm rot="20981132">
            <a:off x="5317173" y="4275251"/>
            <a:ext cx="1106818" cy="1261518"/>
            <a:chOff x="5473699" y="2876551"/>
            <a:chExt cx="1244600" cy="1119228"/>
          </a:xfrm>
        </p:grpSpPr>
        <p:pic>
          <p:nvPicPr>
            <p:cNvPr id="13" name="תמונה 12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73699" y="2876551"/>
              <a:ext cx="1244600" cy="1104900"/>
            </a:xfrm>
            <a:prstGeom prst="rect">
              <a:avLst/>
            </a:prstGeom>
          </p:spPr>
        </p:pic>
        <p:sp>
          <p:nvSpPr>
            <p:cNvPr id="14" name="TextBox 13"/>
            <p:cNvSpPr txBox="1"/>
            <p:nvPr/>
          </p:nvSpPr>
          <p:spPr>
            <a:xfrm>
              <a:off x="5683734" y="3226188"/>
              <a:ext cx="733246" cy="769591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b="1" dirty="0">
                  <a:solidFill>
                    <a:schemeClr val="bg1"/>
                  </a:solidFill>
                </a:rPr>
                <a:t>נכדת</a:t>
              </a:r>
            </a:p>
            <a:p>
              <a:endParaRPr lang="he-IL" sz="1200" b="1" dirty="0">
                <a:solidFill>
                  <a:schemeClr val="bg1"/>
                </a:solidFill>
              </a:endParaRPr>
            </a:p>
            <a:p>
              <a:r>
                <a:rPr lang="he-IL" sz="1200" b="1" dirty="0">
                  <a:solidFill>
                    <a:schemeClr val="bg1"/>
                  </a:solidFill>
                </a:rPr>
                <a:t> </a:t>
              </a:r>
              <a:r>
                <a:rPr lang="he-IL" sz="1200" b="1" dirty="0" err="1">
                  <a:solidFill>
                    <a:schemeClr val="bg1"/>
                  </a:solidFill>
                </a:rPr>
                <a:t>הנכרי</a:t>
              </a:r>
              <a:endParaRPr lang="he-IL" sz="12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5" name="קבוצה 14"/>
          <p:cNvGrpSpPr/>
          <p:nvPr/>
        </p:nvGrpSpPr>
        <p:grpSpPr>
          <a:xfrm>
            <a:off x="2442942" y="3900255"/>
            <a:ext cx="1155700" cy="1022282"/>
            <a:chOff x="7695484" y="1138474"/>
            <a:chExt cx="1155700" cy="1022282"/>
          </a:xfrm>
        </p:grpSpPr>
        <p:pic>
          <p:nvPicPr>
            <p:cNvPr id="16" name="תמונה 15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95484" y="1138474"/>
              <a:ext cx="1155700" cy="990600"/>
            </a:xfrm>
            <a:prstGeom prst="rect">
              <a:avLst/>
            </a:prstGeom>
          </p:spPr>
        </p:pic>
        <p:sp>
          <p:nvSpPr>
            <p:cNvPr id="17" name="TextBox 16"/>
            <p:cNvSpPr txBox="1"/>
            <p:nvPr/>
          </p:nvSpPr>
          <p:spPr>
            <a:xfrm>
              <a:off x="8033861" y="1637536"/>
              <a:ext cx="668729" cy="523220"/>
            </a:xfrm>
            <a:prstGeom prst="rect">
              <a:avLst/>
            </a:prstGeom>
            <a:solidFill>
              <a:schemeClr val="tx1"/>
            </a:solidFill>
          </p:spPr>
          <p:txBody>
            <a:bodyPr wrap="square" rtlCol="1">
              <a:spAutoFit/>
            </a:bodyPr>
            <a:lstStyle/>
            <a:p>
              <a:pPr algn="ctr"/>
              <a:r>
                <a:rPr lang="he-IL" sz="1400" dirty="0">
                  <a:solidFill>
                    <a:schemeClr val="bg1"/>
                  </a:solidFill>
                </a:rPr>
                <a:t>בן הנכדה</a:t>
              </a:r>
            </a:p>
          </p:txBody>
        </p:sp>
      </p:grpSp>
      <p:grpSp>
        <p:nvGrpSpPr>
          <p:cNvPr id="18" name="קבוצה 17"/>
          <p:cNvGrpSpPr/>
          <p:nvPr/>
        </p:nvGrpSpPr>
        <p:grpSpPr>
          <a:xfrm rot="3685032">
            <a:off x="7157199" y="2591903"/>
            <a:ext cx="756430" cy="2587887"/>
            <a:chOff x="8712679" y="2668192"/>
            <a:chExt cx="756430" cy="661604"/>
          </a:xfrm>
        </p:grpSpPr>
        <p:sp>
          <p:nvSpPr>
            <p:cNvPr id="19" name="חץ למטה 18"/>
            <p:cNvSpPr/>
            <p:nvPr/>
          </p:nvSpPr>
          <p:spPr>
            <a:xfrm>
              <a:off x="8928340" y="2668192"/>
              <a:ext cx="540769" cy="661604"/>
            </a:xfrm>
            <a:prstGeom prst="downArrow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8712679" y="2758064"/>
              <a:ext cx="690113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b="1" dirty="0">
                  <a:solidFill>
                    <a:srgbClr val="FFFF00"/>
                  </a:solidFill>
                </a:rPr>
                <a:t>בת</a:t>
              </a:r>
            </a:p>
          </p:txBody>
        </p:sp>
      </p:grpSp>
      <p:grpSp>
        <p:nvGrpSpPr>
          <p:cNvPr id="21" name="קבוצה 20"/>
          <p:cNvGrpSpPr/>
          <p:nvPr/>
        </p:nvGrpSpPr>
        <p:grpSpPr>
          <a:xfrm rot="18034859">
            <a:off x="7781993" y="1473965"/>
            <a:ext cx="722050" cy="1947286"/>
            <a:chOff x="6134941" y="3648851"/>
            <a:chExt cx="577970" cy="776500"/>
          </a:xfrm>
          <a:solidFill>
            <a:schemeClr val="accent4">
              <a:lumMod val="75000"/>
            </a:schemeClr>
          </a:solidFill>
        </p:grpSpPr>
        <p:sp>
          <p:nvSpPr>
            <p:cNvPr id="22" name="חץ למטה 21"/>
            <p:cNvSpPr/>
            <p:nvPr/>
          </p:nvSpPr>
          <p:spPr>
            <a:xfrm>
              <a:off x="6134941" y="3648851"/>
              <a:ext cx="577970" cy="776500"/>
            </a:xfrm>
            <a:prstGeom prst="downArrow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6293719" y="3794802"/>
              <a:ext cx="263742" cy="264116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400" dirty="0">
                  <a:solidFill>
                    <a:srgbClr val="FFFF00"/>
                  </a:solidFill>
                </a:rPr>
                <a:t>בן</a:t>
              </a:r>
              <a:endParaRPr lang="he-IL" sz="1200" dirty="0">
                <a:solidFill>
                  <a:srgbClr val="FFFF00"/>
                </a:solidFill>
              </a:endParaRPr>
            </a:p>
          </p:txBody>
        </p:sp>
      </p:grpSp>
      <p:grpSp>
        <p:nvGrpSpPr>
          <p:cNvPr id="24" name="קבוצה 23"/>
          <p:cNvGrpSpPr/>
          <p:nvPr/>
        </p:nvGrpSpPr>
        <p:grpSpPr>
          <a:xfrm rot="6459054">
            <a:off x="5246931" y="2758126"/>
            <a:ext cx="2168870" cy="775295"/>
            <a:chOff x="5330952" y="4553712"/>
            <a:chExt cx="1381960" cy="775295"/>
          </a:xfrm>
        </p:grpSpPr>
        <p:sp>
          <p:nvSpPr>
            <p:cNvPr id="25" name="חץ ימינה 24"/>
            <p:cNvSpPr/>
            <p:nvPr/>
          </p:nvSpPr>
          <p:spPr>
            <a:xfrm>
              <a:off x="5330952" y="4553712"/>
              <a:ext cx="1381960" cy="775295"/>
            </a:xfrm>
            <a:prstGeom prst="rightArrow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26" name="TextBox 25"/>
            <p:cNvSpPr txBox="1"/>
            <p:nvPr/>
          </p:nvSpPr>
          <p:spPr>
            <a:xfrm rot="10752057">
              <a:off x="5497311" y="4814153"/>
              <a:ext cx="987159" cy="307777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400" b="1" dirty="0">
                  <a:solidFill>
                    <a:schemeClr val="bg1"/>
                  </a:solidFill>
                </a:rPr>
                <a:t>בא על נכדתו</a:t>
              </a:r>
              <a:endParaRPr lang="he-IL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7" name="קבוצה 26"/>
          <p:cNvGrpSpPr/>
          <p:nvPr/>
        </p:nvGrpSpPr>
        <p:grpSpPr>
          <a:xfrm rot="6344264">
            <a:off x="4113730" y="3954540"/>
            <a:ext cx="722050" cy="1947286"/>
            <a:chOff x="6134941" y="3648851"/>
            <a:chExt cx="577970" cy="776500"/>
          </a:xfrm>
          <a:solidFill>
            <a:schemeClr val="accent4">
              <a:lumMod val="75000"/>
            </a:schemeClr>
          </a:solidFill>
        </p:grpSpPr>
        <p:sp>
          <p:nvSpPr>
            <p:cNvPr id="28" name="חץ למטה 27"/>
            <p:cNvSpPr/>
            <p:nvPr/>
          </p:nvSpPr>
          <p:spPr>
            <a:xfrm>
              <a:off x="6134941" y="3648851"/>
              <a:ext cx="577970" cy="776500"/>
            </a:xfrm>
            <a:prstGeom prst="downArrow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6293719" y="3794802"/>
              <a:ext cx="263742" cy="264116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400" dirty="0">
                  <a:solidFill>
                    <a:srgbClr val="FFFF00"/>
                  </a:solidFill>
                </a:rPr>
                <a:t>בן</a:t>
              </a:r>
              <a:endParaRPr lang="he-IL" sz="1200" dirty="0">
                <a:solidFill>
                  <a:srgbClr val="FFFF00"/>
                </a:solidFill>
              </a:endParaRPr>
            </a:p>
          </p:txBody>
        </p:sp>
      </p:grpSp>
      <p:sp>
        <p:nvSpPr>
          <p:cNvPr id="30" name="TextBox 29"/>
          <p:cNvSpPr txBox="1"/>
          <p:nvPr/>
        </p:nvSpPr>
        <p:spPr>
          <a:xfrm>
            <a:off x="2612447" y="5763389"/>
            <a:ext cx="4618127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1">
            <a:spAutoFit/>
          </a:bodyPr>
          <a:lstStyle/>
          <a:p>
            <a:r>
              <a:rPr lang="he-IL" b="1" dirty="0">
                <a:solidFill>
                  <a:schemeClr val="bg1"/>
                </a:solidFill>
              </a:rPr>
              <a:t>נכדת </a:t>
            </a:r>
            <a:r>
              <a:rPr lang="he-IL" b="1" dirty="0" err="1">
                <a:solidFill>
                  <a:schemeClr val="bg1"/>
                </a:solidFill>
              </a:rPr>
              <a:t>הנכרי</a:t>
            </a:r>
            <a:r>
              <a:rPr lang="he-IL" b="1" dirty="0">
                <a:solidFill>
                  <a:schemeClr val="bg1"/>
                </a:solidFill>
              </a:rPr>
              <a:t> נושאת את בנה על כתפיה ואומרת:</a:t>
            </a:r>
          </a:p>
        </p:txBody>
      </p:sp>
      <p:sp>
        <p:nvSpPr>
          <p:cNvPr id="31" name="TextBox 30">
            <a:hlinkClick r:id="rId6" action="ppaction://hlinksldjump"/>
            <a:extLst>
              <a:ext uri="{FF2B5EF4-FFF2-40B4-BE49-F238E27FC236}">
                <a16:creationId xmlns:a16="http://schemas.microsoft.com/office/drawing/2014/main" id="{F2495B69-0826-445E-BF06-DC8800E83DF3}"/>
              </a:ext>
            </a:extLst>
          </p:cNvPr>
          <p:cNvSpPr txBox="1"/>
          <p:nvPr/>
        </p:nvSpPr>
        <p:spPr>
          <a:xfrm>
            <a:off x="10419852" y="5473868"/>
            <a:ext cx="812800" cy="646331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wrap="square" rtlCol="1">
            <a:spAutoFit/>
          </a:bodyPr>
          <a:lstStyle/>
          <a:p>
            <a:r>
              <a:rPr lang="he-IL" dirty="0">
                <a:hlinkClick r:id="rId6" action="ppaction://hlinksldjump"/>
              </a:rPr>
              <a:t>לחידה הבאה</a:t>
            </a:r>
            <a:endParaRPr lang="he-IL" dirty="0"/>
          </a:p>
        </p:txBody>
      </p:sp>
      <p:sp>
        <p:nvSpPr>
          <p:cNvPr id="32" name="TextBox 31">
            <a:hlinkClick r:id="rId7" action="ppaction://hlinksldjump"/>
            <a:extLst>
              <a:ext uri="{FF2B5EF4-FFF2-40B4-BE49-F238E27FC236}">
                <a16:creationId xmlns:a16="http://schemas.microsoft.com/office/drawing/2014/main" id="{77AB6374-2F08-4300-8AF3-00560417CD3A}"/>
              </a:ext>
            </a:extLst>
          </p:cNvPr>
          <p:cNvSpPr txBox="1"/>
          <p:nvPr/>
        </p:nvSpPr>
        <p:spPr>
          <a:xfrm>
            <a:off x="9291164" y="5515213"/>
            <a:ext cx="934053" cy="646331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wrap="square" rtlCol="1">
            <a:spAutoFit/>
          </a:bodyPr>
          <a:lstStyle/>
          <a:p>
            <a:pPr algn="ctr"/>
            <a:r>
              <a:rPr lang="he-IL" dirty="0">
                <a:hlinkClick r:id="rId7" action="ppaction://hlinksldjump"/>
              </a:rPr>
              <a:t>לכל </a:t>
            </a:r>
            <a:r>
              <a:rPr lang="he-IL" dirty="0" smtClean="0">
                <a:hlinkClick r:id="rId7" action="ppaction://hlinksldjump"/>
              </a:rPr>
              <a:t>החידות</a:t>
            </a:r>
            <a:endParaRPr lang="he-IL" dirty="0"/>
          </a:p>
        </p:txBody>
      </p:sp>
      <p:grpSp>
        <p:nvGrpSpPr>
          <p:cNvPr id="33" name="קבוצה 32"/>
          <p:cNvGrpSpPr/>
          <p:nvPr/>
        </p:nvGrpSpPr>
        <p:grpSpPr>
          <a:xfrm rot="3217667">
            <a:off x="4495649" y="1317787"/>
            <a:ext cx="722050" cy="3326122"/>
            <a:chOff x="6134941" y="3648851"/>
            <a:chExt cx="577970" cy="776500"/>
          </a:xfrm>
          <a:solidFill>
            <a:schemeClr val="accent4">
              <a:lumMod val="75000"/>
            </a:schemeClr>
          </a:solidFill>
        </p:grpSpPr>
        <p:sp>
          <p:nvSpPr>
            <p:cNvPr id="34" name="חץ למטה 33"/>
            <p:cNvSpPr/>
            <p:nvPr/>
          </p:nvSpPr>
          <p:spPr>
            <a:xfrm>
              <a:off x="6134941" y="3648851"/>
              <a:ext cx="577970" cy="776500"/>
            </a:xfrm>
            <a:prstGeom prst="downArrow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6293719" y="3794802"/>
              <a:ext cx="263742" cy="264116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400" dirty="0">
                  <a:solidFill>
                    <a:srgbClr val="FFFF00"/>
                  </a:solidFill>
                </a:rPr>
                <a:t>בן</a:t>
              </a:r>
              <a:endParaRPr lang="he-IL" sz="1200" dirty="0">
                <a:solidFill>
                  <a:srgbClr val="FFFF00"/>
                </a:solidFill>
              </a:endParaRPr>
            </a:p>
          </p:txBody>
        </p:sp>
      </p:grpSp>
      <p:sp>
        <p:nvSpPr>
          <p:cNvPr id="36" name="הסבר אליפטי 35"/>
          <p:cNvSpPr/>
          <p:nvPr/>
        </p:nvSpPr>
        <p:spPr>
          <a:xfrm rot="17364064">
            <a:off x="3596125" y="1746518"/>
            <a:ext cx="1659423" cy="2253893"/>
          </a:xfrm>
          <a:prstGeom prst="wedgeEllipseCallout">
            <a:avLst>
              <a:gd name="adj1" fmla="val -88948"/>
              <a:gd name="adj2" fmla="val 7311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7" name="TextBox 36"/>
          <p:cNvSpPr txBox="1"/>
          <p:nvPr/>
        </p:nvSpPr>
        <p:spPr>
          <a:xfrm>
            <a:off x="5509823" y="682679"/>
            <a:ext cx="4910030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prst="angle"/>
          </a:sp3d>
        </p:spPr>
        <p:txBody>
          <a:bodyPr wrap="square" rtlCol="1">
            <a:spAutoFit/>
          </a:bodyPr>
          <a:lstStyle/>
          <a:p>
            <a:r>
              <a:rPr lang="he-IL" dirty="0" smtClean="0"/>
              <a:t>תינוק זה שאני נושאת על כתפי הוא בני – ואני בת אחיו </a:t>
            </a:r>
            <a:endParaRPr lang="he-IL" dirty="0"/>
          </a:p>
        </p:txBody>
      </p:sp>
      <p:sp>
        <p:nvSpPr>
          <p:cNvPr id="38" name="TextBox 37"/>
          <p:cNvSpPr txBox="1"/>
          <p:nvPr/>
        </p:nvSpPr>
        <p:spPr>
          <a:xfrm>
            <a:off x="3836709" y="2130285"/>
            <a:ext cx="1084801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תינוק זה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3297224" y="2475585"/>
            <a:ext cx="2060343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שאני נושאת על כתפי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3962534" y="2793662"/>
            <a:ext cx="918227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הוא בני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3660548" y="3139540"/>
            <a:ext cx="147122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ואני בת אחיו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1330573" y="705615"/>
            <a:ext cx="4063786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prst="angle"/>
          </a:sp3d>
        </p:spPr>
        <p:txBody>
          <a:bodyPr wrap="square" rtlCol="1">
            <a:spAutoFit/>
          </a:bodyPr>
          <a:lstStyle/>
          <a:p>
            <a:r>
              <a:rPr lang="he-IL" dirty="0" smtClean="0"/>
              <a:t>מציאות זו אפשרית רק </a:t>
            </a:r>
            <a:r>
              <a:rPr lang="he-IL" dirty="0" err="1" smtClean="0"/>
              <a:t>בנכרי</a:t>
            </a:r>
            <a:r>
              <a:rPr lang="he-IL" dirty="0" smtClean="0"/>
              <a:t> הבא על נכדתו 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4436974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" presetClass="entr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" presetClass="entr" presetSubtype="3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7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7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750"/>
                            </p:stCondLst>
                            <p:childTnLst>
                              <p:par>
                                <p:cTn id="31" presetID="6" presetClass="entr" presetSubtype="16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" presetClass="entr" presetSubtype="6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3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6" presetClass="entr" presetSubtype="16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4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750"/>
                            </p:stCondLst>
                            <p:childTnLst>
                              <p:par>
                                <p:cTn id="57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9" dur="500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2250"/>
                            </p:stCondLst>
                            <p:childTnLst>
                              <p:par>
                                <p:cTn id="61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807 -0.01158 L 0.28763 0.00069 " pathEditMode="relative" rAng="0" ptsTypes="AA">
                                      <p:cBhvr>
                                        <p:cTn id="62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971" y="60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4250"/>
                            </p:stCondLst>
                            <p:childTnLst>
                              <p:par>
                                <p:cTn id="6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4750"/>
                            </p:stCondLst>
                            <p:childTnLst>
                              <p:par>
                                <p:cTn id="68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0" dur="500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31" grpId="0" animBg="1"/>
      <p:bldP spid="32" grpId="0" animBg="1"/>
      <p:bldP spid="36" grpId="0" animBg="1"/>
      <p:bldP spid="38" grpId="0"/>
      <p:bldP spid="40" grpId="0"/>
      <p:bldP spid="4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7E2586FB-1DDD-4654-B1AB-396B79198608}" type="datetime4">
              <a:rPr lang="he-IL" smtClean="0"/>
              <a:t>כ"ו.ניסן.תשפ"ב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>
          <a:xfrm>
            <a:off x="4059400" y="6356350"/>
            <a:ext cx="4114800" cy="365125"/>
          </a:xfrm>
        </p:spPr>
        <p:txBody>
          <a:bodyPr/>
          <a:lstStyle/>
          <a:p>
            <a:r>
              <a:rPr lang="he-IL" dirty="0"/>
              <a:t>יצחק רסלר  </a:t>
            </a:r>
            <a:r>
              <a:rPr lang="en-US" dirty="0"/>
              <a:t>izakrossler@gmail.com </a:t>
            </a:r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>
          <a:xfrm>
            <a:off x="3705095" y="6434877"/>
            <a:ext cx="2743200" cy="365125"/>
          </a:xfrm>
        </p:spPr>
        <p:txBody>
          <a:bodyPr/>
          <a:lstStyle/>
          <a:p>
            <a:fld id="{EB67B795-7742-4BE3-83C6-04220FFFEE81}" type="slidenum">
              <a:rPr lang="he-IL" smtClean="0"/>
              <a:t>6</a:t>
            </a:fld>
            <a:endParaRPr lang="he-IL"/>
          </a:p>
        </p:txBody>
      </p:sp>
      <p:sp>
        <p:nvSpPr>
          <p:cNvPr id="5" name="מלבן 4"/>
          <p:cNvSpPr/>
          <p:nvPr/>
        </p:nvSpPr>
        <p:spPr>
          <a:xfrm>
            <a:off x="81280" y="105956"/>
            <a:ext cx="11272520" cy="86177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wrap="square">
            <a:spAutoFit/>
          </a:bodyPr>
          <a:lstStyle/>
          <a:p>
            <a:pPr algn="ctr"/>
            <a:r>
              <a:rPr lang="he-IL" sz="1400" b="1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דף צ"ז  ב</a:t>
            </a:r>
          </a:p>
          <a:p>
            <a:r>
              <a:rPr lang="he-IL" dirty="0" err="1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בייא</a:t>
            </a:r>
            <a:r>
              <a:rPr lang="he-IL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 </a:t>
            </a:r>
            <a:r>
              <a:rPr lang="he-IL" dirty="0" err="1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בייא</a:t>
            </a:r>
            <a:r>
              <a:rPr lang="he-IL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 מאח, והוא אב,  והוא בעל,  והוא בר בעל,  והוא בעלה </a:t>
            </a:r>
            <a:r>
              <a:rPr lang="he-IL" dirty="0" err="1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דאם</a:t>
            </a:r>
            <a:r>
              <a:rPr lang="he-IL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, </a:t>
            </a:r>
            <a:r>
              <a:rPr lang="he-IL" dirty="0" err="1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ואנא</a:t>
            </a:r>
            <a:r>
              <a:rPr lang="he-IL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 ברתה </a:t>
            </a:r>
            <a:r>
              <a:rPr lang="he-IL" dirty="0" err="1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דאיתתיה</a:t>
            </a:r>
            <a:r>
              <a:rPr lang="he-IL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, ולא </a:t>
            </a:r>
            <a:r>
              <a:rPr lang="he-IL" dirty="0" err="1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יהיב</a:t>
            </a:r>
            <a:r>
              <a:rPr lang="he-IL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 </a:t>
            </a:r>
            <a:r>
              <a:rPr lang="he-IL" dirty="0" err="1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פיתא</a:t>
            </a:r>
            <a:r>
              <a:rPr lang="he-IL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 </a:t>
            </a:r>
            <a:r>
              <a:rPr lang="he-IL" dirty="0" err="1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לאחוה</a:t>
            </a:r>
            <a:r>
              <a:rPr lang="he-IL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 יתמי בני </a:t>
            </a:r>
            <a:r>
              <a:rPr lang="he-IL" dirty="0" err="1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ברתיה</a:t>
            </a:r>
            <a:r>
              <a:rPr lang="he-IL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. </a:t>
            </a:r>
          </a:p>
          <a:p>
            <a:r>
              <a:rPr lang="he-IL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משכחת לה בעובד כוכבים הבא על אמו והוליד ממנה בת וחזר ובא על אותה בת וחזר זקן ובא עליה והוליד ממנה בנים </a:t>
            </a:r>
            <a:endParaRPr lang="he-IL" dirty="0"/>
          </a:p>
        </p:txBody>
      </p:sp>
      <p:grpSp>
        <p:nvGrpSpPr>
          <p:cNvPr id="6" name="קבוצה 5"/>
          <p:cNvGrpSpPr/>
          <p:nvPr/>
        </p:nvGrpSpPr>
        <p:grpSpPr>
          <a:xfrm>
            <a:off x="277901" y="5516979"/>
            <a:ext cx="1148167" cy="1092200"/>
            <a:chOff x="7741009" y="2738648"/>
            <a:chExt cx="1092200" cy="1092200"/>
          </a:xfrm>
        </p:grpSpPr>
        <p:pic>
          <p:nvPicPr>
            <p:cNvPr id="7" name="תמונה 6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41009" y="2738648"/>
              <a:ext cx="1092200" cy="1092200"/>
            </a:xfrm>
            <a:prstGeom prst="rect">
              <a:avLst/>
            </a:prstGeom>
          </p:spPr>
        </p:pic>
        <p:sp>
          <p:nvSpPr>
            <p:cNvPr id="8" name="TextBox 7"/>
            <p:cNvSpPr txBox="1"/>
            <p:nvPr/>
          </p:nvSpPr>
          <p:spPr>
            <a:xfrm>
              <a:off x="8032629" y="2738648"/>
              <a:ext cx="508959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 err="1" smtClean="0">
                  <a:solidFill>
                    <a:schemeClr val="bg1"/>
                  </a:solidFill>
                </a:rPr>
                <a:t>תרש</a:t>
              </a:r>
              <a:endParaRPr lang="he-IL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9" name="קבוצה 8"/>
          <p:cNvGrpSpPr/>
          <p:nvPr/>
        </p:nvGrpSpPr>
        <p:grpSpPr>
          <a:xfrm>
            <a:off x="3870993" y="1784502"/>
            <a:ext cx="939800" cy="990600"/>
            <a:chOff x="4794371" y="3098561"/>
            <a:chExt cx="939800" cy="990600"/>
          </a:xfrm>
        </p:grpSpPr>
        <p:pic>
          <p:nvPicPr>
            <p:cNvPr id="10" name="תמונה 9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94371" y="3098561"/>
              <a:ext cx="939800" cy="990600"/>
            </a:xfrm>
            <a:prstGeom prst="rect">
              <a:avLst/>
            </a:prstGeom>
          </p:spPr>
        </p:pic>
        <p:sp>
          <p:nvSpPr>
            <p:cNvPr id="11" name="TextBox 10"/>
            <p:cNvSpPr txBox="1"/>
            <p:nvPr/>
          </p:nvSpPr>
          <p:spPr>
            <a:xfrm>
              <a:off x="4994693" y="3726612"/>
              <a:ext cx="586597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 err="1">
                  <a:solidFill>
                    <a:schemeClr val="bg1"/>
                  </a:solidFill>
                </a:rPr>
                <a:t>נכרי</a:t>
              </a:r>
              <a:endParaRPr lang="he-IL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2" name="קבוצה 11"/>
          <p:cNvGrpSpPr/>
          <p:nvPr/>
        </p:nvGrpSpPr>
        <p:grpSpPr>
          <a:xfrm>
            <a:off x="5402281" y="4470301"/>
            <a:ext cx="1306335" cy="1092200"/>
            <a:chOff x="5367515" y="2882900"/>
            <a:chExt cx="1306335" cy="1092200"/>
          </a:xfrm>
        </p:grpSpPr>
        <p:pic>
          <p:nvPicPr>
            <p:cNvPr id="13" name="תמונה 12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18150" y="2882900"/>
              <a:ext cx="1155700" cy="1092200"/>
            </a:xfrm>
            <a:prstGeom prst="rect">
              <a:avLst/>
            </a:prstGeom>
          </p:spPr>
        </p:pic>
        <p:sp>
          <p:nvSpPr>
            <p:cNvPr id="14" name="TextBox 13"/>
            <p:cNvSpPr txBox="1"/>
            <p:nvPr/>
          </p:nvSpPr>
          <p:spPr>
            <a:xfrm>
              <a:off x="5367515" y="3049390"/>
              <a:ext cx="914400" cy="830997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בת </a:t>
              </a:r>
            </a:p>
            <a:p>
              <a:r>
                <a:rPr lang="he-IL" sz="1200" dirty="0">
                  <a:solidFill>
                    <a:schemeClr val="bg1"/>
                  </a:solidFill>
                </a:rPr>
                <a:t>אם </a:t>
              </a:r>
            </a:p>
            <a:p>
              <a:endParaRPr lang="he-IL" sz="1200" dirty="0">
                <a:solidFill>
                  <a:schemeClr val="bg1"/>
                </a:solidFill>
              </a:endParaRPr>
            </a:p>
            <a:p>
              <a:r>
                <a:rPr lang="he-IL" sz="1200" dirty="0" err="1">
                  <a:solidFill>
                    <a:schemeClr val="bg1"/>
                  </a:solidFill>
                </a:rPr>
                <a:t>הנכרי</a:t>
              </a:r>
              <a:endParaRPr lang="he-IL" sz="12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5" name="קבוצה 14"/>
          <p:cNvGrpSpPr/>
          <p:nvPr/>
        </p:nvGrpSpPr>
        <p:grpSpPr>
          <a:xfrm>
            <a:off x="6297681" y="936980"/>
            <a:ext cx="1106818" cy="927936"/>
            <a:chOff x="5473700" y="2876550"/>
            <a:chExt cx="1244600" cy="1104900"/>
          </a:xfrm>
        </p:grpSpPr>
        <p:pic>
          <p:nvPicPr>
            <p:cNvPr id="16" name="תמונה 15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73700" y="2876550"/>
              <a:ext cx="1244600" cy="1104900"/>
            </a:xfrm>
            <a:prstGeom prst="rect">
              <a:avLst/>
            </a:prstGeom>
          </p:spPr>
        </p:pic>
        <p:sp>
          <p:nvSpPr>
            <p:cNvPr id="17" name="TextBox 16"/>
            <p:cNvSpPr txBox="1"/>
            <p:nvPr/>
          </p:nvSpPr>
          <p:spPr>
            <a:xfrm>
              <a:off x="5569968" y="2977348"/>
              <a:ext cx="733246" cy="989474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אם</a:t>
              </a:r>
            </a:p>
            <a:p>
              <a:endParaRPr lang="he-IL" sz="1200" dirty="0">
                <a:solidFill>
                  <a:schemeClr val="bg1"/>
                </a:solidFill>
              </a:endParaRPr>
            </a:p>
            <a:p>
              <a:endParaRPr lang="he-IL" sz="1200" dirty="0">
                <a:solidFill>
                  <a:schemeClr val="bg1"/>
                </a:solidFill>
              </a:endParaRPr>
            </a:p>
            <a:p>
              <a:r>
                <a:rPr lang="he-IL" sz="1200" dirty="0" err="1">
                  <a:solidFill>
                    <a:schemeClr val="bg1"/>
                  </a:solidFill>
                </a:rPr>
                <a:t>הנכרי</a:t>
              </a:r>
              <a:endParaRPr lang="he-IL" sz="12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8" name="קבוצה 17"/>
          <p:cNvGrpSpPr/>
          <p:nvPr/>
        </p:nvGrpSpPr>
        <p:grpSpPr>
          <a:xfrm>
            <a:off x="669714" y="3559514"/>
            <a:ext cx="1155700" cy="990600"/>
            <a:chOff x="7695484" y="1138474"/>
            <a:chExt cx="1155700" cy="990600"/>
          </a:xfrm>
        </p:grpSpPr>
        <p:pic>
          <p:nvPicPr>
            <p:cNvPr id="19" name="תמונה 18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95484" y="1138474"/>
              <a:ext cx="1155700" cy="990600"/>
            </a:xfrm>
            <a:prstGeom prst="rect">
              <a:avLst/>
            </a:prstGeom>
          </p:spPr>
        </p:pic>
        <p:sp>
          <p:nvSpPr>
            <p:cNvPr id="20" name="TextBox 19"/>
            <p:cNvSpPr txBox="1"/>
            <p:nvPr/>
          </p:nvSpPr>
          <p:spPr>
            <a:xfrm>
              <a:off x="7820167" y="1701243"/>
              <a:ext cx="832514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dirty="0" err="1" smtClean="0">
                  <a:solidFill>
                    <a:schemeClr val="bg1"/>
                  </a:solidFill>
                </a:rPr>
                <a:t>רופוס</a:t>
              </a:r>
              <a:endParaRPr lang="he-IL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1" name="קבוצה 20"/>
          <p:cNvGrpSpPr/>
          <p:nvPr/>
        </p:nvGrpSpPr>
        <p:grpSpPr>
          <a:xfrm>
            <a:off x="1716188" y="1101986"/>
            <a:ext cx="1104900" cy="914400"/>
            <a:chOff x="4042554" y="2854245"/>
            <a:chExt cx="1104900" cy="914400"/>
          </a:xfrm>
        </p:grpSpPr>
        <p:pic>
          <p:nvPicPr>
            <p:cNvPr id="22" name="תמונה 21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42554" y="2854245"/>
              <a:ext cx="1104900" cy="914400"/>
            </a:xfrm>
            <a:prstGeom prst="rect">
              <a:avLst/>
            </a:prstGeom>
          </p:spPr>
        </p:pic>
        <p:sp>
          <p:nvSpPr>
            <p:cNvPr id="23" name="TextBox 22"/>
            <p:cNvSpPr txBox="1"/>
            <p:nvPr/>
          </p:nvSpPr>
          <p:spPr>
            <a:xfrm>
              <a:off x="4272394" y="3491646"/>
              <a:ext cx="789449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אב      זקן</a:t>
              </a:r>
            </a:p>
          </p:txBody>
        </p:sp>
      </p:grpSp>
      <p:grpSp>
        <p:nvGrpSpPr>
          <p:cNvPr id="24" name="קבוצה 23"/>
          <p:cNvGrpSpPr/>
          <p:nvPr/>
        </p:nvGrpSpPr>
        <p:grpSpPr>
          <a:xfrm rot="3927879">
            <a:off x="5305516" y="1267256"/>
            <a:ext cx="722050" cy="1771529"/>
            <a:chOff x="6134941" y="3648851"/>
            <a:chExt cx="577970" cy="776500"/>
          </a:xfrm>
          <a:solidFill>
            <a:schemeClr val="accent4">
              <a:lumMod val="75000"/>
            </a:schemeClr>
          </a:solidFill>
        </p:grpSpPr>
        <p:sp>
          <p:nvSpPr>
            <p:cNvPr id="25" name="חץ למטה 24"/>
            <p:cNvSpPr/>
            <p:nvPr/>
          </p:nvSpPr>
          <p:spPr>
            <a:xfrm>
              <a:off x="6134941" y="3648851"/>
              <a:ext cx="577970" cy="776500"/>
            </a:xfrm>
            <a:prstGeom prst="downArrow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6293719" y="3794802"/>
              <a:ext cx="263742" cy="264116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400" dirty="0">
                  <a:solidFill>
                    <a:srgbClr val="FFFF00"/>
                  </a:solidFill>
                </a:rPr>
                <a:t>בן</a:t>
              </a:r>
              <a:endParaRPr lang="he-IL" sz="1200" dirty="0">
                <a:solidFill>
                  <a:srgbClr val="FFFF00"/>
                </a:solidFill>
              </a:endParaRPr>
            </a:p>
          </p:txBody>
        </p:sp>
      </p:grpSp>
      <p:grpSp>
        <p:nvGrpSpPr>
          <p:cNvPr id="27" name="קבוצה 26"/>
          <p:cNvGrpSpPr/>
          <p:nvPr/>
        </p:nvGrpSpPr>
        <p:grpSpPr>
          <a:xfrm rot="17653754">
            <a:off x="3048762" y="1505612"/>
            <a:ext cx="722050" cy="1211829"/>
            <a:chOff x="6134941" y="3648851"/>
            <a:chExt cx="577970" cy="776500"/>
          </a:xfrm>
          <a:solidFill>
            <a:schemeClr val="accent4">
              <a:lumMod val="75000"/>
            </a:schemeClr>
          </a:solidFill>
        </p:grpSpPr>
        <p:sp>
          <p:nvSpPr>
            <p:cNvPr id="28" name="חץ למטה 27"/>
            <p:cNvSpPr/>
            <p:nvPr/>
          </p:nvSpPr>
          <p:spPr>
            <a:xfrm>
              <a:off x="6134941" y="3648851"/>
              <a:ext cx="577970" cy="776500"/>
            </a:xfrm>
            <a:prstGeom prst="downArrow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6293719" y="3794802"/>
              <a:ext cx="263742" cy="264116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400" dirty="0">
                  <a:solidFill>
                    <a:srgbClr val="FFFF00"/>
                  </a:solidFill>
                </a:rPr>
                <a:t>בן</a:t>
              </a:r>
              <a:endParaRPr lang="he-IL" sz="1200" dirty="0">
                <a:solidFill>
                  <a:srgbClr val="FFFF00"/>
                </a:solidFill>
              </a:endParaRPr>
            </a:p>
          </p:txBody>
        </p:sp>
      </p:grpSp>
      <p:grpSp>
        <p:nvGrpSpPr>
          <p:cNvPr id="30" name="קבוצה 29"/>
          <p:cNvGrpSpPr/>
          <p:nvPr/>
        </p:nvGrpSpPr>
        <p:grpSpPr>
          <a:xfrm rot="3373231">
            <a:off x="3713416" y="3243863"/>
            <a:ext cx="2287984" cy="775295"/>
            <a:chOff x="5330952" y="4553712"/>
            <a:chExt cx="1381960" cy="775295"/>
          </a:xfrm>
        </p:grpSpPr>
        <p:sp>
          <p:nvSpPr>
            <p:cNvPr id="31" name="חץ ימינה 30"/>
            <p:cNvSpPr/>
            <p:nvPr/>
          </p:nvSpPr>
          <p:spPr>
            <a:xfrm>
              <a:off x="5330952" y="4553712"/>
              <a:ext cx="1381960" cy="775295"/>
            </a:xfrm>
            <a:prstGeom prst="rightArrow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5361747" y="4805016"/>
              <a:ext cx="967692" cy="338554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600" b="1" dirty="0">
                  <a:solidFill>
                    <a:schemeClr val="bg1"/>
                  </a:solidFill>
                </a:rPr>
                <a:t>בא על בתו</a:t>
              </a:r>
            </a:p>
          </p:txBody>
        </p:sp>
      </p:grpSp>
      <p:grpSp>
        <p:nvGrpSpPr>
          <p:cNvPr id="33" name="קבוצה 32"/>
          <p:cNvGrpSpPr/>
          <p:nvPr/>
        </p:nvGrpSpPr>
        <p:grpSpPr>
          <a:xfrm rot="637630">
            <a:off x="5780166" y="2415287"/>
            <a:ext cx="756430" cy="2093103"/>
            <a:chOff x="8712679" y="2668192"/>
            <a:chExt cx="756430" cy="661604"/>
          </a:xfrm>
        </p:grpSpPr>
        <p:sp>
          <p:nvSpPr>
            <p:cNvPr id="34" name="חץ למטה 33"/>
            <p:cNvSpPr/>
            <p:nvPr/>
          </p:nvSpPr>
          <p:spPr>
            <a:xfrm>
              <a:off x="8928340" y="2668192"/>
              <a:ext cx="540769" cy="661604"/>
            </a:xfrm>
            <a:prstGeom prst="downArrow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8712679" y="2758064"/>
              <a:ext cx="690113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b="1" dirty="0">
                  <a:solidFill>
                    <a:srgbClr val="FFFF00"/>
                  </a:solidFill>
                </a:rPr>
                <a:t>בת</a:t>
              </a:r>
            </a:p>
          </p:txBody>
        </p:sp>
      </p:grpSp>
      <p:grpSp>
        <p:nvGrpSpPr>
          <p:cNvPr id="36" name="קבוצה 35"/>
          <p:cNvGrpSpPr/>
          <p:nvPr/>
        </p:nvGrpSpPr>
        <p:grpSpPr>
          <a:xfrm rot="20032278">
            <a:off x="4575198" y="1498266"/>
            <a:ext cx="1858640" cy="775295"/>
            <a:chOff x="5330952" y="4553712"/>
            <a:chExt cx="1381960" cy="775295"/>
          </a:xfrm>
        </p:grpSpPr>
        <p:sp>
          <p:nvSpPr>
            <p:cNvPr id="37" name="חץ ימינה 36"/>
            <p:cNvSpPr/>
            <p:nvPr/>
          </p:nvSpPr>
          <p:spPr>
            <a:xfrm>
              <a:off x="5330952" y="4553712"/>
              <a:ext cx="1381960" cy="775295"/>
            </a:xfrm>
            <a:prstGeom prst="rightArrow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5361747" y="4805016"/>
              <a:ext cx="967692" cy="338554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600" b="1" dirty="0">
                  <a:solidFill>
                    <a:schemeClr val="bg1"/>
                  </a:solidFill>
                </a:rPr>
                <a:t>בא על אמו</a:t>
              </a:r>
            </a:p>
          </p:txBody>
        </p:sp>
      </p:grpSp>
      <p:grpSp>
        <p:nvGrpSpPr>
          <p:cNvPr id="39" name="קבוצה 38"/>
          <p:cNvGrpSpPr/>
          <p:nvPr/>
        </p:nvGrpSpPr>
        <p:grpSpPr>
          <a:xfrm rot="2494352">
            <a:off x="1067022" y="3059137"/>
            <a:ext cx="5172566" cy="775295"/>
            <a:chOff x="5147946" y="4553712"/>
            <a:chExt cx="1564966" cy="775295"/>
          </a:xfrm>
        </p:grpSpPr>
        <p:sp>
          <p:nvSpPr>
            <p:cNvPr id="40" name="חץ ימינה 39"/>
            <p:cNvSpPr/>
            <p:nvPr/>
          </p:nvSpPr>
          <p:spPr>
            <a:xfrm>
              <a:off x="5330952" y="4553712"/>
              <a:ext cx="1381960" cy="775295"/>
            </a:xfrm>
            <a:prstGeom prst="rightArrow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5147946" y="4748128"/>
              <a:ext cx="1026089" cy="338554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600" b="1" dirty="0">
                  <a:solidFill>
                    <a:schemeClr val="bg1"/>
                  </a:solidFill>
                </a:rPr>
                <a:t>בא על נכדתו</a:t>
              </a:r>
            </a:p>
          </p:txBody>
        </p:sp>
      </p:grpSp>
      <p:grpSp>
        <p:nvGrpSpPr>
          <p:cNvPr id="42" name="קבוצה 41"/>
          <p:cNvGrpSpPr/>
          <p:nvPr/>
        </p:nvGrpSpPr>
        <p:grpSpPr>
          <a:xfrm rot="6105776">
            <a:off x="3407743" y="2988105"/>
            <a:ext cx="722050" cy="3803283"/>
            <a:chOff x="6134941" y="3648851"/>
            <a:chExt cx="577970" cy="776500"/>
          </a:xfrm>
          <a:solidFill>
            <a:schemeClr val="accent4">
              <a:lumMod val="75000"/>
            </a:schemeClr>
          </a:solidFill>
        </p:grpSpPr>
        <p:sp>
          <p:nvSpPr>
            <p:cNvPr id="43" name="חץ למטה 42"/>
            <p:cNvSpPr/>
            <p:nvPr/>
          </p:nvSpPr>
          <p:spPr>
            <a:xfrm>
              <a:off x="6134941" y="3648851"/>
              <a:ext cx="577970" cy="776500"/>
            </a:xfrm>
            <a:prstGeom prst="downArrow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44" name="TextBox 43"/>
            <p:cNvSpPr txBox="1"/>
            <p:nvPr/>
          </p:nvSpPr>
          <p:spPr>
            <a:xfrm rot="10649538">
              <a:off x="6280359" y="3823692"/>
              <a:ext cx="263740" cy="264116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400" dirty="0">
                  <a:solidFill>
                    <a:srgbClr val="FFFF00"/>
                  </a:solidFill>
                </a:rPr>
                <a:t>בן</a:t>
              </a:r>
              <a:endParaRPr lang="he-IL" sz="1200" dirty="0">
                <a:solidFill>
                  <a:srgbClr val="FFFF00"/>
                </a:solidFill>
              </a:endParaRPr>
            </a:p>
          </p:txBody>
        </p:sp>
      </p:grpSp>
      <p:grpSp>
        <p:nvGrpSpPr>
          <p:cNvPr id="45" name="קבוצה 44"/>
          <p:cNvGrpSpPr/>
          <p:nvPr/>
        </p:nvGrpSpPr>
        <p:grpSpPr>
          <a:xfrm rot="4798543">
            <a:off x="3162878" y="3789707"/>
            <a:ext cx="722050" cy="4191574"/>
            <a:chOff x="6134941" y="3648851"/>
            <a:chExt cx="577970" cy="776500"/>
          </a:xfrm>
          <a:solidFill>
            <a:schemeClr val="accent4">
              <a:lumMod val="75000"/>
            </a:schemeClr>
          </a:solidFill>
        </p:grpSpPr>
        <p:sp>
          <p:nvSpPr>
            <p:cNvPr id="46" name="חץ למטה 45"/>
            <p:cNvSpPr/>
            <p:nvPr/>
          </p:nvSpPr>
          <p:spPr>
            <a:xfrm>
              <a:off x="6134941" y="3648851"/>
              <a:ext cx="577970" cy="776500"/>
            </a:xfrm>
            <a:prstGeom prst="downArrow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47" name="TextBox 46"/>
            <p:cNvSpPr txBox="1"/>
            <p:nvPr/>
          </p:nvSpPr>
          <p:spPr>
            <a:xfrm rot="10808511">
              <a:off x="6273615" y="3841623"/>
              <a:ext cx="263742" cy="264116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400" dirty="0">
                  <a:solidFill>
                    <a:srgbClr val="FFFF00"/>
                  </a:solidFill>
                </a:rPr>
                <a:t>בן</a:t>
              </a:r>
              <a:endParaRPr lang="he-IL" sz="1200" dirty="0">
                <a:solidFill>
                  <a:srgbClr val="FFFF00"/>
                </a:solidFill>
              </a:endParaRPr>
            </a:p>
          </p:txBody>
        </p:sp>
      </p:grpSp>
      <p:sp>
        <p:nvSpPr>
          <p:cNvPr id="48" name="TextBox 47"/>
          <p:cNvSpPr txBox="1"/>
          <p:nvPr/>
        </p:nvSpPr>
        <p:spPr>
          <a:xfrm>
            <a:off x="4979954" y="5551608"/>
            <a:ext cx="2404144" cy="369332"/>
          </a:xfrm>
          <a:prstGeom prst="rect">
            <a:avLst/>
          </a:prstGeom>
          <a:solidFill>
            <a:schemeClr val="accent4">
              <a:lumMod val="50000"/>
            </a:schemeClr>
          </a:solidFill>
          <a:scene3d>
            <a:camera prst="orthographicFront"/>
            <a:lightRig rig="threePt" dir="t"/>
          </a:scene3d>
          <a:sp3d>
            <a:bevelT w="139700" h="139700" prst="divot"/>
          </a:sp3d>
        </p:spPr>
        <p:txBody>
          <a:bodyPr wrap="square" rtlCol="1">
            <a:spAutoFit/>
          </a:bodyPr>
          <a:lstStyle/>
          <a:p>
            <a:r>
              <a:rPr lang="he-IL" b="1" dirty="0">
                <a:solidFill>
                  <a:schemeClr val="bg1"/>
                </a:solidFill>
              </a:rPr>
              <a:t>בת אם </a:t>
            </a:r>
            <a:r>
              <a:rPr lang="he-IL" b="1" dirty="0" err="1">
                <a:solidFill>
                  <a:schemeClr val="bg1"/>
                </a:solidFill>
              </a:rPr>
              <a:t>הנכרי</a:t>
            </a:r>
            <a:r>
              <a:rPr lang="he-IL" b="1" dirty="0">
                <a:solidFill>
                  <a:schemeClr val="bg1"/>
                </a:solidFill>
              </a:rPr>
              <a:t> אומרת:</a:t>
            </a:r>
          </a:p>
        </p:txBody>
      </p:sp>
      <p:sp>
        <p:nvSpPr>
          <p:cNvPr id="49" name="TextBox 48">
            <a:hlinkClick r:id="rId8" action="ppaction://hlinksldjump"/>
            <a:extLst>
              <a:ext uri="{FF2B5EF4-FFF2-40B4-BE49-F238E27FC236}">
                <a16:creationId xmlns:a16="http://schemas.microsoft.com/office/drawing/2014/main" id="{EDFF1037-680D-44AE-A74E-691BAE3A78E8}"/>
              </a:ext>
            </a:extLst>
          </p:cNvPr>
          <p:cNvSpPr txBox="1"/>
          <p:nvPr/>
        </p:nvSpPr>
        <p:spPr>
          <a:xfrm>
            <a:off x="112106" y="1416221"/>
            <a:ext cx="812800" cy="646331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wrap="square" rtlCol="1">
            <a:spAutoFit/>
          </a:bodyPr>
          <a:lstStyle/>
          <a:p>
            <a:r>
              <a:rPr lang="he-IL" dirty="0">
                <a:hlinkClick r:id="rId8" action="ppaction://hlinksldjump"/>
              </a:rPr>
              <a:t>לחידה הבאה</a:t>
            </a:r>
            <a:endParaRPr lang="he-IL" dirty="0"/>
          </a:p>
        </p:txBody>
      </p:sp>
      <p:sp>
        <p:nvSpPr>
          <p:cNvPr id="50" name="TextBox 49">
            <a:hlinkClick r:id="rId9" action="ppaction://hlinksldjump"/>
            <a:extLst>
              <a:ext uri="{FF2B5EF4-FFF2-40B4-BE49-F238E27FC236}">
                <a16:creationId xmlns:a16="http://schemas.microsoft.com/office/drawing/2014/main" id="{0DCC9472-D2D2-465F-9153-DD61A56B99F6}"/>
              </a:ext>
            </a:extLst>
          </p:cNvPr>
          <p:cNvSpPr txBox="1"/>
          <p:nvPr/>
        </p:nvSpPr>
        <p:spPr>
          <a:xfrm>
            <a:off x="38417" y="2065883"/>
            <a:ext cx="934053" cy="646331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wrap="square" rtlCol="1">
            <a:spAutoFit/>
          </a:bodyPr>
          <a:lstStyle/>
          <a:p>
            <a:pPr algn="ctr"/>
            <a:r>
              <a:rPr lang="he-IL" dirty="0">
                <a:hlinkClick r:id="rId9" action="ppaction://hlinksldjump"/>
              </a:rPr>
              <a:t>לכל החידות</a:t>
            </a:r>
            <a:endParaRPr lang="he-IL" dirty="0"/>
          </a:p>
        </p:txBody>
      </p:sp>
      <p:grpSp>
        <p:nvGrpSpPr>
          <p:cNvPr id="51" name="קבוצה 50"/>
          <p:cNvGrpSpPr/>
          <p:nvPr/>
        </p:nvGrpSpPr>
        <p:grpSpPr>
          <a:xfrm>
            <a:off x="2780944" y="1298769"/>
            <a:ext cx="3602347" cy="457641"/>
            <a:chOff x="4217402" y="1141478"/>
            <a:chExt cx="3204166" cy="457641"/>
          </a:xfrm>
        </p:grpSpPr>
        <p:sp>
          <p:nvSpPr>
            <p:cNvPr id="52" name="חץ ימינה 51"/>
            <p:cNvSpPr/>
            <p:nvPr/>
          </p:nvSpPr>
          <p:spPr>
            <a:xfrm>
              <a:off x="4217402" y="1141478"/>
              <a:ext cx="3204166" cy="457641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4573432" y="1191328"/>
              <a:ext cx="1724921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dirty="0"/>
                <a:t>ב</a:t>
              </a:r>
              <a:r>
                <a:rPr lang="he-IL" dirty="0" smtClean="0"/>
                <a:t>א על </a:t>
              </a:r>
              <a:r>
                <a:rPr lang="he-IL" dirty="0" err="1" smtClean="0"/>
                <a:t>אשה</a:t>
              </a:r>
              <a:endParaRPr lang="he-IL" dirty="0"/>
            </a:p>
          </p:txBody>
        </p:sp>
      </p:grpSp>
      <p:grpSp>
        <p:nvGrpSpPr>
          <p:cNvPr id="54" name="קבוצה 53"/>
          <p:cNvGrpSpPr/>
          <p:nvPr/>
        </p:nvGrpSpPr>
        <p:grpSpPr>
          <a:xfrm rot="19507975">
            <a:off x="4738954" y="2502192"/>
            <a:ext cx="756430" cy="2299964"/>
            <a:chOff x="8712679" y="2668192"/>
            <a:chExt cx="756430" cy="661604"/>
          </a:xfrm>
        </p:grpSpPr>
        <p:sp>
          <p:nvSpPr>
            <p:cNvPr id="55" name="חץ למטה 54"/>
            <p:cNvSpPr/>
            <p:nvPr/>
          </p:nvSpPr>
          <p:spPr>
            <a:xfrm>
              <a:off x="8928340" y="2668192"/>
              <a:ext cx="540769" cy="661604"/>
            </a:xfrm>
            <a:prstGeom prst="downArrow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8712679" y="2758064"/>
              <a:ext cx="690113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b="1" dirty="0">
                  <a:solidFill>
                    <a:srgbClr val="FFFF00"/>
                  </a:solidFill>
                </a:rPr>
                <a:t>בת</a:t>
              </a:r>
            </a:p>
          </p:txBody>
        </p:sp>
      </p:grpSp>
      <p:sp>
        <p:nvSpPr>
          <p:cNvPr id="57" name="הסבר אליפטי 56"/>
          <p:cNvSpPr/>
          <p:nvPr/>
        </p:nvSpPr>
        <p:spPr>
          <a:xfrm rot="16948020">
            <a:off x="7162617" y="598410"/>
            <a:ext cx="2662945" cy="3452645"/>
          </a:xfrm>
          <a:prstGeom prst="wedgeEllipseCallout">
            <a:avLst>
              <a:gd name="adj1" fmla="val -108686"/>
              <a:gd name="adj2" fmla="val -4350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  <p:sp>
        <p:nvSpPr>
          <p:cNvPr id="58" name="TextBox 57"/>
          <p:cNvSpPr txBox="1"/>
          <p:nvPr/>
        </p:nvSpPr>
        <p:spPr>
          <a:xfrm>
            <a:off x="7142066" y="1365100"/>
            <a:ext cx="2488851" cy="646331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 wrap="square" rtlCol="1">
            <a:spAutoFit/>
          </a:bodyPr>
          <a:lstStyle/>
          <a:p>
            <a:r>
              <a:rPr lang="he-IL" b="1" dirty="0" err="1">
                <a:solidFill>
                  <a:schemeClr val="bg1"/>
                </a:solidFill>
              </a:rPr>
              <a:t>בייא</a:t>
            </a:r>
            <a:r>
              <a:rPr lang="he-IL" b="1" dirty="0">
                <a:solidFill>
                  <a:schemeClr val="bg1"/>
                </a:solidFill>
              </a:rPr>
              <a:t> </a:t>
            </a:r>
            <a:r>
              <a:rPr lang="he-IL" b="1" dirty="0" err="1">
                <a:solidFill>
                  <a:schemeClr val="bg1"/>
                </a:solidFill>
              </a:rPr>
              <a:t>בייא</a:t>
            </a:r>
            <a:r>
              <a:rPr lang="he-IL" b="1" dirty="0">
                <a:solidFill>
                  <a:schemeClr val="bg1"/>
                </a:solidFill>
              </a:rPr>
              <a:t> מאח שהוא </a:t>
            </a:r>
            <a:r>
              <a:rPr lang="he-IL" b="1" dirty="0" smtClean="0">
                <a:solidFill>
                  <a:schemeClr val="bg1"/>
                </a:solidFill>
              </a:rPr>
              <a:t>אבי</a:t>
            </a:r>
          </a:p>
          <a:p>
            <a:r>
              <a:rPr lang="he-IL" b="1" dirty="0">
                <a:solidFill>
                  <a:schemeClr val="bg1"/>
                </a:solidFill>
              </a:rPr>
              <a:t>אני כועסת על </a:t>
            </a:r>
            <a:r>
              <a:rPr lang="he-IL" b="1" dirty="0" smtClean="0">
                <a:solidFill>
                  <a:schemeClr val="bg1"/>
                </a:solidFill>
              </a:rPr>
              <a:t>אחי</a:t>
            </a:r>
            <a:endParaRPr lang="he-IL" b="1" dirty="0">
              <a:solidFill>
                <a:schemeClr val="bg1"/>
              </a:solidFill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7117307" y="2011431"/>
            <a:ext cx="2915452" cy="923330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 wrap="square" rtlCol="1">
            <a:spAutoFit/>
          </a:bodyPr>
          <a:lstStyle/>
          <a:p>
            <a:r>
              <a:rPr lang="he-IL" b="1" dirty="0" smtClean="0">
                <a:solidFill>
                  <a:schemeClr val="bg1"/>
                </a:solidFill>
              </a:rPr>
              <a:t>.  </a:t>
            </a:r>
            <a:r>
              <a:rPr lang="he-IL" b="1" dirty="0">
                <a:solidFill>
                  <a:schemeClr val="bg1"/>
                </a:solidFill>
              </a:rPr>
              <a:t>(ששני הבנים הם גם בני אם הנכרי וגם היא בת אם הנכרי) </a:t>
            </a:r>
          </a:p>
          <a:p>
            <a:r>
              <a:rPr lang="he-IL" b="1" dirty="0">
                <a:solidFill>
                  <a:schemeClr val="bg1"/>
                </a:solidFill>
              </a:rPr>
              <a:t>והוא אב (הוא גם אבא שלי</a:t>
            </a:r>
            <a:r>
              <a:rPr lang="he-IL" b="1" dirty="0" smtClean="0">
                <a:solidFill>
                  <a:schemeClr val="bg1"/>
                </a:solidFill>
              </a:rPr>
              <a:t>)</a:t>
            </a:r>
            <a:endParaRPr lang="he-IL" b="1" dirty="0">
              <a:solidFill>
                <a:schemeClr val="bg1"/>
              </a:solidFill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7066740" y="2883073"/>
            <a:ext cx="2687903" cy="369332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 wrap="square" rtlCol="1">
            <a:spAutoFit/>
          </a:bodyPr>
          <a:lstStyle/>
          <a:p>
            <a:r>
              <a:rPr lang="he-IL" b="1" dirty="0">
                <a:solidFill>
                  <a:schemeClr val="bg1"/>
                </a:solidFill>
              </a:rPr>
              <a:t>והוא בעל (שהרי בא עליה</a:t>
            </a:r>
            <a:r>
              <a:rPr lang="he-IL" b="1" dirty="0" smtClean="0">
                <a:solidFill>
                  <a:schemeClr val="bg1"/>
                </a:solidFill>
              </a:rPr>
              <a:t>)</a:t>
            </a:r>
            <a:endParaRPr lang="he-IL" b="1" dirty="0">
              <a:solidFill>
                <a:schemeClr val="bg1"/>
              </a:solidFill>
            </a:endParaRPr>
          </a:p>
        </p:txBody>
      </p:sp>
      <p:sp>
        <p:nvSpPr>
          <p:cNvPr id="61" name="הסבר אליפטי 60"/>
          <p:cNvSpPr/>
          <p:nvPr/>
        </p:nvSpPr>
        <p:spPr>
          <a:xfrm rot="16948020">
            <a:off x="9416230" y="2435461"/>
            <a:ext cx="1957277" cy="3640890"/>
          </a:xfrm>
          <a:prstGeom prst="wedgeEllipseCallout">
            <a:avLst>
              <a:gd name="adj1" fmla="val -72959"/>
              <a:gd name="adj2" fmla="val -9836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  <p:sp>
        <p:nvSpPr>
          <p:cNvPr id="62" name="TextBox 61"/>
          <p:cNvSpPr txBox="1"/>
          <p:nvPr/>
        </p:nvSpPr>
        <p:spPr>
          <a:xfrm>
            <a:off x="8479119" y="3638076"/>
            <a:ext cx="3522462" cy="338554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 wrap="square" rtlCol="1">
            <a:spAutoFit/>
          </a:bodyPr>
          <a:lstStyle/>
          <a:p>
            <a:r>
              <a:rPr lang="he-IL" sz="1600" b="1" dirty="0">
                <a:solidFill>
                  <a:schemeClr val="bg1"/>
                </a:solidFill>
              </a:rPr>
              <a:t>והא בר בעל (הבן של זה שבא עלי -הזקן</a:t>
            </a:r>
            <a:r>
              <a:rPr lang="he-IL" sz="1600" b="1" dirty="0" smtClean="0">
                <a:solidFill>
                  <a:schemeClr val="bg1"/>
                </a:solidFill>
              </a:rPr>
              <a:t>)</a:t>
            </a:r>
            <a:endParaRPr lang="he-IL" sz="1600" b="1" dirty="0">
              <a:solidFill>
                <a:schemeClr val="bg1"/>
              </a:solidFill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8341621" y="4099473"/>
            <a:ext cx="3850380" cy="584775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 wrap="square" rtlCol="1">
            <a:spAutoFit/>
          </a:bodyPr>
          <a:lstStyle/>
          <a:p>
            <a:r>
              <a:rPr lang="he-IL" sz="1600" b="1" dirty="0">
                <a:solidFill>
                  <a:schemeClr val="bg1"/>
                </a:solidFill>
              </a:rPr>
              <a:t>והא בעלה </a:t>
            </a:r>
            <a:r>
              <a:rPr lang="he-IL" sz="1600" b="1" dirty="0" err="1">
                <a:solidFill>
                  <a:schemeClr val="bg1"/>
                </a:solidFill>
              </a:rPr>
              <a:t>דאם</a:t>
            </a:r>
            <a:r>
              <a:rPr lang="he-IL" sz="1600" b="1" dirty="0">
                <a:solidFill>
                  <a:schemeClr val="bg1"/>
                </a:solidFill>
              </a:rPr>
              <a:t> כיוון שבא על אמי  (אם הנכרי) </a:t>
            </a:r>
            <a:r>
              <a:rPr lang="he-IL" sz="1600" b="1" dirty="0" err="1">
                <a:solidFill>
                  <a:schemeClr val="bg1"/>
                </a:solidFill>
              </a:rPr>
              <a:t>ואנא</a:t>
            </a:r>
            <a:r>
              <a:rPr lang="he-IL" sz="1600" b="1" dirty="0">
                <a:solidFill>
                  <a:schemeClr val="bg1"/>
                </a:solidFill>
              </a:rPr>
              <a:t> </a:t>
            </a:r>
            <a:r>
              <a:rPr lang="he-IL" sz="1600" b="1" dirty="0" err="1">
                <a:solidFill>
                  <a:schemeClr val="bg1"/>
                </a:solidFill>
              </a:rPr>
              <a:t>ברתיה</a:t>
            </a:r>
            <a:r>
              <a:rPr lang="he-IL" sz="1600" b="1" dirty="0">
                <a:solidFill>
                  <a:schemeClr val="bg1"/>
                </a:solidFill>
              </a:rPr>
              <a:t> </a:t>
            </a:r>
            <a:r>
              <a:rPr lang="he-IL" sz="1600" b="1" dirty="0" err="1">
                <a:solidFill>
                  <a:schemeClr val="bg1"/>
                </a:solidFill>
              </a:rPr>
              <a:t>דאיתתא</a:t>
            </a:r>
            <a:r>
              <a:rPr lang="he-IL" sz="1600" b="1" dirty="0">
                <a:solidFill>
                  <a:schemeClr val="bg1"/>
                </a:solidFill>
              </a:rPr>
              <a:t> (אני בת אשתו</a:t>
            </a:r>
            <a:r>
              <a:rPr lang="he-IL" sz="1600" b="1" dirty="0" smtClean="0">
                <a:solidFill>
                  <a:schemeClr val="bg1"/>
                </a:solidFill>
              </a:rPr>
              <a:t>)</a:t>
            </a:r>
            <a:endParaRPr lang="he-IL" sz="1600" b="1" dirty="0">
              <a:solidFill>
                <a:schemeClr val="bg1"/>
              </a:solidFill>
            </a:endParaRPr>
          </a:p>
        </p:txBody>
      </p:sp>
      <p:sp>
        <p:nvSpPr>
          <p:cNvPr id="64" name="הסבר אליפטי 63"/>
          <p:cNvSpPr/>
          <p:nvPr/>
        </p:nvSpPr>
        <p:spPr>
          <a:xfrm rot="16948020">
            <a:off x="9137563" y="3821684"/>
            <a:ext cx="2011985" cy="3921261"/>
          </a:xfrm>
          <a:prstGeom prst="wedgeEllipseCallout">
            <a:avLst>
              <a:gd name="adj1" fmla="val 6515"/>
              <a:gd name="adj2" fmla="val -9807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  <p:sp>
        <p:nvSpPr>
          <p:cNvPr id="65" name="TextBox 64"/>
          <p:cNvSpPr txBox="1"/>
          <p:nvPr/>
        </p:nvSpPr>
        <p:spPr>
          <a:xfrm>
            <a:off x="8528505" y="5311505"/>
            <a:ext cx="3106865" cy="1107996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 wrap="square" rtlCol="1">
            <a:spAutoFit/>
          </a:bodyPr>
          <a:lstStyle/>
          <a:p>
            <a:r>
              <a:rPr lang="he-IL" sz="1600" b="1" dirty="0">
                <a:solidFill>
                  <a:schemeClr val="bg1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ולא </a:t>
            </a:r>
            <a:r>
              <a:rPr lang="he-IL" sz="1600" b="1" dirty="0" err="1">
                <a:solidFill>
                  <a:schemeClr val="bg1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יהיב</a:t>
            </a:r>
            <a:r>
              <a:rPr lang="he-IL" sz="1600" b="1" dirty="0">
                <a:solidFill>
                  <a:schemeClr val="bg1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 </a:t>
            </a:r>
            <a:r>
              <a:rPr lang="he-IL" sz="1600" b="1" dirty="0" err="1">
                <a:solidFill>
                  <a:schemeClr val="bg1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פיתא</a:t>
            </a:r>
            <a:r>
              <a:rPr lang="he-IL" sz="1600" b="1" dirty="0">
                <a:solidFill>
                  <a:schemeClr val="bg1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 </a:t>
            </a:r>
            <a:r>
              <a:rPr lang="he-IL" sz="1600" b="1" dirty="0" err="1">
                <a:solidFill>
                  <a:schemeClr val="bg1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לאחוה</a:t>
            </a:r>
            <a:r>
              <a:rPr lang="he-IL" sz="1600" b="1" dirty="0">
                <a:solidFill>
                  <a:schemeClr val="bg1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 יתמי בני </a:t>
            </a:r>
            <a:r>
              <a:rPr lang="he-IL" sz="1600" b="1" dirty="0" err="1">
                <a:solidFill>
                  <a:schemeClr val="bg1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ברתיה</a:t>
            </a:r>
            <a:endParaRPr lang="he-IL" sz="1600" b="1" dirty="0">
              <a:solidFill>
                <a:schemeClr val="bg1"/>
              </a:solidFill>
              <a:latin typeface="Narkisim" panose="020E0502050101010101" pitchFamily="34" charset="-79"/>
              <a:cs typeface="Narkisim" panose="020E0502050101010101" pitchFamily="34" charset="-79"/>
            </a:endParaRPr>
          </a:p>
          <a:p>
            <a:r>
              <a:rPr lang="he-IL" sz="1600" b="1" dirty="0">
                <a:solidFill>
                  <a:schemeClr val="bg1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(לא נותן לחם לאחיו היתומים שהם הבנים של בת אם הנכרי מן האב)</a:t>
            </a:r>
          </a:p>
          <a:p>
            <a:r>
              <a:rPr lang="he-IL" sz="1600" b="1" dirty="0">
                <a:solidFill>
                  <a:schemeClr val="bg1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והם גם בני </a:t>
            </a:r>
            <a:r>
              <a:rPr lang="he-IL" sz="1600" b="1" dirty="0" smtClean="0">
                <a:solidFill>
                  <a:schemeClr val="bg1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בתו</a:t>
            </a:r>
            <a:endParaRPr lang="he-IL" sz="1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7876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" presetClass="entr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500"/>
                            </p:stCondLst>
                            <p:childTnLst>
                              <p:par>
                                <p:cTn id="37" presetID="2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000"/>
                            </p:stCondLst>
                            <p:childTnLst>
                              <p:par>
                                <p:cTn id="5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500"/>
                            </p:stCondLst>
                            <p:childTnLst>
                              <p:par>
                                <p:cTn id="55" presetID="2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1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63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000"/>
                            </p:stCondLst>
                            <p:childTnLst>
                              <p:par>
                                <p:cTn id="6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500"/>
                            </p:stCondLst>
                            <p:childTnLst>
                              <p:par>
                                <p:cTn id="69" presetID="2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7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1000"/>
                            </p:stCondLst>
                            <p:childTnLst>
                              <p:par>
                                <p:cTn id="7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1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2000"/>
                            </p:stCondLst>
                            <p:childTnLst>
                              <p:par>
                                <p:cTn id="8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5" dur="500"/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2500"/>
                            </p:stCondLst>
                            <p:childTnLst>
                              <p:par>
                                <p:cTn id="8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2" dur="500"/>
                                        <p:tgtEl>
                                          <p:spTgt spid="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3000"/>
                            </p:stCondLst>
                            <p:childTnLst>
                              <p:par>
                                <p:cTn id="94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3500"/>
                            </p:stCondLst>
                            <p:childTnLst>
                              <p:par>
                                <p:cTn id="100" presetID="6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2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5000"/>
                            </p:stCondLst>
                            <p:childTnLst>
                              <p:par>
                                <p:cTn id="104" presetID="16" presetClass="entr" presetSubtype="21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6" dur="500"/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500"/>
                            </p:stCondLst>
                            <p:childTnLst>
                              <p:par>
                                <p:cTn id="113" presetID="6" presetClass="entr" presetSubtype="16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5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1750"/>
                            </p:stCondLst>
                            <p:childTnLst>
                              <p:par>
                                <p:cTn id="117" presetID="16" presetClass="entr" presetSubtype="21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9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 animBg="1"/>
      <p:bldP spid="49" grpId="0" animBg="1"/>
      <p:bldP spid="50" grpId="0" animBg="1"/>
      <p:bldP spid="57" grpId="0" animBg="1"/>
      <p:bldP spid="59" grpId="0" animBg="1"/>
      <p:bldP spid="61" grpId="0" animBg="1"/>
      <p:bldP spid="63" grpId="0" animBg="1"/>
      <p:bldP spid="64" grpId="0" animBg="1"/>
      <p:bldP spid="6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7E2586FB-1DDD-4654-B1AB-396B79198608}" type="datetime4">
              <a:rPr lang="he-IL" smtClean="0"/>
              <a:t>כ"ו.ניסן.תשפ"ב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he-IL"/>
              <a:t>יצחק רסלר  </a:t>
            </a:r>
            <a:r>
              <a:rPr lang="en-US"/>
              <a:t>izakrossler@gmail.com </a:t>
            </a:r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919480" cy="365125"/>
          </a:xfrm>
        </p:spPr>
        <p:txBody>
          <a:bodyPr/>
          <a:lstStyle/>
          <a:p>
            <a:fld id="{EB67B795-7742-4BE3-83C6-04220FFFEE81}" type="slidenum">
              <a:rPr lang="he-IL" smtClean="0"/>
              <a:t>7</a:t>
            </a:fld>
            <a:endParaRPr lang="he-IL"/>
          </a:p>
        </p:txBody>
      </p:sp>
      <p:sp>
        <p:nvSpPr>
          <p:cNvPr id="5" name="מלבן 4"/>
          <p:cNvSpPr/>
          <p:nvPr/>
        </p:nvSpPr>
        <p:spPr>
          <a:xfrm>
            <a:off x="1757680" y="92055"/>
            <a:ext cx="7569200" cy="113877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wrap="square">
            <a:spAutoFit/>
          </a:bodyPr>
          <a:lstStyle/>
          <a:p>
            <a:pPr algn="ctr"/>
            <a:r>
              <a:rPr lang="he-IL" sz="1400" b="1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דף צ"ז  ב</a:t>
            </a:r>
          </a:p>
          <a:p>
            <a:pPr algn="ctr"/>
            <a:r>
              <a:rPr lang="he-IL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אנא ואת אחי, אנא ואבוך אחי,  אנא ואמך אחי,</a:t>
            </a:r>
          </a:p>
          <a:p>
            <a:pPr algn="ctr"/>
            <a:r>
              <a:rPr lang="he-IL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 משכחת לה בעובד כוכבים הבא על אמו,  והוליד ממנה שתי בנות, וחזר ובא על אחת מהן והוליד ממנה בן וקריא ליה </a:t>
            </a:r>
            <a:r>
              <a:rPr lang="he-IL" dirty="0" err="1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אחתיה</a:t>
            </a:r>
            <a:r>
              <a:rPr lang="he-IL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 </a:t>
            </a:r>
            <a:r>
              <a:rPr lang="he-IL" dirty="0" err="1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דאימא</a:t>
            </a:r>
            <a:r>
              <a:rPr lang="he-IL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 </a:t>
            </a:r>
            <a:r>
              <a:rPr lang="he-IL" dirty="0" err="1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וקאמרה</a:t>
            </a:r>
            <a:r>
              <a:rPr lang="he-IL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 ליה הכי </a:t>
            </a:r>
            <a:endParaRPr lang="he-IL" dirty="0"/>
          </a:p>
        </p:txBody>
      </p:sp>
      <p:grpSp>
        <p:nvGrpSpPr>
          <p:cNvPr id="6" name="קבוצה 5"/>
          <p:cNvGrpSpPr/>
          <p:nvPr/>
        </p:nvGrpSpPr>
        <p:grpSpPr>
          <a:xfrm>
            <a:off x="741680" y="4842623"/>
            <a:ext cx="1016000" cy="889000"/>
            <a:chOff x="4167637" y="3734998"/>
            <a:chExt cx="1016000" cy="889000"/>
          </a:xfrm>
        </p:grpSpPr>
        <p:pic>
          <p:nvPicPr>
            <p:cNvPr id="7" name="תמונה 6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67637" y="3734998"/>
              <a:ext cx="1016000" cy="889000"/>
            </a:xfrm>
            <a:prstGeom prst="rect">
              <a:avLst/>
            </a:prstGeom>
          </p:spPr>
        </p:pic>
        <p:sp>
          <p:nvSpPr>
            <p:cNvPr id="8" name="TextBox 7"/>
            <p:cNvSpPr txBox="1"/>
            <p:nvPr/>
          </p:nvSpPr>
          <p:spPr>
            <a:xfrm>
              <a:off x="4281277" y="3902499"/>
              <a:ext cx="568265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גד</a:t>
              </a:r>
            </a:p>
          </p:txBody>
        </p:sp>
      </p:grpSp>
      <p:grpSp>
        <p:nvGrpSpPr>
          <p:cNvPr id="9" name="קבוצה 8"/>
          <p:cNvGrpSpPr/>
          <p:nvPr/>
        </p:nvGrpSpPr>
        <p:grpSpPr>
          <a:xfrm>
            <a:off x="5432231" y="1517450"/>
            <a:ext cx="1013296" cy="889000"/>
            <a:chOff x="4565410" y="4442364"/>
            <a:chExt cx="761162" cy="889000"/>
          </a:xfrm>
        </p:grpSpPr>
        <p:pic>
          <p:nvPicPr>
            <p:cNvPr id="10" name="תמונה 9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91572" y="4442364"/>
              <a:ext cx="635000" cy="889000"/>
            </a:xfrm>
            <a:prstGeom prst="rect">
              <a:avLst/>
            </a:prstGeom>
          </p:spPr>
        </p:pic>
        <p:sp>
          <p:nvSpPr>
            <p:cNvPr id="11" name="TextBox 10"/>
            <p:cNvSpPr txBox="1"/>
            <p:nvPr/>
          </p:nvSpPr>
          <p:spPr>
            <a:xfrm>
              <a:off x="4565410" y="4609865"/>
              <a:ext cx="598220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נכרית</a:t>
              </a:r>
            </a:p>
          </p:txBody>
        </p:sp>
      </p:grpSp>
      <p:grpSp>
        <p:nvGrpSpPr>
          <p:cNvPr id="12" name="קבוצה 11"/>
          <p:cNvGrpSpPr/>
          <p:nvPr/>
        </p:nvGrpSpPr>
        <p:grpSpPr>
          <a:xfrm>
            <a:off x="3948350" y="3959781"/>
            <a:ext cx="1323309" cy="1050343"/>
            <a:chOff x="5020576" y="3997025"/>
            <a:chExt cx="977900" cy="1050343"/>
          </a:xfrm>
        </p:grpSpPr>
        <p:pic>
          <p:nvPicPr>
            <p:cNvPr id="13" name="תמונה 12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20576" y="3997025"/>
              <a:ext cx="977900" cy="1003300"/>
            </a:xfrm>
            <a:prstGeom prst="rect">
              <a:avLst/>
            </a:prstGeom>
          </p:spPr>
        </p:pic>
        <p:sp>
          <p:nvSpPr>
            <p:cNvPr id="14" name="TextBox 13"/>
            <p:cNvSpPr txBox="1"/>
            <p:nvPr/>
          </p:nvSpPr>
          <p:spPr>
            <a:xfrm>
              <a:off x="5020576" y="4616481"/>
              <a:ext cx="663394" cy="430887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100" dirty="0">
                  <a:solidFill>
                    <a:schemeClr val="bg1"/>
                  </a:solidFill>
                </a:rPr>
                <a:t>בת נכרית א</a:t>
              </a:r>
            </a:p>
            <a:p>
              <a:pPr algn="ctr"/>
              <a:r>
                <a:rPr lang="he-IL" sz="1100" dirty="0">
                  <a:solidFill>
                    <a:schemeClr val="bg1"/>
                  </a:solidFill>
                </a:rPr>
                <a:t>   א</a:t>
              </a:r>
            </a:p>
          </p:txBody>
        </p:sp>
      </p:grpSp>
      <p:grpSp>
        <p:nvGrpSpPr>
          <p:cNvPr id="15" name="קבוצה 14"/>
          <p:cNvGrpSpPr/>
          <p:nvPr/>
        </p:nvGrpSpPr>
        <p:grpSpPr>
          <a:xfrm>
            <a:off x="6923771" y="3868630"/>
            <a:ext cx="889000" cy="889000"/>
            <a:chOff x="1327894" y="2176378"/>
            <a:chExt cx="889000" cy="889000"/>
          </a:xfrm>
        </p:grpSpPr>
        <p:pic>
          <p:nvPicPr>
            <p:cNvPr id="16" name="תמונה 15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27894" y="2176378"/>
              <a:ext cx="889000" cy="889000"/>
            </a:xfrm>
            <a:prstGeom prst="rect">
              <a:avLst/>
            </a:prstGeom>
          </p:spPr>
        </p:pic>
        <p:sp>
          <p:nvSpPr>
            <p:cNvPr id="17" name="TextBox 16"/>
            <p:cNvSpPr txBox="1"/>
            <p:nvPr/>
          </p:nvSpPr>
          <p:spPr>
            <a:xfrm>
              <a:off x="1399032" y="2323999"/>
              <a:ext cx="631076" cy="646331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בת נכרית</a:t>
              </a:r>
            </a:p>
            <a:p>
              <a:r>
                <a:rPr lang="he-IL" sz="1200" dirty="0">
                  <a:solidFill>
                    <a:schemeClr val="bg1"/>
                  </a:solidFill>
                </a:rPr>
                <a:t>   ב</a:t>
              </a:r>
            </a:p>
          </p:txBody>
        </p:sp>
      </p:grpSp>
      <p:grpSp>
        <p:nvGrpSpPr>
          <p:cNvPr id="18" name="קבוצה 17"/>
          <p:cNvGrpSpPr/>
          <p:nvPr/>
        </p:nvGrpSpPr>
        <p:grpSpPr>
          <a:xfrm>
            <a:off x="2361808" y="1709041"/>
            <a:ext cx="1170677" cy="914400"/>
            <a:chOff x="3976777" y="2854245"/>
            <a:chExt cx="1170677" cy="914400"/>
          </a:xfrm>
        </p:grpSpPr>
        <p:pic>
          <p:nvPicPr>
            <p:cNvPr id="19" name="תמונה 18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42554" y="2854245"/>
              <a:ext cx="1104900" cy="914400"/>
            </a:xfrm>
            <a:prstGeom prst="rect">
              <a:avLst/>
            </a:prstGeom>
          </p:spPr>
        </p:pic>
        <p:sp>
          <p:nvSpPr>
            <p:cNvPr id="20" name="TextBox 19"/>
            <p:cNvSpPr txBox="1"/>
            <p:nvPr/>
          </p:nvSpPr>
          <p:spPr>
            <a:xfrm>
              <a:off x="3976777" y="3459192"/>
              <a:ext cx="618227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 err="1">
                  <a:solidFill>
                    <a:schemeClr val="bg1"/>
                  </a:solidFill>
                </a:rPr>
                <a:t>נכרי</a:t>
              </a:r>
              <a:endParaRPr lang="he-IL" sz="12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1" name="קבוצה 20"/>
          <p:cNvGrpSpPr/>
          <p:nvPr/>
        </p:nvGrpSpPr>
        <p:grpSpPr>
          <a:xfrm rot="5067695">
            <a:off x="4161411" y="1181744"/>
            <a:ext cx="722050" cy="2333679"/>
            <a:chOff x="6134941" y="3648851"/>
            <a:chExt cx="577970" cy="776500"/>
          </a:xfrm>
          <a:solidFill>
            <a:schemeClr val="accent4">
              <a:lumMod val="75000"/>
            </a:schemeClr>
          </a:solidFill>
        </p:grpSpPr>
        <p:sp>
          <p:nvSpPr>
            <p:cNvPr id="22" name="חץ למטה 21"/>
            <p:cNvSpPr/>
            <p:nvPr/>
          </p:nvSpPr>
          <p:spPr>
            <a:xfrm>
              <a:off x="6134941" y="3648851"/>
              <a:ext cx="577970" cy="776500"/>
            </a:xfrm>
            <a:prstGeom prst="downArrow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6293719" y="3794802"/>
              <a:ext cx="263742" cy="264116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400" dirty="0">
                  <a:solidFill>
                    <a:srgbClr val="FFFF00"/>
                  </a:solidFill>
                </a:rPr>
                <a:t>בן</a:t>
              </a:r>
              <a:endParaRPr lang="he-IL" sz="1200" dirty="0">
                <a:solidFill>
                  <a:srgbClr val="FFFF00"/>
                </a:solidFill>
              </a:endParaRPr>
            </a:p>
          </p:txBody>
        </p:sp>
      </p:grpSp>
      <p:grpSp>
        <p:nvGrpSpPr>
          <p:cNvPr id="24" name="קבוצה 23"/>
          <p:cNvGrpSpPr/>
          <p:nvPr/>
        </p:nvGrpSpPr>
        <p:grpSpPr>
          <a:xfrm rot="2863584">
            <a:off x="3114696" y="2931246"/>
            <a:ext cx="1915616" cy="775295"/>
            <a:chOff x="5330952" y="4553712"/>
            <a:chExt cx="1381960" cy="775295"/>
          </a:xfrm>
        </p:grpSpPr>
        <p:sp>
          <p:nvSpPr>
            <p:cNvPr id="25" name="חץ ימינה 24"/>
            <p:cNvSpPr/>
            <p:nvPr/>
          </p:nvSpPr>
          <p:spPr>
            <a:xfrm>
              <a:off x="5330952" y="4553712"/>
              <a:ext cx="1381960" cy="775295"/>
            </a:xfrm>
            <a:prstGeom prst="rightArrow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5361747" y="4805016"/>
              <a:ext cx="967692" cy="338554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600" b="1" dirty="0">
                  <a:solidFill>
                    <a:schemeClr val="bg1"/>
                  </a:solidFill>
                </a:rPr>
                <a:t>בא על בתו</a:t>
              </a:r>
            </a:p>
          </p:txBody>
        </p:sp>
      </p:grpSp>
      <p:grpSp>
        <p:nvGrpSpPr>
          <p:cNvPr id="27" name="קבוצה 26"/>
          <p:cNvGrpSpPr/>
          <p:nvPr/>
        </p:nvGrpSpPr>
        <p:grpSpPr>
          <a:xfrm rot="19566445">
            <a:off x="6054235" y="2231813"/>
            <a:ext cx="764062" cy="2005985"/>
            <a:chOff x="8705047" y="2668192"/>
            <a:chExt cx="764062" cy="661604"/>
          </a:xfrm>
        </p:grpSpPr>
        <p:sp>
          <p:nvSpPr>
            <p:cNvPr id="28" name="חץ למטה 27"/>
            <p:cNvSpPr/>
            <p:nvPr/>
          </p:nvSpPr>
          <p:spPr>
            <a:xfrm>
              <a:off x="8928340" y="2668192"/>
              <a:ext cx="540769" cy="661604"/>
            </a:xfrm>
            <a:prstGeom prst="downArrow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8705047" y="2901962"/>
              <a:ext cx="690113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b="1" dirty="0">
                  <a:solidFill>
                    <a:srgbClr val="FFFF00"/>
                  </a:solidFill>
                </a:rPr>
                <a:t>בת</a:t>
              </a:r>
            </a:p>
          </p:txBody>
        </p:sp>
      </p:grpSp>
      <p:grpSp>
        <p:nvGrpSpPr>
          <p:cNvPr id="30" name="קבוצה 29"/>
          <p:cNvGrpSpPr/>
          <p:nvPr/>
        </p:nvGrpSpPr>
        <p:grpSpPr>
          <a:xfrm rot="2012373">
            <a:off x="4920358" y="2156991"/>
            <a:ext cx="780657" cy="2054126"/>
            <a:chOff x="8688452" y="2668192"/>
            <a:chExt cx="780657" cy="661604"/>
          </a:xfrm>
        </p:grpSpPr>
        <p:sp>
          <p:nvSpPr>
            <p:cNvPr id="31" name="חץ למטה 30"/>
            <p:cNvSpPr/>
            <p:nvPr/>
          </p:nvSpPr>
          <p:spPr>
            <a:xfrm>
              <a:off x="8928340" y="2668192"/>
              <a:ext cx="540769" cy="661604"/>
            </a:xfrm>
            <a:prstGeom prst="downArrow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8688452" y="2901551"/>
              <a:ext cx="690113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b="1" dirty="0">
                  <a:solidFill>
                    <a:srgbClr val="FFFF00"/>
                  </a:solidFill>
                </a:rPr>
                <a:t>בת</a:t>
              </a:r>
            </a:p>
          </p:txBody>
        </p:sp>
      </p:grpSp>
      <p:grpSp>
        <p:nvGrpSpPr>
          <p:cNvPr id="33" name="קבוצה 32"/>
          <p:cNvGrpSpPr/>
          <p:nvPr/>
        </p:nvGrpSpPr>
        <p:grpSpPr>
          <a:xfrm rot="21059449">
            <a:off x="3492354" y="1476291"/>
            <a:ext cx="2293067" cy="775295"/>
            <a:chOff x="5330952" y="4553712"/>
            <a:chExt cx="1381960" cy="775295"/>
          </a:xfrm>
        </p:grpSpPr>
        <p:sp>
          <p:nvSpPr>
            <p:cNvPr id="34" name="חץ ימינה 33"/>
            <p:cNvSpPr/>
            <p:nvPr/>
          </p:nvSpPr>
          <p:spPr>
            <a:xfrm>
              <a:off x="5330952" y="4553712"/>
              <a:ext cx="1381960" cy="775295"/>
            </a:xfrm>
            <a:prstGeom prst="rightArrow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5361747" y="4805016"/>
              <a:ext cx="967692" cy="338554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600" b="1" dirty="0">
                  <a:solidFill>
                    <a:schemeClr val="bg1"/>
                  </a:solidFill>
                </a:rPr>
                <a:t>בא על אמו</a:t>
              </a:r>
            </a:p>
          </p:txBody>
        </p:sp>
      </p:grpSp>
      <p:grpSp>
        <p:nvGrpSpPr>
          <p:cNvPr id="36" name="קבוצה 35"/>
          <p:cNvGrpSpPr/>
          <p:nvPr/>
        </p:nvGrpSpPr>
        <p:grpSpPr>
          <a:xfrm rot="4796858">
            <a:off x="2454614" y="3865249"/>
            <a:ext cx="722050" cy="2468695"/>
            <a:chOff x="6134941" y="3648851"/>
            <a:chExt cx="577970" cy="776500"/>
          </a:xfrm>
          <a:solidFill>
            <a:schemeClr val="accent4">
              <a:lumMod val="75000"/>
            </a:schemeClr>
          </a:solidFill>
        </p:grpSpPr>
        <p:sp>
          <p:nvSpPr>
            <p:cNvPr id="37" name="חץ למטה 36"/>
            <p:cNvSpPr/>
            <p:nvPr/>
          </p:nvSpPr>
          <p:spPr>
            <a:xfrm>
              <a:off x="6134941" y="3648851"/>
              <a:ext cx="577970" cy="776500"/>
            </a:xfrm>
            <a:prstGeom prst="downArrow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38" name="TextBox 37"/>
            <p:cNvSpPr txBox="1"/>
            <p:nvPr/>
          </p:nvSpPr>
          <p:spPr>
            <a:xfrm rot="10741235">
              <a:off x="6293719" y="3794802"/>
              <a:ext cx="263742" cy="264116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400" dirty="0">
                  <a:solidFill>
                    <a:srgbClr val="FFFF00"/>
                  </a:solidFill>
                </a:rPr>
                <a:t>בן</a:t>
              </a:r>
              <a:endParaRPr lang="he-IL" sz="1200" dirty="0">
                <a:solidFill>
                  <a:srgbClr val="FFFF00"/>
                </a:solidFill>
              </a:endParaRPr>
            </a:p>
          </p:txBody>
        </p:sp>
      </p:grpSp>
      <p:sp>
        <p:nvSpPr>
          <p:cNvPr id="39" name="TextBox 38">
            <a:hlinkClick r:id="rId7" action="ppaction://hlinksldjump"/>
          </p:cNvPr>
          <p:cNvSpPr txBox="1"/>
          <p:nvPr/>
        </p:nvSpPr>
        <p:spPr>
          <a:xfrm>
            <a:off x="3230760" y="5755634"/>
            <a:ext cx="863294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wrap="square" rtlCol="1">
            <a:spAutoFit/>
          </a:bodyPr>
          <a:lstStyle/>
          <a:p>
            <a:r>
              <a:rPr lang="he-IL" dirty="0">
                <a:hlinkClick r:id="" action="ppaction://noaction"/>
              </a:rPr>
              <a:t>המשך</a:t>
            </a:r>
            <a:endParaRPr lang="he-IL" dirty="0"/>
          </a:p>
        </p:txBody>
      </p:sp>
      <p:sp>
        <p:nvSpPr>
          <p:cNvPr id="40" name="TextBox 39"/>
          <p:cNvSpPr txBox="1"/>
          <p:nvPr/>
        </p:nvSpPr>
        <p:spPr>
          <a:xfrm>
            <a:off x="5410660" y="4791101"/>
            <a:ext cx="3073345" cy="646331"/>
          </a:xfrm>
          <a:prstGeom prst="rect">
            <a:avLst/>
          </a:prstGeom>
          <a:solidFill>
            <a:schemeClr val="accent6">
              <a:lumMod val="50000"/>
            </a:schemeClr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wrap="square" rtlCol="1">
            <a:spAutoFit/>
          </a:bodyPr>
          <a:lstStyle/>
          <a:p>
            <a:r>
              <a:rPr lang="he-IL" b="1" dirty="0">
                <a:solidFill>
                  <a:schemeClr val="bg1"/>
                </a:solidFill>
              </a:rPr>
              <a:t>בת נכרית ב שהיא אחות אמו של הבן, קוראת לו ואומרת: </a:t>
            </a:r>
          </a:p>
        </p:txBody>
      </p:sp>
      <p:sp>
        <p:nvSpPr>
          <p:cNvPr id="41" name="הסבר אליפטי 40"/>
          <p:cNvSpPr/>
          <p:nvPr/>
        </p:nvSpPr>
        <p:spPr>
          <a:xfrm rot="17364064">
            <a:off x="9412520" y="3535636"/>
            <a:ext cx="1659423" cy="2253893"/>
          </a:xfrm>
          <a:prstGeom prst="wedgeEllipseCallout">
            <a:avLst>
              <a:gd name="adj1" fmla="val -28881"/>
              <a:gd name="adj2" fmla="val -10475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2" name="הסבר אליפטי 41"/>
          <p:cNvSpPr/>
          <p:nvPr/>
        </p:nvSpPr>
        <p:spPr>
          <a:xfrm rot="17364064">
            <a:off x="8142187" y="946157"/>
            <a:ext cx="1659423" cy="2253893"/>
          </a:xfrm>
          <a:prstGeom prst="wedgeEllipseCallout">
            <a:avLst>
              <a:gd name="adj1" fmla="val -167488"/>
              <a:gd name="adj2" fmla="val -1427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3" name="TextBox 42"/>
          <p:cNvSpPr txBox="1"/>
          <p:nvPr/>
        </p:nvSpPr>
        <p:spPr>
          <a:xfrm>
            <a:off x="7812771" y="1525541"/>
            <a:ext cx="2036504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b="1" dirty="0">
                <a:solidFill>
                  <a:schemeClr val="bg1"/>
                </a:solidFill>
              </a:rPr>
              <a:t>אנא ואת אחי – אני ואתה אח ואחות מאב אחד (הנכרי)</a:t>
            </a:r>
          </a:p>
          <a:p>
            <a:endParaRPr lang="he-IL" dirty="0"/>
          </a:p>
        </p:txBody>
      </p:sp>
      <p:sp>
        <p:nvSpPr>
          <p:cNvPr id="44" name="הסבר אליפטי 43"/>
          <p:cNvSpPr/>
          <p:nvPr/>
        </p:nvSpPr>
        <p:spPr>
          <a:xfrm rot="17364064">
            <a:off x="10177704" y="1824028"/>
            <a:ext cx="1659423" cy="2525587"/>
          </a:xfrm>
          <a:prstGeom prst="wedgeEllipseCallout">
            <a:avLst>
              <a:gd name="adj1" fmla="val -140492"/>
              <a:gd name="adj2" fmla="val -10640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5" name="TextBox 44"/>
          <p:cNvSpPr txBox="1"/>
          <p:nvPr/>
        </p:nvSpPr>
        <p:spPr>
          <a:xfrm>
            <a:off x="9982200" y="2639504"/>
            <a:ext cx="2036975" cy="147732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b="1" dirty="0">
                <a:solidFill>
                  <a:schemeClr val="bg1"/>
                </a:solidFill>
              </a:rPr>
              <a:t>וכן, אנא ואבוך אחי – אני ואביך (הנכרי) אח ואחות מן האם הנכרית</a:t>
            </a:r>
          </a:p>
          <a:p>
            <a:endParaRPr lang="he-IL" dirty="0"/>
          </a:p>
        </p:txBody>
      </p:sp>
      <p:sp>
        <p:nvSpPr>
          <p:cNvPr id="46" name="TextBox 45"/>
          <p:cNvSpPr txBox="1"/>
          <p:nvPr/>
        </p:nvSpPr>
        <p:spPr>
          <a:xfrm>
            <a:off x="9403745" y="4054154"/>
            <a:ext cx="1591768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b="1" dirty="0">
                <a:solidFill>
                  <a:schemeClr val="bg1"/>
                </a:solidFill>
              </a:rPr>
              <a:t>אנא ואמך (בת נכרית א) </a:t>
            </a:r>
            <a:r>
              <a:rPr lang="he-IL" b="1" dirty="0" smtClean="0">
                <a:solidFill>
                  <a:schemeClr val="bg1"/>
                </a:solidFill>
              </a:rPr>
              <a:t>אחיות</a:t>
            </a:r>
            <a:endParaRPr lang="he-IL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0551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" presetClass="entr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5" dur="125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250"/>
                            </p:stCondLst>
                            <p:childTnLst>
                              <p:par>
                                <p:cTn id="57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9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2250"/>
                            </p:stCondLst>
                            <p:childTnLst>
                              <p:par>
                                <p:cTn id="6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750"/>
                            </p:stCondLst>
                            <p:childTnLst>
                              <p:par>
                                <p:cTn id="65" presetID="6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7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4250"/>
                            </p:stCondLst>
                            <p:childTnLst>
                              <p:par>
                                <p:cTn id="6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4750"/>
                            </p:stCondLst>
                            <p:childTnLst>
                              <p:par>
                                <p:cTn id="73" presetID="6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5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6250"/>
                            </p:stCondLst>
                            <p:childTnLst>
                              <p:par>
                                <p:cTn id="7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  <p:bldP spid="40" grpId="0" animBg="1"/>
      <p:bldP spid="41" grpId="0" animBg="1"/>
      <p:bldP spid="42" grpId="0" animBg="1"/>
      <p:bldP spid="43" grpId="0"/>
      <p:bldP spid="44" grpId="0" animBg="1"/>
      <p:bldP spid="45" grpId="0"/>
      <p:bldP spid="4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7E2586FB-1DDD-4654-B1AB-396B79198608}" type="datetime4">
              <a:rPr lang="he-IL" smtClean="0"/>
              <a:t>כ"ו.ניסן.תשפ"ב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>
          <a:xfrm>
            <a:off x="2316222" y="6508235"/>
            <a:ext cx="4114800" cy="365125"/>
          </a:xfrm>
        </p:spPr>
        <p:txBody>
          <a:bodyPr/>
          <a:lstStyle/>
          <a:p>
            <a:r>
              <a:rPr lang="he-IL"/>
              <a:t>יצחק רסלר  </a:t>
            </a:r>
            <a:r>
              <a:rPr lang="en-US"/>
              <a:t>izakrossler@gmail.com </a:t>
            </a:r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EB67B795-7742-4BE3-83C6-04220FFFEE81}" type="slidenum">
              <a:rPr lang="he-IL" smtClean="0"/>
              <a:t>8</a:t>
            </a:fld>
            <a:endParaRPr lang="he-IL"/>
          </a:p>
        </p:txBody>
      </p:sp>
      <p:sp>
        <p:nvSpPr>
          <p:cNvPr id="5" name="מלבן 4"/>
          <p:cNvSpPr/>
          <p:nvPr/>
        </p:nvSpPr>
        <p:spPr>
          <a:xfrm>
            <a:off x="1277074" y="126525"/>
            <a:ext cx="8097520" cy="113877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wrap="square">
            <a:spAutoFit/>
          </a:bodyPr>
          <a:lstStyle/>
          <a:p>
            <a:pPr algn="ctr"/>
            <a:r>
              <a:rPr lang="he-IL" sz="1400" b="1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דף צ"ז  ב</a:t>
            </a:r>
          </a:p>
          <a:p>
            <a:pPr algn="ctr"/>
            <a:r>
              <a:rPr lang="he-IL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אנא ואת בני אחי,  אנא ואבוך בני אחי,  אנא ואמך בני אחי,   הא </a:t>
            </a:r>
            <a:r>
              <a:rPr lang="he-IL" dirty="0" err="1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בהיתירא</a:t>
            </a:r>
            <a:r>
              <a:rPr lang="he-IL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 </a:t>
            </a:r>
            <a:r>
              <a:rPr lang="he-IL" dirty="0" err="1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נמי</a:t>
            </a:r>
            <a:r>
              <a:rPr lang="he-IL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, משכחת לה כגון:  ראובן שיש לו שתי בנות,  ואתא שמעון ונסב </a:t>
            </a:r>
            <a:r>
              <a:rPr lang="he-IL" dirty="0" err="1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חדא</a:t>
            </a:r>
            <a:r>
              <a:rPr lang="he-IL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 </a:t>
            </a:r>
            <a:r>
              <a:rPr lang="he-IL" dirty="0" err="1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מינייהו</a:t>
            </a:r>
            <a:r>
              <a:rPr lang="he-IL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,  ואתא בר לוי ונסב חד </a:t>
            </a:r>
            <a:r>
              <a:rPr lang="he-IL" dirty="0" err="1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מינייהו</a:t>
            </a:r>
            <a:r>
              <a:rPr lang="he-IL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,  </a:t>
            </a:r>
            <a:r>
              <a:rPr lang="he-IL" dirty="0" err="1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וקאמר</a:t>
            </a:r>
            <a:r>
              <a:rPr lang="he-IL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 ליה בריה </a:t>
            </a:r>
            <a:r>
              <a:rPr lang="he-IL" dirty="0" err="1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דשמעון</a:t>
            </a:r>
            <a:r>
              <a:rPr lang="he-IL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 לבר בריה דלוי</a:t>
            </a:r>
            <a:endParaRPr lang="he-IL" dirty="0"/>
          </a:p>
        </p:txBody>
      </p:sp>
      <p:grpSp>
        <p:nvGrpSpPr>
          <p:cNvPr id="6" name="קבוצה 5"/>
          <p:cNvGrpSpPr/>
          <p:nvPr/>
        </p:nvGrpSpPr>
        <p:grpSpPr>
          <a:xfrm>
            <a:off x="5745779" y="2167319"/>
            <a:ext cx="1148167" cy="1092200"/>
            <a:chOff x="7741009" y="2738648"/>
            <a:chExt cx="1092200" cy="1092200"/>
          </a:xfrm>
        </p:grpSpPr>
        <p:pic>
          <p:nvPicPr>
            <p:cNvPr id="7" name="תמונה 6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41009" y="2738648"/>
              <a:ext cx="1092200" cy="1092200"/>
            </a:xfrm>
            <a:prstGeom prst="rect">
              <a:avLst/>
            </a:prstGeom>
          </p:spPr>
        </p:pic>
        <p:sp>
          <p:nvSpPr>
            <p:cNvPr id="8" name="TextBox 7"/>
            <p:cNvSpPr txBox="1"/>
            <p:nvPr/>
          </p:nvSpPr>
          <p:spPr>
            <a:xfrm>
              <a:off x="8032629" y="2738648"/>
              <a:ext cx="508959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ראובן</a:t>
              </a:r>
              <a:endParaRPr lang="he-IL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9" name="קבוצה 8"/>
          <p:cNvGrpSpPr/>
          <p:nvPr/>
        </p:nvGrpSpPr>
        <p:grpSpPr>
          <a:xfrm>
            <a:off x="2984347" y="1315917"/>
            <a:ext cx="939800" cy="990600"/>
            <a:chOff x="4794371" y="3098561"/>
            <a:chExt cx="939800" cy="990600"/>
          </a:xfrm>
        </p:grpSpPr>
        <p:pic>
          <p:nvPicPr>
            <p:cNvPr id="10" name="תמונה 9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94371" y="3098561"/>
              <a:ext cx="939800" cy="990600"/>
            </a:xfrm>
            <a:prstGeom prst="rect">
              <a:avLst/>
            </a:prstGeom>
          </p:spPr>
        </p:pic>
        <p:sp>
          <p:nvSpPr>
            <p:cNvPr id="11" name="TextBox 10"/>
            <p:cNvSpPr txBox="1"/>
            <p:nvPr/>
          </p:nvSpPr>
          <p:spPr>
            <a:xfrm>
              <a:off x="4994693" y="3726612"/>
              <a:ext cx="586597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לוי</a:t>
              </a:r>
              <a:endParaRPr lang="he-IL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2" name="קבוצה 11"/>
          <p:cNvGrpSpPr/>
          <p:nvPr/>
        </p:nvGrpSpPr>
        <p:grpSpPr>
          <a:xfrm>
            <a:off x="1430317" y="3057899"/>
            <a:ext cx="1016000" cy="889000"/>
            <a:chOff x="4167637" y="3734998"/>
            <a:chExt cx="1016000" cy="889000"/>
          </a:xfrm>
        </p:grpSpPr>
        <p:pic>
          <p:nvPicPr>
            <p:cNvPr id="13" name="תמונה 12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67637" y="3734998"/>
              <a:ext cx="1016000" cy="889000"/>
            </a:xfrm>
            <a:prstGeom prst="rect">
              <a:avLst/>
            </a:prstGeom>
          </p:spPr>
        </p:pic>
        <p:sp>
          <p:nvSpPr>
            <p:cNvPr id="14" name="TextBox 13"/>
            <p:cNvSpPr txBox="1"/>
            <p:nvPr/>
          </p:nvSpPr>
          <p:spPr>
            <a:xfrm>
              <a:off x="4281277" y="3902499"/>
              <a:ext cx="568265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גד</a:t>
              </a:r>
            </a:p>
          </p:txBody>
        </p:sp>
      </p:grpSp>
      <p:grpSp>
        <p:nvGrpSpPr>
          <p:cNvPr id="15" name="קבוצה 14"/>
          <p:cNvGrpSpPr/>
          <p:nvPr/>
        </p:nvGrpSpPr>
        <p:grpSpPr>
          <a:xfrm>
            <a:off x="8399681" y="1294373"/>
            <a:ext cx="1155700" cy="990600"/>
            <a:chOff x="7695484" y="1138474"/>
            <a:chExt cx="1155700" cy="990600"/>
          </a:xfrm>
        </p:grpSpPr>
        <p:pic>
          <p:nvPicPr>
            <p:cNvPr id="16" name="תמונה 15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95484" y="1138474"/>
              <a:ext cx="1155700" cy="990600"/>
            </a:xfrm>
            <a:prstGeom prst="rect">
              <a:avLst/>
            </a:prstGeom>
          </p:spPr>
        </p:pic>
        <p:sp>
          <p:nvSpPr>
            <p:cNvPr id="17" name="TextBox 16"/>
            <p:cNvSpPr txBox="1"/>
            <p:nvPr/>
          </p:nvSpPr>
          <p:spPr>
            <a:xfrm>
              <a:off x="7820167" y="1701243"/>
              <a:ext cx="832514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dirty="0">
                  <a:solidFill>
                    <a:schemeClr val="bg1"/>
                  </a:solidFill>
                </a:rPr>
                <a:t>שמעון</a:t>
              </a:r>
            </a:p>
          </p:txBody>
        </p:sp>
      </p:grpSp>
      <p:grpSp>
        <p:nvGrpSpPr>
          <p:cNvPr id="18" name="קבוצה 17"/>
          <p:cNvGrpSpPr/>
          <p:nvPr/>
        </p:nvGrpSpPr>
        <p:grpSpPr>
          <a:xfrm>
            <a:off x="8131426" y="5119302"/>
            <a:ext cx="1170677" cy="914400"/>
            <a:chOff x="3976777" y="2854245"/>
            <a:chExt cx="1170677" cy="914400"/>
          </a:xfrm>
        </p:grpSpPr>
        <p:pic>
          <p:nvPicPr>
            <p:cNvPr id="19" name="תמונה 18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42554" y="2854245"/>
              <a:ext cx="1104900" cy="914400"/>
            </a:xfrm>
            <a:prstGeom prst="rect">
              <a:avLst/>
            </a:prstGeom>
          </p:spPr>
        </p:pic>
        <p:sp>
          <p:nvSpPr>
            <p:cNvPr id="20" name="TextBox 19"/>
            <p:cNvSpPr txBox="1"/>
            <p:nvPr/>
          </p:nvSpPr>
          <p:spPr>
            <a:xfrm>
              <a:off x="3976777" y="3459192"/>
              <a:ext cx="618227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יהודה</a:t>
              </a:r>
            </a:p>
          </p:txBody>
        </p:sp>
      </p:grpSp>
      <p:grpSp>
        <p:nvGrpSpPr>
          <p:cNvPr id="21" name="קבוצה 20"/>
          <p:cNvGrpSpPr/>
          <p:nvPr/>
        </p:nvGrpSpPr>
        <p:grpSpPr>
          <a:xfrm>
            <a:off x="6928901" y="3643376"/>
            <a:ext cx="986708" cy="1003300"/>
            <a:chOff x="5011768" y="3997025"/>
            <a:chExt cx="986708" cy="1003300"/>
          </a:xfrm>
        </p:grpSpPr>
        <p:pic>
          <p:nvPicPr>
            <p:cNvPr id="22" name="תמונה 21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20576" y="3997025"/>
              <a:ext cx="977900" cy="1003300"/>
            </a:xfrm>
            <a:prstGeom prst="rect">
              <a:avLst/>
            </a:prstGeom>
          </p:spPr>
        </p:pic>
        <p:sp>
          <p:nvSpPr>
            <p:cNvPr id="23" name="TextBox 22"/>
            <p:cNvSpPr txBox="1"/>
            <p:nvPr/>
          </p:nvSpPr>
          <p:spPr>
            <a:xfrm>
              <a:off x="5011768" y="4632749"/>
              <a:ext cx="663394" cy="2616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100" dirty="0">
                  <a:solidFill>
                    <a:schemeClr val="bg1"/>
                  </a:solidFill>
                </a:rPr>
                <a:t>דבורה</a:t>
              </a:r>
            </a:p>
          </p:txBody>
        </p:sp>
      </p:grpSp>
      <p:grpSp>
        <p:nvGrpSpPr>
          <p:cNvPr id="24" name="קבוצה 23"/>
          <p:cNvGrpSpPr/>
          <p:nvPr/>
        </p:nvGrpSpPr>
        <p:grpSpPr>
          <a:xfrm>
            <a:off x="3924147" y="3907220"/>
            <a:ext cx="889000" cy="889000"/>
            <a:chOff x="1327894" y="2176378"/>
            <a:chExt cx="889000" cy="889000"/>
          </a:xfrm>
        </p:grpSpPr>
        <p:pic>
          <p:nvPicPr>
            <p:cNvPr id="25" name="תמונה 24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27894" y="2176378"/>
              <a:ext cx="889000" cy="889000"/>
            </a:xfrm>
            <a:prstGeom prst="rect">
              <a:avLst/>
            </a:prstGeom>
          </p:spPr>
        </p:pic>
        <p:sp>
          <p:nvSpPr>
            <p:cNvPr id="26" name="TextBox 25"/>
            <p:cNvSpPr txBox="1"/>
            <p:nvPr/>
          </p:nvSpPr>
          <p:spPr>
            <a:xfrm>
              <a:off x="1399032" y="2323999"/>
              <a:ext cx="631076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חנה</a:t>
              </a:r>
            </a:p>
          </p:txBody>
        </p:sp>
      </p:grpSp>
      <p:grpSp>
        <p:nvGrpSpPr>
          <p:cNvPr id="27" name="קבוצה 26"/>
          <p:cNvGrpSpPr/>
          <p:nvPr/>
        </p:nvGrpSpPr>
        <p:grpSpPr>
          <a:xfrm flipH="1">
            <a:off x="2018246" y="5010846"/>
            <a:ext cx="1147874" cy="1092200"/>
            <a:chOff x="7741009" y="2738648"/>
            <a:chExt cx="1092200" cy="1092200"/>
          </a:xfrm>
        </p:grpSpPr>
        <p:pic>
          <p:nvPicPr>
            <p:cNvPr id="28" name="תמונה 2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41009" y="2738648"/>
              <a:ext cx="1092200" cy="1092200"/>
            </a:xfrm>
            <a:prstGeom prst="rect">
              <a:avLst/>
            </a:prstGeom>
          </p:spPr>
        </p:pic>
        <p:sp>
          <p:nvSpPr>
            <p:cNvPr id="29" name="TextBox 28"/>
            <p:cNvSpPr txBox="1"/>
            <p:nvPr/>
          </p:nvSpPr>
          <p:spPr>
            <a:xfrm>
              <a:off x="8032629" y="2738648"/>
              <a:ext cx="508959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דן</a:t>
              </a:r>
              <a:endParaRPr lang="he-IL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0" name="קבוצה 29">
            <a:extLst>
              <a:ext uri="{FF2B5EF4-FFF2-40B4-BE49-F238E27FC236}">
                <a16:creationId xmlns:a16="http://schemas.microsoft.com/office/drawing/2014/main" id="{7C05EF3F-28CA-4887-B014-466726C0A872}"/>
              </a:ext>
            </a:extLst>
          </p:cNvPr>
          <p:cNvGrpSpPr/>
          <p:nvPr/>
        </p:nvGrpSpPr>
        <p:grpSpPr>
          <a:xfrm rot="21430175">
            <a:off x="3755795" y="1411693"/>
            <a:ext cx="5140004" cy="841449"/>
            <a:chOff x="4326228" y="137844"/>
            <a:chExt cx="1731182" cy="1031243"/>
          </a:xfrm>
        </p:grpSpPr>
        <p:sp>
          <p:nvSpPr>
            <p:cNvPr id="31" name="חץ: שמאלה-ימינה-למעלה 14">
              <a:extLst>
                <a:ext uri="{FF2B5EF4-FFF2-40B4-BE49-F238E27FC236}">
                  <a16:creationId xmlns:a16="http://schemas.microsoft.com/office/drawing/2014/main" id="{5DC13F62-05A7-43D0-AACE-F1F00793F8BD}"/>
                </a:ext>
              </a:extLst>
            </p:cNvPr>
            <p:cNvSpPr/>
            <p:nvPr/>
          </p:nvSpPr>
          <p:spPr>
            <a:xfrm rot="10954790">
              <a:off x="4326228" y="281214"/>
              <a:ext cx="1731182" cy="887873"/>
            </a:xfrm>
            <a:prstGeom prst="leftRightUpArrow">
              <a:avLst>
                <a:gd name="adj1" fmla="val 33798"/>
                <a:gd name="adj2" fmla="val 16899"/>
                <a:gd name="adj3" fmla="val 25000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AE777176-50B8-455F-81AE-F9FD67AE0331}"/>
                </a:ext>
              </a:extLst>
            </p:cNvPr>
            <p:cNvSpPr txBox="1"/>
            <p:nvPr/>
          </p:nvSpPr>
          <p:spPr>
            <a:xfrm rot="169825">
              <a:off x="4444489" y="137844"/>
              <a:ext cx="867634" cy="452637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dirty="0"/>
                <a:t>אחים</a:t>
              </a:r>
            </a:p>
          </p:txBody>
        </p:sp>
      </p:grpSp>
      <p:grpSp>
        <p:nvGrpSpPr>
          <p:cNvPr id="33" name="קבוצה 32"/>
          <p:cNvGrpSpPr/>
          <p:nvPr/>
        </p:nvGrpSpPr>
        <p:grpSpPr>
          <a:xfrm rot="19959809">
            <a:off x="6404429" y="2999516"/>
            <a:ext cx="756430" cy="1431844"/>
            <a:chOff x="8712679" y="2668192"/>
            <a:chExt cx="756430" cy="661604"/>
          </a:xfrm>
        </p:grpSpPr>
        <p:sp>
          <p:nvSpPr>
            <p:cNvPr id="34" name="חץ למטה 33"/>
            <p:cNvSpPr/>
            <p:nvPr/>
          </p:nvSpPr>
          <p:spPr>
            <a:xfrm>
              <a:off x="8928340" y="2668192"/>
              <a:ext cx="540769" cy="661604"/>
            </a:xfrm>
            <a:prstGeom prst="downArrow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8712679" y="2758064"/>
              <a:ext cx="690113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b="1" dirty="0">
                  <a:solidFill>
                    <a:srgbClr val="FFFF00"/>
                  </a:solidFill>
                </a:rPr>
                <a:t>בת</a:t>
              </a:r>
            </a:p>
          </p:txBody>
        </p:sp>
      </p:grpSp>
      <p:grpSp>
        <p:nvGrpSpPr>
          <p:cNvPr id="36" name="קבוצה 35"/>
          <p:cNvGrpSpPr/>
          <p:nvPr/>
        </p:nvGrpSpPr>
        <p:grpSpPr>
          <a:xfrm rot="2696325">
            <a:off x="4871290" y="2843338"/>
            <a:ext cx="756430" cy="1403189"/>
            <a:chOff x="8712679" y="2668192"/>
            <a:chExt cx="756430" cy="661604"/>
          </a:xfrm>
        </p:grpSpPr>
        <p:sp>
          <p:nvSpPr>
            <p:cNvPr id="37" name="חץ למטה 36"/>
            <p:cNvSpPr/>
            <p:nvPr/>
          </p:nvSpPr>
          <p:spPr>
            <a:xfrm>
              <a:off x="8928340" y="2668192"/>
              <a:ext cx="540769" cy="661604"/>
            </a:xfrm>
            <a:prstGeom prst="downArrow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8712679" y="2758064"/>
              <a:ext cx="690113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b="1" dirty="0">
                  <a:solidFill>
                    <a:srgbClr val="FFFF00"/>
                  </a:solidFill>
                </a:rPr>
                <a:t>בת</a:t>
              </a:r>
            </a:p>
          </p:txBody>
        </p:sp>
      </p:grpSp>
      <p:grpSp>
        <p:nvGrpSpPr>
          <p:cNvPr id="39" name="קבוצה 38"/>
          <p:cNvGrpSpPr/>
          <p:nvPr/>
        </p:nvGrpSpPr>
        <p:grpSpPr>
          <a:xfrm rot="2732640">
            <a:off x="2441742" y="2195123"/>
            <a:ext cx="722050" cy="1211829"/>
            <a:chOff x="6134941" y="3648851"/>
            <a:chExt cx="577970" cy="776500"/>
          </a:xfrm>
          <a:solidFill>
            <a:schemeClr val="accent4">
              <a:lumMod val="75000"/>
            </a:schemeClr>
          </a:solidFill>
        </p:grpSpPr>
        <p:sp>
          <p:nvSpPr>
            <p:cNvPr id="40" name="חץ למטה 39"/>
            <p:cNvSpPr/>
            <p:nvPr/>
          </p:nvSpPr>
          <p:spPr>
            <a:xfrm>
              <a:off x="6134941" y="3648851"/>
              <a:ext cx="577970" cy="776500"/>
            </a:xfrm>
            <a:prstGeom prst="downArrow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6293719" y="3794802"/>
              <a:ext cx="263742" cy="264116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400" dirty="0">
                  <a:solidFill>
                    <a:srgbClr val="FFFF00"/>
                  </a:solidFill>
                </a:rPr>
                <a:t>בן</a:t>
              </a:r>
              <a:endParaRPr lang="he-IL" sz="1200" dirty="0">
                <a:solidFill>
                  <a:srgbClr val="FFFF00"/>
                </a:solidFill>
              </a:endParaRPr>
            </a:p>
          </p:txBody>
        </p:sp>
      </p:grpSp>
      <p:grpSp>
        <p:nvGrpSpPr>
          <p:cNvPr id="42" name="קבוצה 41"/>
          <p:cNvGrpSpPr/>
          <p:nvPr/>
        </p:nvGrpSpPr>
        <p:grpSpPr>
          <a:xfrm rot="18724875">
            <a:off x="7344104" y="2761563"/>
            <a:ext cx="1889739" cy="573531"/>
            <a:chOff x="3338940" y="3851820"/>
            <a:chExt cx="1006145" cy="573531"/>
          </a:xfrm>
          <a:solidFill>
            <a:schemeClr val="accent4">
              <a:lumMod val="60000"/>
              <a:lumOff val="40000"/>
            </a:schemeClr>
          </a:solidFill>
        </p:grpSpPr>
        <p:grpSp>
          <p:nvGrpSpPr>
            <p:cNvPr id="43" name="קבוצה 42"/>
            <p:cNvGrpSpPr/>
            <p:nvPr/>
          </p:nvGrpSpPr>
          <p:grpSpPr>
            <a:xfrm rot="10800000">
              <a:off x="3338940" y="3851820"/>
              <a:ext cx="1001755" cy="573531"/>
              <a:chOff x="3450565" y="4015722"/>
              <a:chExt cx="1035170" cy="573531"/>
            </a:xfrm>
            <a:grpFill/>
          </p:grpSpPr>
          <p:sp>
            <p:nvSpPr>
              <p:cNvPr id="45" name="חץ ימינה 44"/>
              <p:cNvSpPr/>
              <p:nvPr/>
            </p:nvSpPr>
            <p:spPr>
              <a:xfrm>
                <a:off x="3450565" y="4015722"/>
                <a:ext cx="1035170" cy="573531"/>
              </a:xfrm>
              <a:prstGeom prst="rightArrow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dirty="0"/>
              </a:p>
            </p:txBody>
          </p:sp>
          <p:sp>
            <p:nvSpPr>
              <p:cNvPr id="46" name="TextBox 45"/>
              <p:cNvSpPr txBox="1"/>
              <p:nvPr/>
            </p:nvSpPr>
            <p:spPr>
              <a:xfrm>
                <a:off x="3450566" y="4174066"/>
                <a:ext cx="910986" cy="276999"/>
              </a:xfrm>
              <a:prstGeom prst="rect">
                <a:avLst/>
              </a:prstGeom>
              <a:grpFill/>
            </p:spPr>
            <p:txBody>
              <a:bodyPr wrap="square" rtlCol="1">
                <a:spAutoFit/>
              </a:bodyPr>
              <a:lstStyle/>
              <a:p>
                <a:endParaRPr lang="he-IL" sz="1200" dirty="0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44" name="TextBox 43"/>
            <p:cNvSpPr txBox="1"/>
            <p:nvPr/>
          </p:nvSpPr>
          <p:spPr>
            <a:xfrm>
              <a:off x="3601484" y="4014018"/>
              <a:ext cx="743601" cy="307777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400" dirty="0"/>
                <a:t>נשא אישה</a:t>
              </a:r>
            </a:p>
          </p:txBody>
        </p:sp>
      </p:grpSp>
      <p:grpSp>
        <p:nvGrpSpPr>
          <p:cNvPr id="47" name="קבוצה 46"/>
          <p:cNvGrpSpPr/>
          <p:nvPr/>
        </p:nvGrpSpPr>
        <p:grpSpPr>
          <a:xfrm rot="18222873">
            <a:off x="7632278" y="4300519"/>
            <a:ext cx="722050" cy="1279892"/>
            <a:chOff x="6134941" y="3648851"/>
            <a:chExt cx="577970" cy="776500"/>
          </a:xfrm>
          <a:solidFill>
            <a:schemeClr val="accent4">
              <a:lumMod val="75000"/>
            </a:schemeClr>
          </a:solidFill>
        </p:grpSpPr>
        <p:sp>
          <p:nvSpPr>
            <p:cNvPr id="48" name="חץ למטה 47"/>
            <p:cNvSpPr/>
            <p:nvPr/>
          </p:nvSpPr>
          <p:spPr>
            <a:xfrm>
              <a:off x="6134941" y="3648851"/>
              <a:ext cx="577970" cy="776500"/>
            </a:xfrm>
            <a:prstGeom prst="downArrow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6293719" y="3794802"/>
              <a:ext cx="263742" cy="264116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400" dirty="0">
                  <a:solidFill>
                    <a:srgbClr val="FFFF00"/>
                  </a:solidFill>
                </a:rPr>
                <a:t>בן</a:t>
              </a:r>
              <a:endParaRPr lang="he-IL" sz="1200" dirty="0">
                <a:solidFill>
                  <a:srgbClr val="FFFF00"/>
                </a:solidFill>
              </a:endParaRPr>
            </a:p>
          </p:txBody>
        </p:sp>
      </p:grpSp>
      <p:grpSp>
        <p:nvGrpSpPr>
          <p:cNvPr id="50" name="קבוצה 49"/>
          <p:cNvGrpSpPr/>
          <p:nvPr/>
        </p:nvGrpSpPr>
        <p:grpSpPr>
          <a:xfrm rot="11638538">
            <a:off x="2290833" y="3798456"/>
            <a:ext cx="1703727" cy="573531"/>
            <a:chOff x="3338940" y="3851820"/>
            <a:chExt cx="1006145" cy="573531"/>
          </a:xfrm>
          <a:solidFill>
            <a:schemeClr val="accent4">
              <a:lumMod val="60000"/>
              <a:lumOff val="40000"/>
            </a:schemeClr>
          </a:solidFill>
        </p:grpSpPr>
        <p:grpSp>
          <p:nvGrpSpPr>
            <p:cNvPr id="51" name="קבוצה 50"/>
            <p:cNvGrpSpPr/>
            <p:nvPr/>
          </p:nvGrpSpPr>
          <p:grpSpPr>
            <a:xfrm rot="10800000">
              <a:off x="3338940" y="3851820"/>
              <a:ext cx="1001755" cy="573531"/>
              <a:chOff x="3450565" y="4015722"/>
              <a:chExt cx="1035170" cy="573531"/>
            </a:xfrm>
            <a:grpFill/>
          </p:grpSpPr>
          <p:sp>
            <p:nvSpPr>
              <p:cNvPr id="53" name="חץ ימינה 52"/>
              <p:cNvSpPr/>
              <p:nvPr/>
            </p:nvSpPr>
            <p:spPr>
              <a:xfrm>
                <a:off x="3450565" y="4015722"/>
                <a:ext cx="1035170" cy="573531"/>
              </a:xfrm>
              <a:prstGeom prst="rightArrow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dirty="0"/>
              </a:p>
            </p:txBody>
          </p:sp>
          <p:sp>
            <p:nvSpPr>
              <p:cNvPr id="54" name="TextBox 53"/>
              <p:cNvSpPr txBox="1"/>
              <p:nvPr/>
            </p:nvSpPr>
            <p:spPr>
              <a:xfrm>
                <a:off x="3450566" y="4174066"/>
                <a:ext cx="910986" cy="276999"/>
              </a:xfrm>
              <a:prstGeom prst="rect">
                <a:avLst/>
              </a:prstGeom>
              <a:grpFill/>
            </p:spPr>
            <p:txBody>
              <a:bodyPr wrap="square" rtlCol="1">
                <a:spAutoFit/>
              </a:bodyPr>
              <a:lstStyle/>
              <a:p>
                <a:endParaRPr lang="he-IL" sz="1200" dirty="0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52" name="TextBox 51"/>
            <p:cNvSpPr txBox="1"/>
            <p:nvPr/>
          </p:nvSpPr>
          <p:spPr>
            <a:xfrm rot="10776221">
              <a:off x="3601484" y="4014018"/>
              <a:ext cx="743601" cy="307777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400" dirty="0"/>
                <a:t>נשא אישה</a:t>
              </a:r>
            </a:p>
          </p:txBody>
        </p:sp>
      </p:grpSp>
      <p:grpSp>
        <p:nvGrpSpPr>
          <p:cNvPr id="55" name="קבוצה 54"/>
          <p:cNvGrpSpPr/>
          <p:nvPr/>
        </p:nvGrpSpPr>
        <p:grpSpPr>
          <a:xfrm rot="2833064">
            <a:off x="3217461" y="4557354"/>
            <a:ext cx="722050" cy="1388659"/>
            <a:chOff x="6134941" y="3648851"/>
            <a:chExt cx="577970" cy="776500"/>
          </a:xfrm>
          <a:solidFill>
            <a:schemeClr val="accent4">
              <a:lumMod val="75000"/>
            </a:schemeClr>
          </a:solidFill>
        </p:grpSpPr>
        <p:sp>
          <p:nvSpPr>
            <p:cNvPr id="56" name="חץ למטה 55"/>
            <p:cNvSpPr/>
            <p:nvPr/>
          </p:nvSpPr>
          <p:spPr>
            <a:xfrm>
              <a:off x="6134941" y="3648851"/>
              <a:ext cx="577970" cy="776500"/>
            </a:xfrm>
            <a:prstGeom prst="downArrow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6293719" y="3794802"/>
              <a:ext cx="263742" cy="264116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400" dirty="0">
                  <a:solidFill>
                    <a:srgbClr val="FFFF00"/>
                  </a:solidFill>
                </a:rPr>
                <a:t>בן</a:t>
              </a:r>
              <a:endParaRPr lang="he-IL" sz="1200" dirty="0">
                <a:solidFill>
                  <a:srgbClr val="FFFF00"/>
                </a:solidFill>
              </a:endParaRPr>
            </a:p>
          </p:txBody>
        </p:sp>
      </p:grpSp>
      <p:grpSp>
        <p:nvGrpSpPr>
          <p:cNvPr id="58" name="קבוצה 57"/>
          <p:cNvGrpSpPr/>
          <p:nvPr/>
        </p:nvGrpSpPr>
        <p:grpSpPr>
          <a:xfrm rot="687271">
            <a:off x="8630819" y="2481678"/>
            <a:ext cx="722050" cy="2725451"/>
            <a:chOff x="6134941" y="3648851"/>
            <a:chExt cx="577970" cy="776500"/>
          </a:xfrm>
          <a:solidFill>
            <a:schemeClr val="accent4">
              <a:lumMod val="75000"/>
            </a:schemeClr>
          </a:solidFill>
        </p:grpSpPr>
        <p:sp>
          <p:nvSpPr>
            <p:cNvPr id="59" name="חץ למטה 58"/>
            <p:cNvSpPr/>
            <p:nvPr/>
          </p:nvSpPr>
          <p:spPr>
            <a:xfrm>
              <a:off x="6134941" y="3648851"/>
              <a:ext cx="577970" cy="776500"/>
            </a:xfrm>
            <a:prstGeom prst="downArrow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6293719" y="3794802"/>
              <a:ext cx="263742" cy="264116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400" dirty="0">
                  <a:solidFill>
                    <a:srgbClr val="FFFF00"/>
                  </a:solidFill>
                </a:rPr>
                <a:t>בן</a:t>
              </a:r>
              <a:endParaRPr lang="he-IL" sz="1200" dirty="0">
                <a:solidFill>
                  <a:srgbClr val="FFFF00"/>
                </a:solidFill>
              </a:endParaRPr>
            </a:p>
          </p:txBody>
        </p:sp>
      </p:grpSp>
      <p:sp>
        <p:nvSpPr>
          <p:cNvPr id="61" name="TextBox 60"/>
          <p:cNvSpPr txBox="1"/>
          <p:nvPr/>
        </p:nvSpPr>
        <p:spPr>
          <a:xfrm>
            <a:off x="6207221" y="6063578"/>
            <a:ext cx="3886238" cy="36933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 prst="slope"/>
          </a:sp3d>
        </p:spPr>
        <p:txBody>
          <a:bodyPr wrap="square" rtlCol="1">
            <a:spAutoFit/>
          </a:bodyPr>
          <a:lstStyle/>
          <a:p>
            <a:r>
              <a:rPr lang="he-IL" dirty="0"/>
              <a:t>אומר יהודה בן שמעון לדן הנכד של לוי כך:</a:t>
            </a:r>
          </a:p>
        </p:txBody>
      </p:sp>
      <p:sp>
        <p:nvSpPr>
          <p:cNvPr id="63" name="TextBox 62">
            <a:hlinkClick r:id="rId9" action="ppaction://hlinksldjump"/>
            <a:extLst>
              <a:ext uri="{FF2B5EF4-FFF2-40B4-BE49-F238E27FC236}">
                <a16:creationId xmlns:a16="http://schemas.microsoft.com/office/drawing/2014/main" id="{43D4028C-98C9-462F-93BC-FE1B2B2A442D}"/>
              </a:ext>
            </a:extLst>
          </p:cNvPr>
          <p:cNvSpPr txBox="1"/>
          <p:nvPr/>
        </p:nvSpPr>
        <p:spPr>
          <a:xfrm>
            <a:off x="313360" y="4217227"/>
            <a:ext cx="934053" cy="646331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wrap="square" rtlCol="1">
            <a:spAutoFit/>
          </a:bodyPr>
          <a:lstStyle/>
          <a:p>
            <a:pPr algn="ctr"/>
            <a:r>
              <a:rPr lang="he-IL" dirty="0">
                <a:hlinkClick r:id="rId9" action="ppaction://hlinksldjump"/>
              </a:rPr>
              <a:t>לכל החידות</a:t>
            </a:r>
            <a:endParaRPr lang="he-IL" dirty="0"/>
          </a:p>
        </p:txBody>
      </p:sp>
      <p:grpSp>
        <p:nvGrpSpPr>
          <p:cNvPr id="64" name="קבוצה 63"/>
          <p:cNvGrpSpPr/>
          <p:nvPr/>
        </p:nvGrpSpPr>
        <p:grpSpPr>
          <a:xfrm rot="20464541">
            <a:off x="1857503" y="3822995"/>
            <a:ext cx="722050" cy="1388659"/>
            <a:chOff x="6134941" y="3648851"/>
            <a:chExt cx="577970" cy="776500"/>
          </a:xfrm>
          <a:solidFill>
            <a:schemeClr val="accent4">
              <a:lumMod val="75000"/>
            </a:schemeClr>
          </a:solidFill>
        </p:grpSpPr>
        <p:sp>
          <p:nvSpPr>
            <p:cNvPr id="65" name="חץ למטה 64"/>
            <p:cNvSpPr/>
            <p:nvPr/>
          </p:nvSpPr>
          <p:spPr>
            <a:xfrm>
              <a:off x="6134941" y="3648851"/>
              <a:ext cx="577970" cy="776500"/>
            </a:xfrm>
            <a:prstGeom prst="downArrow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6293719" y="3794802"/>
              <a:ext cx="263742" cy="264116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400" dirty="0">
                  <a:solidFill>
                    <a:srgbClr val="FFFF00"/>
                  </a:solidFill>
                </a:rPr>
                <a:t>בן</a:t>
              </a:r>
              <a:endParaRPr lang="he-IL" sz="1200" dirty="0">
                <a:solidFill>
                  <a:srgbClr val="FFFF00"/>
                </a:solidFill>
              </a:endParaRPr>
            </a:p>
          </p:txBody>
        </p:sp>
      </p:grpSp>
      <p:sp>
        <p:nvSpPr>
          <p:cNvPr id="67" name="הסבר אליפטי 66"/>
          <p:cNvSpPr/>
          <p:nvPr/>
        </p:nvSpPr>
        <p:spPr>
          <a:xfrm rot="16571328">
            <a:off x="9934982" y="1614761"/>
            <a:ext cx="1659423" cy="2253893"/>
          </a:xfrm>
          <a:prstGeom prst="wedgeEllipseCallout">
            <a:avLst>
              <a:gd name="adj1" fmla="val -175564"/>
              <a:gd name="adj2" fmla="val -7193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8" name="TextBox 67"/>
          <p:cNvSpPr txBox="1"/>
          <p:nvPr/>
        </p:nvSpPr>
        <p:spPr>
          <a:xfrm>
            <a:off x="9857027" y="2249240"/>
            <a:ext cx="1747162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אני ואתה בני אחי (בני שתי האחיות דבורה וחנה)</a:t>
            </a:r>
          </a:p>
          <a:p>
            <a:endParaRPr lang="he-IL" dirty="0"/>
          </a:p>
        </p:txBody>
      </p:sp>
      <p:sp>
        <p:nvSpPr>
          <p:cNvPr id="69" name="הסבר אליפטי 68"/>
          <p:cNvSpPr/>
          <p:nvPr/>
        </p:nvSpPr>
        <p:spPr>
          <a:xfrm rot="16571328">
            <a:off x="10291437" y="3090280"/>
            <a:ext cx="1659423" cy="2253893"/>
          </a:xfrm>
          <a:prstGeom prst="wedgeEllipseCallout">
            <a:avLst>
              <a:gd name="adj1" fmla="val -83710"/>
              <a:gd name="adj2" fmla="val -9230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0" name="TextBox 69"/>
          <p:cNvSpPr txBox="1"/>
          <p:nvPr/>
        </p:nvSpPr>
        <p:spPr>
          <a:xfrm>
            <a:off x="9982200" y="3971436"/>
            <a:ext cx="2055242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אני ואביך (גד) בני שני אחים(שמעון ולוי)</a:t>
            </a:r>
          </a:p>
          <a:p>
            <a:endParaRPr lang="he-IL" dirty="0"/>
          </a:p>
        </p:txBody>
      </p:sp>
      <p:sp>
        <p:nvSpPr>
          <p:cNvPr id="71" name="הסבר אליפטי 70"/>
          <p:cNvSpPr/>
          <p:nvPr/>
        </p:nvSpPr>
        <p:spPr>
          <a:xfrm rot="16571328">
            <a:off x="10352871" y="4638012"/>
            <a:ext cx="1659423" cy="2253893"/>
          </a:xfrm>
          <a:prstGeom prst="wedgeEllipseCallout">
            <a:avLst>
              <a:gd name="adj1" fmla="val 4788"/>
              <a:gd name="adj2" fmla="val -10442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2" name="TextBox 71"/>
          <p:cNvSpPr txBox="1"/>
          <p:nvPr/>
        </p:nvSpPr>
        <p:spPr>
          <a:xfrm>
            <a:off x="10548594" y="5287845"/>
            <a:ext cx="1488848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אני ואמך בני שני אחים (שמעון וראובן</a:t>
            </a:r>
            <a:r>
              <a:rPr lang="he-IL" dirty="0" smtClean="0"/>
              <a:t>)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067153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22" presetClass="entr" presetSubtype="4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750"/>
                            </p:stCondLst>
                            <p:childTnLst>
                              <p:par>
                                <p:cTn id="2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" presetClass="entr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250"/>
                            </p:stCondLst>
                            <p:childTnLst>
                              <p:par>
                                <p:cTn id="36" presetID="22" presetClass="entr" presetSubtype="4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" presetClass="entr" presetSubtype="3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00"/>
                            </p:stCondLst>
                            <p:childTnLst>
                              <p:par>
                                <p:cTn id="49" presetID="22" presetClass="entr" presetSubtype="4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" presetClass="entr" presetSubtype="3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2" presetClass="entr" presetSubtype="3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000"/>
                            </p:stCondLst>
                            <p:childTnLst>
                              <p:par>
                                <p:cTn id="6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1000"/>
                            </p:stCondLst>
                            <p:childTnLst>
                              <p:par>
                                <p:cTn id="86" presetID="6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8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2500"/>
                            </p:stCondLst>
                            <p:childTnLst>
                              <p:par>
                                <p:cTn id="90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2" dur="500"/>
                                        <p:tgtEl>
                                          <p:spTgt spid="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3000"/>
                            </p:stCondLst>
                            <p:childTnLst>
                              <p:par>
                                <p:cTn id="94" presetID="6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6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4500"/>
                            </p:stCondLst>
                            <p:childTnLst>
                              <p:par>
                                <p:cTn id="98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0" dur="500"/>
                                        <p:tgtEl>
                                          <p:spTgt spid="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5000"/>
                            </p:stCondLst>
                            <p:childTnLst>
                              <p:par>
                                <p:cTn id="102" presetID="6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4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6500"/>
                            </p:stCondLst>
                            <p:childTnLst>
                              <p:par>
                                <p:cTn id="106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" grpId="0" animBg="1"/>
      <p:bldP spid="63" grpId="0" animBg="1"/>
      <p:bldP spid="67" grpId="0" animBg="1"/>
      <p:bldP spid="69" grpId="0" animBg="1"/>
      <p:bldP spid="71" grpId="0" animBg="1"/>
    </p:bld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357</TotalTime>
  <Words>838</Words>
  <Application>Microsoft Office PowerPoint</Application>
  <PresentationFormat>מסך רחב</PresentationFormat>
  <Paragraphs>198</Paragraphs>
  <Slides>8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5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Narkisim</vt:lpstr>
      <vt:lpstr>Times New Roman</vt:lpstr>
      <vt:lpstr>ערכת נושא Office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>izak rossler</dc:creator>
  <cp:lastModifiedBy>izak rossler</cp:lastModifiedBy>
  <cp:revision>12</cp:revision>
  <dcterms:created xsi:type="dcterms:W3CDTF">2022-04-24T10:25:40Z</dcterms:created>
  <dcterms:modified xsi:type="dcterms:W3CDTF">2022-04-27T11:41:19Z</dcterms:modified>
</cp:coreProperties>
</file>