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9E6BD-AE3D-40E5-8953-33D2209120CB}" type="datetimeFigureOut">
              <a:rPr lang="he-IL" smtClean="0"/>
              <a:t>ט"ז/סיון/תשפ"ב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988E-72F5-4A7E-96C5-20E6BABE258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13458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9E6BD-AE3D-40E5-8953-33D2209120CB}" type="datetimeFigureOut">
              <a:rPr lang="he-IL" smtClean="0"/>
              <a:t>ט"ז/סיון/תשפ"ב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988E-72F5-4A7E-96C5-20E6BABE258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3583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9E6BD-AE3D-40E5-8953-33D2209120CB}" type="datetimeFigureOut">
              <a:rPr lang="he-IL" smtClean="0"/>
              <a:t>ט"ז/סיון/תשפ"ב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988E-72F5-4A7E-96C5-20E6BABE258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20381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9E6BD-AE3D-40E5-8953-33D2209120CB}" type="datetimeFigureOut">
              <a:rPr lang="he-IL" smtClean="0"/>
              <a:t>ט"ז/סיון/תשפ"ב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988E-72F5-4A7E-96C5-20E6BABE258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33397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9E6BD-AE3D-40E5-8953-33D2209120CB}" type="datetimeFigureOut">
              <a:rPr lang="he-IL" smtClean="0"/>
              <a:t>ט"ז/סיון/תשפ"ב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988E-72F5-4A7E-96C5-20E6BABE258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4193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9E6BD-AE3D-40E5-8953-33D2209120CB}" type="datetimeFigureOut">
              <a:rPr lang="he-IL" smtClean="0"/>
              <a:t>ט"ז/סיון/תשפ"ב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988E-72F5-4A7E-96C5-20E6BABE258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50883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9E6BD-AE3D-40E5-8953-33D2209120CB}" type="datetimeFigureOut">
              <a:rPr lang="he-IL" smtClean="0"/>
              <a:t>ט"ז/סיון/תשפ"ב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988E-72F5-4A7E-96C5-20E6BABE258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35570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9E6BD-AE3D-40E5-8953-33D2209120CB}" type="datetimeFigureOut">
              <a:rPr lang="he-IL" smtClean="0"/>
              <a:t>ט"ז/סיון/תשפ"ב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988E-72F5-4A7E-96C5-20E6BABE258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7428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9E6BD-AE3D-40E5-8953-33D2209120CB}" type="datetimeFigureOut">
              <a:rPr lang="he-IL" smtClean="0"/>
              <a:t>ט"ז/סיון/תשפ"ב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988E-72F5-4A7E-96C5-20E6BABE258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96510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9E6BD-AE3D-40E5-8953-33D2209120CB}" type="datetimeFigureOut">
              <a:rPr lang="he-IL" smtClean="0"/>
              <a:t>ט"ז/סיון/תשפ"ב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988E-72F5-4A7E-96C5-20E6BABE258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04523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9E6BD-AE3D-40E5-8953-33D2209120CB}" type="datetimeFigureOut">
              <a:rPr lang="he-IL" smtClean="0"/>
              <a:t>ט"ז/סיון/תשפ"ב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988E-72F5-4A7E-96C5-20E6BABE258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40826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9E6BD-AE3D-40E5-8953-33D2209120CB}" type="datetimeFigureOut">
              <a:rPr lang="he-IL" smtClean="0"/>
              <a:t>ט"ז/סיון/תשפ"ב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0988E-72F5-4A7E-96C5-20E6BABE258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79570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slide" Target="slide4.xml"/><Relationship Id="rId4" Type="http://schemas.openxmlformats.org/officeDocument/2006/relationships/slide" Target="slid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hlinkClick r:id="rId2" action="ppaction://hlinksldjump"/>
          </p:cNvPr>
          <p:cNvSpPr/>
          <p:nvPr/>
        </p:nvSpPr>
        <p:spPr>
          <a:xfrm>
            <a:off x="2213033" y="456938"/>
            <a:ext cx="8011886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r>
              <a:rPr lang="he-IL" dirty="0" err="1" smtClean="0"/>
              <a:t>והתנן</a:t>
            </a:r>
            <a:r>
              <a:rPr lang="he-IL" dirty="0"/>
              <a:t>: שני </a:t>
            </a:r>
            <a:r>
              <a:rPr lang="he-IL" dirty="0" err="1"/>
              <a:t>אחין</a:t>
            </a:r>
            <a:r>
              <a:rPr lang="he-IL" dirty="0"/>
              <a:t> - אחד פקח ואחד חרש, </a:t>
            </a:r>
            <a:r>
              <a:rPr lang="he-IL" dirty="0" err="1"/>
              <a:t>נשואין</a:t>
            </a:r>
            <a:r>
              <a:rPr lang="he-IL" dirty="0"/>
              <a:t> לשתי </a:t>
            </a:r>
            <a:r>
              <a:rPr lang="he-IL" dirty="0" err="1"/>
              <a:t>נכריות</a:t>
            </a:r>
            <a:r>
              <a:rPr lang="he-IL" dirty="0"/>
              <a:t> - אחת פקחת ואחת חרשת, מת חרש בעל חרשת, מה יעשה פקח בעל פקחת? כונס,  ואם רצה להוציא יוציא, </a:t>
            </a:r>
          </a:p>
        </p:txBody>
      </p:sp>
      <p:sp>
        <p:nvSpPr>
          <p:cNvPr id="5" name="מלבן 4"/>
          <p:cNvSpPr/>
          <p:nvPr/>
        </p:nvSpPr>
        <p:spPr>
          <a:xfrm>
            <a:off x="5557307" y="0"/>
            <a:ext cx="15392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b="1" dirty="0"/>
              <a:t>דף ק"י עמוד א</a:t>
            </a:r>
            <a:endParaRPr lang="he-IL" b="1" dirty="0"/>
          </a:p>
        </p:txBody>
      </p:sp>
      <p:sp>
        <p:nvSpPr>
          <p:cNvPr id="6" name="מלבן 5">
            <a:hlinkClick r:id="rId3" action="ppaction://hlinksldjump"/>
          </p:cNvPr>
          <p:cNvSpPr/>
          <p:nvPr/>
        </p:nvSpPr>
        <p:spPr>
          <a:xfrm>
            <a:off x="2808687" y="1832422"/>
            <a:ext cx="7416232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r>
              <a:rPr lang="he-IL" dirty="0" smtClean="0"/>
              <a:t>תא </a:t>
            </a:r>
            <a:r>
              <a:rPr lang="he-IL" dirty="0"/>
              <a:t>שמע: שני </a:t>
            </a:r>
            <a:r>
              <a:rPr lang="he-IL" dirty="0" err="1"/>
              <a:t>אחין</a:t>
            </a:r>
            <a:r>
              <a:rPr lang="he-IL" dirty="0"/>
              <a:t> </a:t>
            </a:r>
            <a:r>
              <a:rPr lang="he-IL" dirty="0" err="1"/>
              <a:t>פקחין</a:t>
            </a:r>
            <a:r>
              <a:rPr lang="he-IL" dirty="0"/>
              <a:t> </a:t>
            </a:r>
            <a:r>
              <a:rPr lang="he-IL" dirty="0" err="1"/>
              <a:t>נשואין</a:t>
            </a:r>
            <a:r>
              <a:rPr lang="he-IL" dirty="0"/>
              <a:t> שתי </a:t>
            </a:r>
            <a:r>
              <a:rPr lang="he-IL" dirty="0" err="1"/>
              <a:t>נכריות</a:t>
            </a:r>
            <a:r>
              <a:rPr lang="he-IL" dirty="0"/>
              <a:t>, אחת פקחת ואחת חרשת, </a:t>
            </a:r>
          </a:p>
          <a:p>
            <a:r>
              <a:rPr lang="he-IL" dirty="0"/>
              <a:t>מת פקח בעל החרשת, מה יעשה פקח בעל פקחת? כונס ואם רוצה להוציא יוציא, </a:t>
            </a:r>
          </a:p>
        </p:txBody>
      </p:sp>
      <p:sp>
        <p:nvSpPr>
          <p:cNvPr id="7" name="מלבן 6"/>
          <p:cNvSpPr/>
          <p:nvPr/>
        </p:nvSpPr>
        <p:spPr>
          <a:xfrm>
            <a:off x="5557307" y="1283179"/>
            <a:ext cx="14285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b="1" dirty="0"/>
              <a:t>דף קי עמוד ב</a:t>
            </a:r>
            <a:endParaRPr lang="he-IL" b="1" dirty="0"/>
          </a:p>
        </p:txBody>
      </p:sp>
      <p:sp>
        <p:nvSpPr>
          <p:cNvPr id="8" name="מלבן 7">
            <a:hlinkClick r:id="rId4" action="ppaction://hlinksldjump"/>
          </p:cNvPr>
          <p:cNvSpPr/>
          <p:nvPr/>
        </p:nvSpPr>
        <p:spPr>
          <a:xfrm>
            <a:off x="1707899" y="3831070"/>
            <a:ext cx="851702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dirty="0" smtClean="0"/>
              <a:t>אלא </a:t>
            </a:r>
            <a:r>
              <a:rPr lang="he-IL" dirty="0" err="1"/>
              <a:t>איבעי</a:t>
            </a:r>
            <a:r>
              <a:rPr lang="he-IL" dirty="0"/>
              <a:t> לך </a:t>
            </a:r>
            <a:r>
              <a:rPr lang="he-IL" dirty="0" err="1"/>
              <a:t>לאותביה</a:t>
            </a:r>
            <a:r>
              <a:rPr lang="he-IL" dirty="0"/>
              <a:t> מהא: שני </a:t>
            </a:r>
            <a:r>
              <a:rPr lang="he-IL" dirty="0" err="1"/>
              <a:t>אחין</a:t>
            </a:r>
            <a:r>
              <a:rPr lang="he-IL" dirty="0"/>
              <a:t> חרשין </a:t>
            </a:r>
            <a:r>
              <a:rPr lang="he-IL" dirty="0" err="1"/>
              <a:t>נשואין</a:t>
            </a:r>
            <a:r>
              <a:rPr lang="he-IL" dirty="0"/>
              <a:t> שתי אחיות פקחות, או שתי אחיות חרשות</a:t>
            </a:r>
            <a:r>
              <a:rPr lang="he-IL" sz="1400" b="1" dirty="0"/>
              <a:t>, </a:t>
            </a:r>
          </a:p>
        </p:txBody>
      </p:sp>
      <p:sp>
        <p:nvSpPr>
          <p:cNvPr id="9" name="מלבן 8">
            <a:hlinkClick r:id="rId5" action="ppaction://hlinksldjump"/>
          </p:cNvPr>
          <p:cNvSpPr/>
          <p:nvPr/>
        </p:nvSpPr>
        <p:spPr>
          <a:xfrm>
            <a:off x="2508665" y="2777019"/>
            <a:ext cx="7734462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r>
              <a:rPr lang="he-IL" dirty="0" err="1" smtClean="0"/>
              <a:t>איתיביה</a:t>
            </a:r>
            <a:r>
              <a:rPr lang="he-IL" dirty="0" smtClean="0"/>
              <a:t>:  </a:t>
            </a:r>
            <a:r>
              <a:rPr lang="he-IL" dirty="0"/>
              <a:t>שני </a:t>
            </a:r>
            <a:r>
              <a:rPr lang="he-IL" dirty="0" err="1" smtClean="0"/>
              <a:t>אחין</a:t>
            </a:r>
            <a:r>
              <a:rPr lang="he-IL" dirty="0" smtClean="0"/>
              <a:t>, אחד </a:t>
            </a:r>
            <a:r>
              <a:rPr lang="he-IL" dirty="0"/>
              <a:t>פקח ואחד </a:t>
            </a:r>
            <a:r>
              <a:rPr lang="he-IL" dirty="0" smtClean="0"/>
              <a:t>חרש, </a:t>
            </a:r>
            <a:r>
              <a:rPr lang="he-IL" dirty="0" err="1"/>
              <a:t>נשואין</a:t>
            </a:r>
            <a:r>
              <a:rPr lang="he-IL" dirty="0"/>
              <a:t> שתי אחיות אחת פקחת ואחת חרשת מת חרש בעל </a:t>
            </a:r>
            <a:r>
              <a:rPr lang="he-IL" dirty="0" smtClean="0"/>
              <a:t>חרשת. </a:t>
            </a:r>
            <a:r>
              <a:rPr lang="he-IL" dirty="0"/>
              <a:t>מה יעשה פקח בעל </a:t>
            </a:r>
            <a:r>
              <a:rPr lang="he-IL" dirty="0" smtClean="0"/>
              <a:t>פקחת ? </a:t>
            </a:r>
            <a:r>
              <a:rPr lang="he-IL" dirty="0"/>
              <a:t>תצא משום אחות </a:t>
            </a:r>
            <a:r>
              <a:rPr lang="he-IL" dirty="0" err="1" smtClean="0"/>
              <a:t>אשה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9934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ט"ז.סיון.תשפ"ב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2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3108960" y="207556"/>
            <a:ext cx="8011886" cy="8617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1400" b="1" dirty="0"/>
              <a:t>דף ק"י עמוד א</a:t>
            </a:r>
          </a:p>
          <a:p>
            <a:r>
              <a:rPr lang="he-IL" dirty="0" err="1"/>
              <a:t>והתנן</a:t>
            </a:r>
            <a:r>
              <a:rPr lang="he-IL" dirty="0"/>
              <a:t>: שני </a:t>
            </a:r>
            <a:r>
              <a:rPr lang="he-IL" dirty="0" err="1"/>
              <a:t>אחין</a:t>
            </a:r>
            <a:r>
              <a:rPr lang="he-IL" dirty="0"/>
              <a:t> - אחד פקח ואחד חרש, </a:t>
            </a:r>
            <a:r>
              <a:rPr lang="he-IL" dirty="0" err="1"/>
              <a:t>נשואין</a:t>
            </a:r>
            <a:r>
              <a:rPr lang="he-IL" dirty="0"/>
              <a:t> לשתי </a:t>
            </a:r>
            <a:r>
              <a:rPr lang="he-IL" dirty="0" err="1"/>
              <a:t>נכריות</a:t>
            </a:r>
            <a:r>
              <a:rPr lang="he-IL" dirty="0"/>
              <a:t> - אחת פקחת ואחת חרשת, מת חרש בעל חרשת, מה יעשה פקח בעל פקחת? כונס,  ואם רצה להוציא יוציא, </a:t>
            </a:r>
          </a:p>
        </p:txBody>
      </p:sp>
      <p:grpSp>
        <p:nvGrpSpPr>
          <p:cNvPr id="6" name="קבוצה 5"/>
          <p:cNvGrpSpPr/>
          <p:nvPr/>
        </p:nvGrpSpPr>
        <p:grpSpPr>
          <a:xfrm>
            <a:off x="6685052" y="2000660"/>
            <a:ext cx="1148167" cy="1092200"/>
            <a:chOff x="6872147" y="2031689"/>
            <a:chExt cx="1148167" cy="1092200"/>
          </a:xfrm>
        </p:grpSpPr>
        <p:grpSp>
          <p:nvGrpSpPr>
            <p:cNvPr id="7" name="קבוצה 6"/>
            <p:cNvGrpSpPr/>
            <p:nvPr/>
          </p:nvGrpSpPr>
          <p:grpSpPr>
            <a:xfrm>
              <a:off x="6872147" y="2031689"/>
              <a:ext cx="1148167" cy="1092200"/>
              <a:chOff x="7741009" y="2738648"/>
              <a:chExt cx="1092200" cy="1092200"/>
            </a:xfrm>
          </p:grpSpPr>
          <p:pic>
            <p:nvPicPr>
              <p:cNvPr id="9" name="תמונה 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741009" y="2738648"/>
                <a:ext cx="1092200" cy="1092200"/>
              </a:xfrm>
              <a:prstGeom prst="rect">
                <a:avLst/>
              </a:prstGeom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8032629" y="2738648"/>
                <a:ext cx="508959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he-IL" sz="1200" dirty="0">
                    <a:solidFill>
                      <a:schemeClr val="bg1"/>
                    </a:solidFill>
                  </a:rPr>
                  <a:t>ראובן</a:t>
                </a:r>
                <a:endParaRPr lang="he-IL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7426706" y="2700636"/>
              <a:ext cx="57408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פקח</a:t>
              </a:r>
            </a:p>
          </p:txBody>
        </p:sp>
      </p:grpSp>
      <p:grpSp>
        <p:nvGrpSpPr>
          <p:cNvPr id="11" name="קבוצה 10"/>
          <p:cNvGrpSpPr/>
          <p:nvPr/>
        </p:nvGrpSpPr>
        <p:grpSpPr>
          <a:xfrm>
            <a:off x="8289832" y="4178581"/>
            <a:ext cx="1106818" cy="968869"/>
            <a:chOff x="6670101" y="3791717"/>
            <a:chExt cx="1106818" cy="968869"/>
          </a:xfrm>
        </p:grpSpPr>
        <p:grpSp>
          <p:nvGrpSpPr>
            <p:cNvPr id="12" name="קבוצה 11"/>
            <p:cNvGrpSpPr/>
            <p:nvPr/>
          </p:nvGrpSpPr>
          <p:grpSpPr>
            <a:xfrm>
              <a:off x="6670101" y="3791717"/>
              <a:ext cx="1106818" cy="927936"/>
              <a:chOff x="5473700" y="2876550"/>
              <a:chExt cx="1244600" cy="1104900"/>
            </a:xfrm>
          </p:grpSpPr>
          <p:pic>
            <p:nvPicPr>
              <p:cNvPr id="14" name="תמונה 13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73700" y="2876550"/>
                <a:ext cx="1244600" cy="1104900"/>
              </a:xfrm>
              <a:prstGeom prst="rect">
                <a:avLst/>
              </a:prstGeom>
            </p:spPr>
          </p:pic>
          <p:sp>
            <p:nvSpPr>
              <p:cNvPr id="15" name="TextBox 14"/>
              <p:cNvSpPr txBox="1"/>
              <p:nvPr/>
            </p:nvSpPr>
            <p:spPr>
              <a:xfrm>
                <a:off x="5473700" y="3051597"/>
                <a:ext cx="733246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he-IL" sz="1200" dirty="0">
                    <a:solidFill>
                      <a:schemeClr val="bg1"/>
                    </a:solidFill>
                  </a:rPr>
                  <a:t>שרה</a:t>
                </a:r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6872147" y="4391254"/>
              <a:ext cx="773979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פקחת</a:t>
              </a:r>
            </a:p>
          </p:txBody>
        </p:sp>
      </p:grpSp>
      <p:grpSp>
        <p:nvGrpSpPr>
          <p:cNvPr id="16" name="קבוצה 15"/>
          <p:cNvGrpSpPr/>
          <p:nvPr/>
        </p:nvGrpSpPr>
        <p:grpSpPr>
          <a:xfrm>
            <a:off x="3040949" y="1737619"/>
            <a:ext cx="1373965" cy="1230594"/>
            <a:chOff x="3108462" y="2031689"/>
            <a:chExt cx="1112402" cy="936524"/>
          </a:xfrm>
        </p:grpSpPr>
        <p:grpSp>
          <p:nvGrpSpPr>
            <p:cNvPr id="17" name="קבוצה 16"/>
            <p:cNvGrpSpPr/>
            <p:nvPr/>
          </p:nvGrpSpPr>
          <p:grpSpPr>
            <a:xfrm flipH="1">
              <a:off x="3108462" y="2031689"/>
              <a:ext cx="1112402" cy="889000"/>
              <a:chOff x="4167637" y="3734998"/>
              <a:chExt cx="1016000" cy="889000"/>
            </a:xfrm>
          </p:grpSpPr>
          <p:pic>
            <p:nvPicPr>
              <p:cNvPr id="19" name="תמונה 18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67637" y="3734998"/>
                <a:ext cx="1016000" cy="889000"/>
              </a:xfrm>
              <a:prstGeom prst="rect">
                <a:avLst/>
              </a:prstGeom>
            </p:spPr>
          </p:pic>
          <p:sp>
            <p:nvSpPr>
              <p:cNvPr id="20" name="TextBox 19"/>
              <p:cNvSpPr txBox="1"/>
              <p:nvPr/>
            </p:nvSpPr>
            <p:spPr>
              <a:xfrm>
                <a:off x="4522495" y="3919168"/>
                <a:ext cx="568265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he-IL" sz="1200" dirty="0">
                    <a:solidFill>
                      <a:schemeClr val="bg1"/>
                    </a:solidFill>
                  </a:rPr>
                  <a:t>דן</a:t>
                </a:r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3160727" y="2598881"/>
              <a:ext cx="726997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חרש</a:t>
              </a:r>
            </a:p>
          </p:txBody>
        </p:sp>
      </p:grpSp>
      <p:grpSp>
        <p:nvGrpSpPr>
          <p:cNvPr id="21" name="קבוצה 20"/>
          <p:cNvGrpSpPr/>
          <p:nvPr/>
        </p:nvGrpSpPr>
        <p:grpSpPr>
          <a:xfrm>
            <a:off x="1893043" y="4169199"/>
            <a:ext cx="910578" cy="889000"/>
            <a:chOff x="2330856" y="4238396"/>
            <a:chExt cx="910578" cy="889000"/>
          </a:xfrm>
        </p:grpSpPr>
        <p:grpSp>
          <p:nvGrpSpPr>
            <p:cNvPr id="22" name="קבוצה 21"/>
            <p:cNvGrpSpPr/>
            <p:nvPr/>
          </p:nvGrpSpPr>
          <p:grpSpPr>
            <a:xfrm>
              <a:off x="2330856" y="4238396"/>
              <a:ext cx="910578" cy="889000"/>
              <a:chOff x="1327894" y="2176378"/>
              <a:chExt cx="889000" cy="889000"/>
            </a:xfrm>
          </p:grpSpPr>
          <p:pic>
            <p:nvPicPr>
              <p:cNvPr id="24" name="תמונה 23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27894" y="2176378"/>
                <a:ext cx="889000" cy="889000"/>
              </a:xfrm>
              <a:prstGeom prst="rect">
                <a:avLst/>
              </a:prstGeom>
            </p:spPr>
          </p:pic>
          <p:sp>
            <p:nvSpPr>
              <p:cNvPr id="25" name="TextBox 24"/>
              <p:cNvSpPr txBox="1"/>
              <p:nvPr/>
            </p:nvSpPr>
            <p:spPr>
              <a:xfrm>
                <a:off x="1399032" y="2323999"/>
                <a:ext cx="631076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he-IL" sz="1200" dirty="0">
                    <a:solidFill>
                      <a:schemeClr val="bg1"/>
                    </a:solidFill>
                  </a:rPr>
                  <a:t>חנה</a:t>
                </a:r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2388506" y="4563689"/>
              <a:ext cx="772221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chemeClr val="bg1"/>
                  </a:solidFill>
                </a:rPr>
                <a:t>חרשת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קבוצה 25"/>
          <p:cNvGrpSpPr/>
          <p:nvPr/>
        </p:nvGrpSpPr>
        <p:grpSpPr>
          <a:xfrm>
            <a:off x="4133873" y="2341825"/>
            <a:ext cx="2646449" cy="696877"/>
            <a:chOff x="8202961" y="3266592"/>
            <a:chExt cx="1821574" cy="696877"/>
          </a:xfrm>
        </p:grpSpPr>
        <p:sp>
          <p:nvSpPr>
            <p:cNvPr id="27" name="חץ למעלה-למטה 26"/>
            <p:cNvSpPr/>
            <p:nvPr/>
          </p:nvSpPr>
          <p:spPr>
            <a:xfrm rot="16200000">
              <a:off x="8765309" y="2704244"/>
              <a:ext cx="696877" cy="1821574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532937" y="3430365"/>
              <a:ext cx="97674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אחים</a:t>
              </a:r>
            </a:p>
          </p:txBody>
        </p:sp>
      </p:grpSp>
      <p:grpSp>
        <p:nvGrpSpPr>
          <p:cNvPr id="29" name="קבוצה 28"/>
          <p:cNvGrpSpPr/>
          <p:nvPr/>
        </p:nvGrpSpPr>
        <p:grpSpPr>
          <a:xfrm rot="7667076">
            <a:off x="2324677" y="3350082"/>
            <a:ext cx="1549630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30" name="קבוצה 29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32" name="חץ ימינה 31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 rot="10776405"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34" name="קבוצה 33"/>
          <p:cNvGrpSpPr/>
          <p:nvPr/>
        </p:nvGrpSpPr>
        <p:grpSpPr>
          <a:xfrm rot="3123022">
            <a:off x="7251043" y="3389628"/>
            <a:ext cx="1478154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35" name="קבוצה 34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37" name="חץ ימינה 36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39" name="קבוצה 38"/>
          <p:cNvGrpSpPr/>
          <p:nvPr/>
        </p:nvGrpSpPr>
        <p:grpSpPr>
          <a:xfrm>
            <a:off x="2266311" y="1352389"/>
            <a:ext cx="833181" cy="1238220"/>
            <a:chOff x="1117008" y="4316375"/>
            <a:chExt cx="1117699" cy="1882580"/>
          </a:xfrm>
        </p:grpSpPr>
        <p:pic>
          <p:nvPicPr>
            <p:cNvPr id="40" name="תמונה 3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41" name="TextBox 40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743347" y="3304589"/>
            <a:ext cx="3434170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ראובן הפקח מייבם את חנה החרשת </a:t>
            </a:r>
          </a:p>
          <a:p>
            <a:pPr algn="ctr"/>
            <a:r>
              <a:rPr lang="he-IL" dirty="0"/>
              <a:t>ואיננו חולץ</a:t>
            </a:r>
          </a:p>
        </p:txBody>
      </p:sp>
      <p:sp>
        <p:nvSpPr>
          <p:cNvPr id="43" name="מלבן 42"/>
          <p:cNvSpPr/>
          <p:nvPr/>
        </p:nvSpPr>
        <p:spPr>
          <a:xfrm>
            <a:off x="3559914" y="1051911"/>
            <a:ext cx="7561217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r>
              <a:rPr lang="he-IL" dirty="0"/>
              <a:t>רש"י : אח"כ מוציאה בגט שכשם שנכנסה ברמיזה כך תצא ברמיזה ולא צריכה חליצה. 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121804" y="4184232"/>
            <a:ext cx="4581295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ראובן רשאי לגרש את חנה החרשת לאחר הייבום. </a:t>
            </a:r>
          </a:p>
          <a:p>
            <a:r>
              <a:rPr lang="he-IL" dirty="0"/>
              <a:t>רש"י: כשם שהכניסה ברמיזה כך מוציאה ברמיזה</a:t>
            </a:r>
          </a:p>
        </p:txBody>
      </p:sp>
      <p:sp>
        <p:nvSpPr>
          <p:cNvPr id="45" name="מלבן 44"/>
          <p:cNvSpPr/>
          <p:nvPr/>
        </p:nvSpPr>
        <p:spPr>
          <a:xfrm>
            <a:off x="4404360" y="1438661"/>
            <a:ext cx="675132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r>
              <a:rPr lang="he-IL" dirty="0"/>
              <a:t>מת פקח בעל פקחת, מה יעשה חרש בעל חרשת? כונס ואינו מוציא לעולם; </a:t>
            </a:r>
          </a:p>
        </p:txBody>
      </p:sp>
      <p:grpSp>
        <p:nvGrpSpPr>
          <p:cNvPr id="46" name="קבוצה 45"/>
          <p:cNvGrpSpPr/>
          <p:nvPr/>
        </p:nvGrpSpPr>
        <p:grpSpPr>
          <a:xfrm>
            <a:off x="7734492" y="1716024"/>
            <a:ext cx="833181" cy="1238220"/>
            <a:chOff x="1117008" y="4316375"/>
            <a:chExt cx="1117699" cy="1882580"/>
          </a:xfrm>
        </p:grpSpPr>
        <p:pic>
          <p:nvPicPr>
            <p:cNvPr id="47" name="תמונה 4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48" name="TextBox 47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3481624" y="5024311"/>
            <a:ext cx="3695893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1">
            <a:spAutoFit/>
          </a:bodyPr>
          <a:lstStyle/>
          <a:p>
            <a:r>
              <a:rPr lang="he-IL" dirty="0"/>
              <a:t>דן החרש כונס את שרה </a:t>
            </a:r>
            <a:r>
              <a:rPr lang="he-IL" dirty="0" err="1"/>
              <a:t>הפקחת</a:t>
            </a:r>
            <a:r>
              <a:rPr lang="he-IL" dirty="0"/>
              <a:t> </a:t>
            </a:r>
            <a:r>
              <a:rPr lang="he-IL" dirty="0" err="1"/>
              <a:t>יבימתו</a:t>
            </a:r>
            <a:endParaRPr lang="he-IL" dirty="0"/>
          </a:p>
          <a:p>
            <a:r>
              <a:rPr lang="he-IL" dirty="0"/>
              <a:t>ואיננו רשאי להוציאה לעולם</a:t>
            </a:r>
          </a:p>
        </p:txBody>
      </p:sp>
      <p:sp>
        <p:nvSpPr>
          <p:cNvPr id="50" name="TextBox 49">
            <a:hlinkClick r:id="" action="ppaction://noaction"/>
          </p:cNvPr>
          <p:cNvSpPr txBox="1"/>
          <p:nvPr/>
        </p:nvSpPr>
        <p:spPr>
          <a:xfrm>
            <a:off x="931817" y="5670642"/>
            <a:ext cx="76635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1">
            <a:spAutoFit/>
          </a:bodyPr>
          <a:lstStyle/>
          <a:p>
            <a:r>
              <a:rPr lang="he-IL" dirty="0">
                <a:hlinkClick r:id="" action="ppaction://hlinkshowjump?jump=nextslide"/>
              </a:rPr>
              <a:t>המשך</a:t>
            </a:r>
            <a:endParaRPr lang="he-IL" dirty="0"/>
          </a:p>
        </p:txBody>
      </p:sp>
      <p:sp>
        <p:nvSpPr>
          <p:cNvPr id="51" name="לחצן פעולה: בית 50">
            <a:hlinkClick r:id="" action="ppaction://hlinkshowjump?jump=firstslide" highlightClick="1"/>
          </p:cNvPr>
          <p:cNvSpPr/>
          <p:nvPr/>
        </p:nvSpPr>
        <p:spPr>
          <a:xfrm>
            <a:off x="10877006" y="5338354"/>
            <a:ext cx="557348" cy="7016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54738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25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75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1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750"/>
                            </p:stCondLst>
                            <p:childTnLst>
                              <p:par>
                                <p:cTn id="49" presetID="3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" presetClass="exit" presetSubtype="4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250"/>
                            </p:stCondLst>
                            <p:childTnLst>
                              <p:par>
                                <p:cTn id="67" presetID="2" presetClass="exit" presetSubtype="4" fill="hold" grpId="1" nodeType="afterEffect">
                                  <p:stCondLst>
                                    <p:cond delay="7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1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500"/>
                            </p:stCondLst>
                            <p:childTnLst>
                              <p:par>
                                <p:cTn id="81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2" grpId="1" animBg="1"/>
      <p:bldP spid="43" grpId="0" animBg="1"/>
      <p:bldP spid="44" grpId="0" animBg="1"/>
      <p:bldP spid="44" grpId="1" animBg="1"/>
      <p:bldP spid="45" grpId="0" animBg="1"/>
      <p:bldP spid="49" grpId="0" animBg="1"/>
      <p:bldP spid="50" grpId="0" animBg="1"/>
      <p:bldP spid="5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ט"ז.סיון.תשפ"ב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3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2718898" y="-61033"/>
            <a:ext cx="7416232" cy="8617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1400" b="1" dirty="0"/>
              <a:t>דף קי עמוד ב</a:t>
            </a:r>
          </a:p>
          <a:p>
            <a:r>
              <a:rPr lang="he-IL" dirty="0"/>
              <a:t>תא שמע: שני </a:t>
            </a:r>
            <a:r>
              <a:rPr lang="he-IL" dirty="0" err="1"/>
              <a:t>אחין</a:t>
            </a:r>
            <a:r>
              <a:rPr lang="he-IL" dirty="0"/>
              <a:t> </a:t>
            </a:r>
            <a:r>
              <a:rPr lang="he-IL" dirty="0" err="1"/>
              <a:t>פקחין</a:t>
            </a:r>
            <a:r>
              <a:rPr lang="he-IL" dirty="0"/>
              <a:t> </a:t>
            </a:r>
            <a:r>
              <a:rPr lang="he-IL" dirty="0" err="1"/>
              <a:t>נשואין</a:t>
            </a:r>
            <a:r>
              <a:rPr lang="he-IL" dirty="0"/>
              <a:t> שתי </a:t>
            </a:r>
            <a:r>
              <a:rPr lang="he-IL" dirty="0" err="1"/>
              <a:t>נכריות</a:t>
            </a:r>
            <a:r>
              <a:rPr lang="he-IL" dirty="0"/>
              <a:t>, אחת פקחת ואחת חרשת, </a:t>
            </a:r>
          </a:p>
          <a:p>
            <a:r>
              <a:rPr lang="he-IL" dirty="0"/>
              <a:t>מת פקח בעל החרשת, מה יעשה פקח בעל פקחת? כונס ואם רוצה להוציא יוציא, </a:t>
            </a:r>
          </a:p>
        </p:txBody>
      </p:sp>
      <p:grpSp>
        <p:nvGrpSpPr>
          <p:cNvPr id="6" name="קבוצה 5"/>
          <p:cNvGrpSpPr/>
          <p:nvPr/>
        </p:nvGrpSpPr>
        <p:grpSpPr>
          <a:xfrm>
            <a:off x="7005820" y="2701143"/>
            <a:ext cx="1148167" cy="1092200"/>
            <a:chOff x="6872147" y="2031689"/>
            <a:chExt cx="1148167" cy="1092200"/>
          </a:xfrm>
        </p:grpSpPr>
        <p:grpSp>
          <p:nvGrpSpPr>
            <p:cNvPr id="7" name="קבוצה 6"/>
            <p:cNvGrpSpPr/>
            <p:nvPr/>
          </p:nvGrpSpPr>
          <p:grpSpPr>
            <a:xfrm>
              <a:off x="6872147" y="2031689"/>
              <a:ext cx="1148167" cy="1092200"/>
              <a:chOff x="7741009" y="2738648"/>
              <a:chExt cx="1092200" cy="1092200"/>
            </a:xfrm>
          </p:grpSpPr>
          <p:pic>
            <p:nvPicPr>
              <p:cNvPr id="9" name="תמונה 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741009" y="2738648"/>
                <a:ext cx="1092200" cy="1092200"/>
              </a:xfrm>
              <a:prstGeom prst="rect">
                <a:avLst/>
              </a:prstGeom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8032629" y="2738648"/>
                <a:ext cx="508959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he-IL" sz="1200" dirty="0">
                    <a:solidFill>
                      <a:schemeClr val="bg1"/>
                    </a:solidFill>
                  </a:rPr>
                  <a:t>ראובן</a:t>
                </a:r>
                <a:endParaRPr lang="he-IL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7426706" y="2700636"/>
              <a:ext cx="57408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פקח</a:t>
              </a:r>
            </a:p>
          </p:txBody>
        </p:sp>
      </p:grpSp>
      <p:grpSp>
        <p:nvGrpSpPr>
          <p:cNvPr id="11" name="קבוצה 10"/>
          <p:cNvGrpSpPr/>
          <p:nvPr/>
        </p:nvGrpSpPr>
        <p:grpSpPr>
          <a:xfrm>
            <a:off x="8610600" y="4879064"/>
            <a:ext cx="1106818" cy="968869"/>
            <a:chOff x="6670101" y="3791717"/>
            <a:chExt cx="1106818" cy="968869"/>
          </a:xfrm>
        </p:grpSpPr>
        <p:grpSp>
          <p:nvGrpSpPr>
            <p:cNvPr id="12" name="קבוצה 11"/>
            <p:cNvGrpSpPr/>
            <p:nvPr/>
          </p:nvGrpSpPr>
          <p:grpSpPr>
            <a:xfrm>
              <a:off x="6670101" y="3791717"/>
              <a:ext cx="1106818" cy="927936"/>
              <a:chOff x="5473700" y="2876550"/>
              <a:chExt cx="1244600" cy="1104900"/>
            </a:xfrm>
          </p:grpSpPr>
          <p:pic>
            <p:nvPicPr>
              <p:cNvPr id="14" name="תמונה 13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73700" y="2876550"/>
                <a:ext cx="1244600" cy="1104900"/>
              </a:xfrm>
              <a:prstGeom prst="rect">
                <a:avLst/>
              </a:prstGeom>
            </p:spPr>
          </p:pic>
          <p:sp>
            <p:nvSpPr>
              <p:cNvPr id="15" name="TextBox 14"/>
              <p:cNvSpPr txBox="1"/>
              <p:nvPr/>
            </p:nvSpPr>
            <p:spPr>
              <a:xfrm>
                <a:off x="5473700" y="3051597"/>
                <a:ext cx="733246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he-IL" sz="1200" dirty="0">
                    <a:solidFill>
                      <a:schemeClr val="bg1"/>
                    </a:solidFill>
                  </a:rPr>
                  <a:t>שרה</a:t>
                </a:r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6872147" y="4391254"/>
              <a:ext cx="773979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פקחת</a:t>
              </a:r>
            </a:p>
          </p:txBody>
        </p:sp>
      </p:grpSp>
      <p:grpSp>
        <p:nvGrpSpPr>
          <p:cNvPr id="16" name="קבוצה 15"/>
          <p:cNvGrpSpPr/>
          <p:nvPr/>
        </p:nvGrpSpPr>
        <p:grpSpPr>
          <a:xfrm>
            <a:off x="3429229" y="2635910"/>
            <a:ext cx="1239209" cy="1032786"/>
            <a:chOff x="3108462" y="2031689"/>
            <a:chExt cx="1112402" cy="936524"/>
          </a:xfrm>
        </p:grpSpPr>
        <p:grpSp>
          <p:nvGrpSpPr>
            <p:cNvPr id="17" name="קבוצה 16"/>
            <p:cNvGrpSpPr/>
            <p:nvPr/>
          </p:nvGrpSpPr>
          <p:grpSpPr>
            <a:xfrm flipH="1">
              <a:off x="3108462" y="2031689"/>
              <a:ext cx="1112402" cy="889000"/>
              <a:chOff x="4167637" y="3734998"/>
              <a:chExt cx="1016000" cy="889000"/>
            </a:xfrm>
          </p:grpSpPr>
          <p:pic>
            <p:nvPicPr>
              <p:cNvPr id="19" name="תמונה 18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67637" y="3734998"/>
                <a:ext cx="1016000" cy="889000"/>
              </a:xfrm>
              <a:prstGeom prst="rect">
                <a:avLst/>
              </a:prstGeom>
            </p:spPr>
          </p:pic>
          <p:sp>
            <p:nvSpPr>
              <p:cNvPr id="20" name="TextBox 19"/>
              <p:cNvSpPr txBox="1"/>
              <p:nvPr/>
            </p:nvSpPr>
            <p:spPr>
              <a:xfrm>
                <a:off x="4522495" y="3919168"/>
                <a:ext cx="568265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he-IL" sz="1200" dirty="0">
                    <a:solidFill>
                      <a:schemeClr val="bg1"/>
                    </a:solidFill>
                  </a:rPr>
                  <a:t>דן</a:t>
                </a:r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3160727" y="2598881"/>
              <a:ext cx="726997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פקח</a:t>
              </a:r>
            </a:p>
          </p:txBody>
        </p:sp>
      </p:grpSp>
      <p:grpSp>
        <p:nvGrpSpPr>
          <p:cNvPr id="21" name="קבוצה 20"/>
          <p:cNvGrpSpPr/>
          <p:nvPr/>
        </p:nvGrpSpPr>
        <p:grpSpPr>
          <a:xfrm>
            <a:off x="2213811" y="4869682"/>
            <a:ext cx="910578" cy="889000"/>
            <a:chOff x="2330856" y="4238396"/>
            <a:chExt cx="910578" cy="889000"/>
          </a:xfrm>
        </p:grpSpPr>
        <p:grpSp>
          <p:nvGrpSpPr>
            <p:cNvPr id="22" name="קבוצה 21"/>
            <p:cNvGrpSpPr/>
            <p:nvPr/>
          </p:nvGrpSpPr>
          <p:grpSpPr>
            <a:xfrm>
              <a:off x="2330856" y="4238396"/>
              <a:ext cx="910578" cy="889000"/>
              <a:chOff x="1327894" y="2176378"/>
              <a:chExt cx="889000" cy="889000"/>
            </a:xfrm>
          </p:grpSpPr>
          <p:pic>
            <p:nvPicPr>
              <p:cNvPr id="24" name="תמונה 23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27894" y="2176378"/>
                <a:ext cx="889000" cy="889000"/>
              </a:xfrm>
              <a:prstGeom prst="rect">
                <a:avLst/>
              </a:prstGeom>
            </p:spPr>
          </p:pic>
          <p:sp>
            <p:nvSpPr>
              <p:cNvPr id="25" name="TextBox 24"/>
              <p:cNvSpPr txBox="1"/>
              <p:nvPr/>
            </p:nvSpPr>
            <p:spPr>
              <a:xfrm>
                <a:off x="1399032" y="2323999"/>
                <a:ext cx="631076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he-IL" sz="1200" dirty="0">
                    <a:solidFill>
                      <a:schemeClr val="bg1"/>
                    </a:solidFill>
                  </a:rPr>
                  <a:t>חנה</a:t>
                </a:r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2388506" y="4563689"/>
              <a:ext cx="772221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chemeClr val="bg1"/>
                  </a:solidFill>
                </a:rPr>
                <a:t>חרשת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קבוצה 25"/>
          <p:cNvGrpSpPr/>
          <p:nvPr/>
        </p:nvGrpSpPr>
        <p:grpSpPr>
          <a:xfrm>
            <a:off x="4359368" y="2949153"/>
            <a:ext cx="2646449" cy="696877"/>
            <a:chOff x="8202961" y="3266592"/>
            <a:chExt cx="1821574" cy="696877"/>
          </a:xfrm>
        </p:grpSpPr>
        <p:sp>
          <p:nvSpPr>
            <p:cNvPr id="27" name="חץ למעלה-למטה 26"/>
            <p:cNvSpPr/>
            <p:nvPr/>
          </p:nvSpPr>
          <p:spPr>
            <a:xfrm rot="16200000">
              <a:off x="8765309" y="2704244"/>
              <a:ext cx="696877" cy="1821574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532937" y="3430365"/>
              <a:ext cx="97674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אחים</a:t>
              </a:r>
            </a:p>
          </p:txBody>
        </p:sp>
      </p:grpSp>
      <p:grpSp>
        <p:nvGrpSpPr>
          <p:cNvPr id="29" name="קבוצה 28"/>
          <p:cNvGrpSpPr/>
          <p:nvPr/>
        </p:nvGrpSpPr>
        <p:grpSpPr>
          <a:xfrm rot="7667076">
            <a:off x="2376561" y="4025262"/>
            <a:ext cx="1549630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30" name="קבוצה 29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32" name="חץ ימינה 31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 rot="10776405"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34" name="קבוצה 33"/>
          <p:cNvGrpSpPr/>
          <p:nvPr/>
        </p:nvGrpSpPr>
        <p:grpSpPr>
          <a:xfrm rot="3123022">
            <a:off x="7788983" y="4063331"/>
            <a:ext cx="1478154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35" name="קבוצה 34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37" name="חץ ימינה 36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39" name="קבוצה 38"/>
          <p:cNvGrpSpPr/>
          <p:nvPr/>
        </p:nvGrpSpPr>
        <p:grpSpPr>
          <a:xfrm>
            <a:off x="2697737" y="2240570"/>
            <a:ext cx="833181" cy="1238220"/>
            <a:chOff x="1117008" y="4316375"/>
            <a:chExt cx="1117699" cy="1882580"/>
          </a:xfrm>
        </p:grpSpPr>
        <p:pic>
          <p:nvPicPr>
            <p:cNvPr id="40" name="תמונה 3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41" name="TextBox 40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738154" y="882167"/>
            <a:ext cx="6244046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מת פקח בעל פקחת, מה יעשה פקח בעל חרשת? או חולץ או מייבם; 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467982" y="4183096"/>
            <a:ext cx="4510023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ראובן בעל </a:t>
            </a:r>
            <a:r>
              <a:rPr lang="he-IL" dirty="0" err="1"/>
              <a:t>הפקחת</a:t>
            </a:r>
            <a:r>
              <a:rPr lang="he-IL" dirty="0"/>
              <a:t> כונס (מייבם) את חנה החרשת</a:t>
            </a:r>
          </a:p>
          <a:p>
            <a:r>
              <a:rPr lang="he-IL" dirty="0"/>
              <a:t>ואם רצה אחר כך לגרשה, יכול לגרשה</a:t>
            </a:r>
          </a:p>
        </p:txBody>
      </p:sp>
      <p:grpSp>
        <p:nvGrpSpPr>
          <p:cNvPr id="44" name="קבוצה 43"/>
          <p:cNvGrpSpPr/>
          <p:nvPr/>
        </p:nvGrpSpPr>
        <p:grpSpPr>
          <a:xfrm>
            <a:off x="8134464" y="2058365"/>
            <a:ext cx="833181" cy="1238220"/>
            <a:chOff x="1117008" y="4316375"/>
            <a:chExt cx="1117699" cy="1882580"/>
          </a:xfrm>
        </p:grpSpPr>
        <p:pic>
          <p:nvPicPr>
            <p:cNvPr id="45" name="תמונה 4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46" name="TextBox 45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3994397" y="5026685"/>
            <a:ext cx="366568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דן בעל החרשת יכול או לחלוץ או לייבם.</a:t>
            </a:r>
          </a:p>
        </p:txBody>
      </p:sp>
      <p:sp>
        <p:nvSpPr>
          <p:cNvPr id="48" name="TextBox 47">
            <a:hlinkClick r:id="" action="ppaction://hlinkshowjump?jump=nextslide"/>
          </p:cNvPr>
          <p:cNvSpPr txBox="1"/>
          <p:nvPr/>
        </p:nvSpPr>
        <p:spPr>
          <a:xfrm>
            <a:off x="535504" y="5548134"/>
            <a:ext cx="78303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המשך</a:t>
            </a:r>
          </a:p>
        </p:txBody>
      </p:sp>
      <p:sp>
        <p:nvSpPr>
          <p:cNvPr id="49" name="לחצן פעולה: בית 48">
            <a:hlinkClick r:id="" action="ppaction://hlinkshowjump?jump=firstslide" highlightClick="1"/>
          </p:cNvPr>
          <p:cNvSpPr/>
          <p:nvPr/>
        </p:nvSpPr>
        <p:spPr>
          <a:xfrm>
            <a:off x="11040291" y="4644732"/>
            <a:ext cx="627017" cy="77415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37655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25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2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0"/>
                            </p:stCondLst>
                            <p:childTnLst>
                              <p:par>
                                <p:cTn id="6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3" grpId="1" animBg="1"/>
      <p:bldP spid="47" grpId="0" animBg="1"/>
      <p:bldP spid="48" grpId="0" animBg="1"/>
      <p:bldP spid="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ט"ז.סיון.תשפ"ב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398818" y="5980851"/>
            <a:ext cx="4114800" cy="365125"/>
          </a:xfrm>
        </p:spPr>
        <p:txBody>
          <a:bodyPr/>
          <a:lstStyle/>
          <a:p>
            <a:r>
              <a:rPr lang="he-IL" smtClean="0"/>
              <a:t>יצחק רסלר  </a:t>
            </a:r>
            <a:r>
              <a:rPr lang="en-US" smtClean="0"/>
              <a:t>izakrossler@gmail.com </a:t>
            </a:r>
            <a:endParaRPr lang="he-IL"/>
          </a:p>
        </p:txBody>
      </p:sp>
      <p:sp>
        <p:nvSpPr>
          <p:cNvPr id="4" name="מציין מיקום של תאריך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E2586FB-1DDD-4654-B1AB-396B79198608}" type="datetime4">
              <a:rPr lang="he-IL" smtClean="0"/>
              <a:pPr/>
              <a:t>ט"ז.סיון.תשפ"ב</a:t>
            </a:fld>
            <a:endParaRPr lang="he-IL"/>
          </a:p>
        </p:txBody>
      </p:sp>
      <p:sp>
        <p:nvSpPr>
          <p:cNvPr id="5" name="מציין מיקום של כותרת תחתונה 2"/>
          <p:cNvSpPr txBox="1">
            <a:spLocks/>
          </p:cNvSpPr>
          <p:nvPr/>
        </p:nvSpPr>
        <p:spPr>
          <a:xfrm>
            <a:off x="4398818" y="59808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defPPr>
              <a:defRPr lang="he-IL"/>
            </a:defPPr>
            <a:lvl1pPr marL="0" algn="ctr" defTabSz="914400" rtl="1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mtClean="0"/>
              <a:t>יצחק רסלר  </a:t>
            </a:r>
            <a:r>
              <a:rPr lang="en-US" smtClean="0"/>
              <a:t>izakrossler@gmail.com </a:t>
            </a:r>
            <a:endParaRPr lang="he-IL"/>
          </a:p>
        </p:txBody>
      </p:sp>
      <p:sp>
        <p:nvSpPr>
          <p:cNvPr id="6" name="מציין מיקום של מספר שקופית 3"/>
          <p:cNvSpPr txBox="1">
            <a:spLocks/>
          </p:cNvSpPr>
          <p:nvPr/>
        </p:nvSpPr>
        <p:spPr>
          <a:xfrm>
            <a:off x="651491" y="6334469"/>
            <a:ext cx="1140364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defPPr>
              <a:defRPr lang="he-IL"/>
            </a:defPPr>
            <a:lvl1pPr marL="0" algn="l" defTabSz="914400" rtl="1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B67B795-7742-4BE3-83C6-04220FFFEE81}" type="slidenum">
              <a:rPr lang="he-IL" smtClean="0"/>
              <a:pPr/>
              <a:t>4</a:t>
            </a:fld>
            <a:endParaRPr lang="he-IL" dirty="0"/>
          </a:p>
        </p:txBody>
      </p:sp>
      <p:sp>
        <p:nvSpPr>
          <p:cNvPr id="7" name="מלבן 6"/>
          <p:cNvSpPr/>
          <p:nvPr/>
        </p:nvSpPr>
        <p:spPr>
          <a:xfrm>
            <a:off x="1948873" y="95874"/>
            <a:ext cx="7716254" cy="8617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1400" b="1" dirty="0"/>
              <a:t>דף קי עמוד ב</a:t>
            </a:r>
          </a:p>
          <a:p>
            <a:r>
              <a:rPr lang="he-IL" dirty="0" err="1" smtClean="0"/>
              <a:t>איתיביה</a:t>
            </a:r>
            <a:r>
              <a:rPr lang="he-IL" dirty="0" smtClean="0"/>
              <a:t>:  </a:t>
            </a:r>
            <a:r>
              <a:rPr lang="he-IL" dirty="0"/>
              <a:t>שני </a:t>
            </a:r>
            <a:r>
              <a:rPr lang="he-IL" dirty="0" err="1" smtClean="0"/>
              <a:t>אחין</a:t>
            </a:r>
            <a:r>
              <a:rPr lang="he-IL" dirty="0" smtClean="0"/>
              <a:t>, אחד </a:t>
            </a:r>
            <a:r>
              <a:rPr lang="he-IL" dirty="0"/>
              <a:t>פקח ואחד </a:t>
            </a:r>
            <a:r>
              <a:rPr lang="he-IL" dirty="0" smtClean="0"/>
              <a:t>חרש, </a:t>
            </a:r>
            <a:r>
              <a:rPr lang="he-IL" dirty="0" err="1"/>
              <a:t>נשואין</a:t>
            </a:r>
            <a:r>
              <a:rPr lang="he-IL" dirty="0"/>
              <a:t> שתי אחיות אחת פקחת ואחת חרשת מת חרש בעל </a:t>
            </a:r>
            <a:r>
              <a:rPr lang="he-IL" dirty="0" smtClean="0"/>
              <a:t>חרשת. </a:t>
            </a:r>
            <a:r>
              <a:rPr lang="he-IL" dirty="0"/>
              <a:t>מה יעשה פקח בעל </a:t>
            </a:r>
            <a:r>
              <a:rPr lang="he-IL" dirty="0" smtClean="0"/>
              <a:t>פקחת ? </a:t>
            </a:r>
            <a:r>
              <a:rPr lang="he-IL" dirty="0"/>
              <a:t>תצא משום אחות </a:t>
            </a:r>
            <a:r>
              <a:rPr lang="he-IL" dirty="0" err="1" smtClean="0"/>
              <a:t>אשה</a:t>
            </a:r>
            <a:endParaRPr lang="he-IL" dirty="0"/>
          </a:p>
        </p:txBody>
      </p:sp>
      <p:grpSp>
        <p:nvGrpSpPr>
          <p:cNvPr id="8" name="קבוצה 7"/>
          <p:cNvGrpSpPr/>
          <p:nvPr/>
        </p:nvGrpSpPr>
        <p:grpSpPr>
          <a:xfrm>
            <a:off x="7415754" y="2021033"/>
            <a:ext cx="1148167" cy="1092200"/>
            <a:chOff x="6872147" y="2031689"/>
            <a:chExt cx="1148167" cy="1092200"/>
          </a:xfrm>
        </p:grpSpPr>
        <p:grpSp>
          <p:nvGrpSpPr>
            <p:cNvPr id="9" name="קבוצה 8"/>
            <p:cNvGrpSpPr/>
            <p:nvPr/>
          </p:nvGrpSpPr>
          <p:grpSpPr>
            <a:xfrm>
              <a:off x="6872147" y="2031689"/>
              <a:ext cx="1148167" cy="1092200"/>
              <a:chOff x="7741009" y="2738648"/>
              <a:chExt cx="1092200" cy="1092200"/>
            </a:xfrm>
          </p:grpSpPr>
          <p:pic>
            <p:nvPicPr>
              <p:cNvPr id="11" name="תמונה 1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741009" y="2738648"/>
                <a:ext cx="1092200" cy="1092200"/>
              </a:xfrm>
              <a:prstGeom prst="rect">
                <a:avLst/>
              </a:prstGeom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8032629" y="2738648"/>
                <a:ext cx="508959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he-IL" sz="1200" dirty="0">
                    <a:solidFill>
                      <a:schemeClr val="bg1"/>
                    </a:solidFill>
                  </a:rPr>
                  <a:t>ראובן</a:t>
                </a:r>
                <a:endParaRPr lang="he-IL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7426706" y="2700636"/>
              <a:ext cx="57408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פקח</a:t>
              </a:r>
            </a:p>
          </p:txBody>
        </p:sp>
      </p:grpSp>
      <p:grpSp>
        <p:nvGrpSpPr>
          <p:cNvPr id="13" name="קבוצה 12"/>
          <p:cNvGrpSpPr/>
          <p:nvPr/>
        </p:nvGrpSpPr>
        <p:grpSpPr>
          <a:xfrm>
            <a:off x="8970818" y="4503565"/>
            <a:ext cx="1106818" cy="968869"/>
            <a:chOff x="6670101" y="3791717"/>
            <a:chExt cx="1106818" cy="968869"/>
          </a:xfrm>
        </p:grpSpPr>
        <p:grpSp>
          <p:nvGrpSpPr>
            <p:cNvPr id="14" name="קבוצה 13"/>
            <p:cNvGrpSpPr/>
            <p:nvPr/>
          </p:nvGrpSpPr>
          <p:grpSpPr>
            <a:xfrm>
              <a:off x="6670101" y="3791717"/>
              <a:ext cx="1106818" cy="927936"/>
              <a:chOff x="5473700" y="2876550"/>
              <a:chExt cx="1244600" cy="1104900"/>
            </a:xfrm>
          </p:grpSpPr>
          <p:pic>
            <p:nvPicPr>
              <p:cNvPr id="16" name="תמונה 1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73700" y="2876550"/>
                <a:ext cx="1244600" cy="1104900"/>
              </a:xfrm>
              <a:prstGeom prst="rect">
                <a:avLst/>
              </a:prstGeom>
            </p:spPr>
          </p:pic>
          <p:sp>
            <p:nvSpPr>
              <p:cNvPr id="17" name="TextBox 16"/>
              <p:cNvSpPr txBox="1"/>
              <p:nvPr/>
            </p:nvSpPr>
            <p:spPr>
              <a:xfrm>
                <a:off x="5473700" y="3051597"/>
                <a:ext cx="733246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he-IL" sz="1200" dirty="0">
                    <a:solidFill>
                      <a:schemeClr val="bg1"/>
                    </a:solidFill>
                  </a:rPr>
                  <a:t>שרה</a:t>
                </a:r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6872147" y="4391254"/>
              <a:ext cx="773979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פקחת</a:t>
              </a:r>
            </a:p>
          </p:txBody>
        </p:sp>
      </p:grpSp>
      <p:grpSp>
        <p:nvGrpSpPr>
          <p:cNvPr id="18" name="קבוצה 17"/>
          <p:cNvGrpSpPr/>
          <p:nvPr/>
        </p:nvGrpSpPr>
        <p:grpSpPr>
          <a:xfrm>
            <a:off x="2574029" y="4494183"/>
            <a:ext cx="910578" cy="889000"/>
            <a:chOff x="2330856" y="4238396"/>
            <a:chExt cx="910578" cy="889000"/>
          </a:xfrm>
        </p:grpSpPr>
        <p:grpSp>
          <p:nvGrpSpPr>
            <p:cNvPr id="19" name="קבוצה 18"/>
            <p:cNvGrpSpPr/>
            <p:nvPr/>
          </p:nvGrpSpPr>
          <p:grpSpPr>
            <a:xfrm>
              <a:off x="2330856" y="4238396"/>
              <a:ext cx="910578" cy="889000"/>
              <a:chOff x="1327894" y="2176378"/>
              <a:chExt cx="889000" cy="889000"/>
            </a:xfrm>
          </p:grpSpPr>
          <p:pic>
            <p:nvPicPr>
              <p:cNvPr id="21" name="תמונה 20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27894" y="2176378"/>
                <a:ext cx="889000" cy="889000"/>
              </a:xfrm>
              <a:prstGeom prst="rect">
                <a:avLst/>
              </a:prstGeom>
            </p:spPr>
          </p:pic>
          <p:sp>
            <p:nvSpPr>
              <p:cNvPr id="22" name="TextBox 21"/>
              <p:cNvSpPr txBox="1"/>
              <p:nvPr/>
            </p:nvSpPr>
            <p:spPr>
              <a:xfrm>
                <a:off x="1399032" y="2323999"/>
                <a:ext cx="631076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he-IL" sz="1200" dirty="0">
                    <a:solidFill>
                      <a:schemeClr val="bg1"/>
                    </a:solidFill>
                  </a:rPr>
                  <a:t>חנה</a:t>
                </a:r>
              </a:p>
            </p:txBody>
          </p:sp>
        </p:grpSp>
        <p:sp>
          <p:nvSpPr>
            <p:cNvPr id="20" name="TextBox 19"/>
            <p:cNvSpPr txBox="1"/>
            <p:nvPr/>
          </p:nvSpPr>
          <p:spPr>
            <a:xfrm>
              <a:off x="2388506" y="4563689"/>
              <a:ext cx="772221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chemeClr val="bg1"/>
                  </a:solidFill>
                </a:rPr>
                <a:t>חרשת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קבוצה 22"/>
          <p:cNvGrpSpPr/>
          <p:nvPr/>
        </p:nvGrpSpPr>
        <p:grpSpPr>
          <a:xfrm>
            <a:off x="4940706" y="2365451"/>
            <a:ext cx="2646449" cy="696877"/>
            <a:chOff x="8202961" y="3266592"/>
            <a:chExt cx="1821574" cy="696877"/>
          </a:xfrm>
        </p:grpSpPr>
        <p:sp>
          <p:nvSpPr>
            <p:cNvPr id="24" name="חץ למעלה-למטה 23"/>
            <p:cNvSpPr/>
            <p:nvPr/>
          </p:nvSpPr>
          <p:spPr>
            <a:xfrm rot="16200000">
              <a:off x="8765309" y="2704244"/>
              <a:ext cx="696877" cy="1821574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532937" y="3430365"/>
              <a:ext cx="97674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אחים</a:t>
              </a:r>
            </a:p>
          </p:txBody>
        </p:sp>
      </p:grpSp>
      <p:grpSp>
        <p:nvGrpSpPr>
          <p:cNvPr id="26" name="קבוצה 25"/>
          <p:cNvGrpSpPr/>
          <p:nvPr/>
        </p:nvGrpSpPr>
        <p:grpSpPr>
          <a:xfrm rot="7667076">
            <a:off x="2736779" y="3649763"/>
            <a:ext cx="1549630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27" name="קבוצה 26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29" name="חץ ימינה 28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 rot="10776405"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31" name="קבוצה 30"/>
          <p:cNvGrpSpPr/>
          <p:nvPr/>
        </p:nvGrpSpPr>
        <p:grpSpPr>
          <a:xfrm rot="3123022">
            <a:off x="8149201" y="3687832"/>
            <a:ext cx="1478154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32" name="קבוצה 31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34" name="חץ ימינה 33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36" name="קבוצה 35"/>
          <p:cNvGrpSpPr/>
          <p:nvPr/>
        </p:nvGrpSpPr>
        <p:grpSpPr>
          <a:xfrm>
            <a:off x="2513725" y="1557509"/>
            <a:ext cx="833181" cy="1238220"/>
            <a:chOff x="1117008" y="4316375"/>
            <a:chExt cx="1117699" cy="1882580"/>
          </a:xfrm>
        </p:grpSpPr>
        <p:pic>
          <p:nvPicPr>
            <p:cNvPr id="37" name="תמונה 3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38" name="TextBox 37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39" name="קבוצה 38"/>
          <p:cNvGrpSpPr/>
          <p:nvPr/>
        </p:nvGrpSpPr>
        <p:grpSpPr>
          <a:xfrm>
            <a:off x="8494682" y="1682866"/>
            <a:ext cx="833181" cy="1238220"/>
            <a:chOff x="1117008" y="4316375"/>
            <a:chExt cx="1117699" cy="1882580"/>
          </a:xfrm>
        </p:grpSpPr>
        <p:pic>
          <p:nvPicPr>
            <p:cNvPr id="40" name="תמונה 3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41" name="TextBox 40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42" name="TextBox 41">
            <a:hlinkClick r:id="" action="ppaction://hlinkshowjump?jump=nextslide"/>
          </p:cNvPr>
          <p:cNvSpPr txBox="1"/>
          <p:nvPr/>
        </p:nvSpPr>
        <p:spPr>
          <a:xfrm>
            <a:off x="895722" y="5172635"/>
            <a:ext cx="78303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המשך</a:t>
            </a:r>
          </a:p>
        </p:txBody>
      </p:sp>
      <p:sp>
        <p:nvSpPr>
          <p:cNvPr id="43" name="לחצן פעולה: בית 42">
            <a:hlinkClick r:id="" action="ppaction://hlinkshowjump?jump=firstslide" highlightClick="1"/>
          </p:cNvPr>
          <p:cNvSpPr/>
          <p:nvPr/>
        </p:nvSpPr>
        <p:spPr>
          <a:xfrm>
            <a:off x="11040291" y="4644732"/>
            <a:ext cx="627017" cy="77415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4" name="TextBox 43"/>
          <p:cNvSpPr txBox="1"/>
          <p:nvPr/>
        </p:nvSpPr>
        <p:spPr>
          <a:xfrm>
            <a:off x="5027709" y="1036535"/>
            <a:ext cx="4637418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מת פקח בעל </a:t>
            </a:r>
            <a:r>
              <a:rPr lang="he-IL" dirty="0" smtClean="0"/>
              <a:t>פקחת, </a:t>
            </a:r>
            <a:r>
              <a:rPr lang="he-IL" dirty="0"/>
              <a:t>מה יעשה חרש בעל </a:t>
            </a:r>
            <a:r>
              <a:rPr lang="he-IL" dirty="0" smtClean="0"/>
              <a:t>חרשת ? </a:t>
            </a:r>
          </a:p>
          <a:p>
            <a:r>
              <a:rPr lang="he-IL" dirty="0" smtClean="0"/>
              <a:t>מוציא </a:t>
            </a:r>
            <a:r>
              <a:rPr lang="he-IL" dirty="0"/>
              <a:t>את אשתו בגט ואשת אחיו אסורה </a:t>
            </a:r>
            <a:r>
              <a:rPr lang="he-IL" dirty="0" smtClean="0"/>
              <a:t>לעולם</a:t>
            </a:r>
            <a:endParaRPr lang="he-IL" dirty="0"/>
          </a:p>
        </p:txBody>
      </p:sp>
      <p:grpSp>
        <p:nvGrpSpPr>
          <p:cNvPr id="45" name="קבוצה 44"/>
          <p:cNvGrpSpPr/>
          <p:nvPr/>
        </p:nvGrpSpPr>
        <p:grpSpPr>
          <a:xfrm>
            <a:off x="3590437" y="2016892"/>
            <a:ext cx="1373965" cy="1230595"/>
            <a:chOff x="3108462" y="2031689"/>
            <a:chExt cx="1112402" cy="936525"/>
          </a:xfrm>
        </p:grpSpPr>
        <p:grpSp>
          <p:nvGrpSpPr>
            <p:cNvPr id="46" name="קבוצה 45"/>
            <p:cNvGrpSpPr/>
            <p:nvPr/>
          </p:nvGrpSpPr>
          <p:grpSpPr>
            <a:xfrm flipH="1">
              <a:off x="3108462" y="2031689"/>
              <a:ext cx="1112402" cy="889000"/>
              <a:chOff x="4167637" y="3734998"/>
              <a:chExt cx="1016000" cy="889000"/>
            </a:xfrm>
          </p:grpSpPr>
          <p:pic>
            <p:nvPicPr>
              <p:cNvPr id="48" name="תמונה 47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67637" y="3734998"/>
                <a:ext cx="1016000" cy="889000"/>
              </a:xfrm>
              <a:prstGeom prst="rect">
                <a:avLst/>
              </a:prstGeom>
            </p:spPr>
          </p:pic>
          <p:sp>
            <p:nvSpPr>
              <p:cNvPr id="49" name="TextBox 48"/>
              <p:cNvSpPr txBox="1"/>
              <p:nvPr/>
            </p:nvSpPr>
            <p:spPr>
              <a:xfrm>
                <a:off x="4522495" y="3919168"/>
                <a:ext cx="568265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he-IL" sz="1200" dirty="0">
                    <a:solidFill>
                      <a:schemeClr val="bg1"/>
                    </a:solidFill>
                  </a:rPr>
                  <a:t>דן</a:t>
                </a:r>
              </a:p>
            </p:txBody>
          </p:sp>
        </p:grpSp>
        <p:sp>
          <p:nvSpPr>
            <p:cNvPr id="47" name="TextBox 46"/>
            <p:cNvSpPr txBox="1"/>
            <p:nvPr/>
          </p:nvSpPr>
          <p:spPr>
            <a:xfrm>
              <a:off x="3160727" y="2598882"/>
              <a:ext cx="726997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חרש</a:t>
              </a:r>
            </a:p>
          </p:txBody>
        </p:sp>
      </p:grpSp>
      <p:grpSp>
        <p:nvGrpSpPr>
          <p:cNvPr id="50" name="קבוצה 49"/>
          <p:cNvGrpSpPr/>
          <p:nvPr/>
        </p:nvGrpSpPr>
        <p:grpSpPr>
          <a:xfrm>
            <a:off x="3686653" y="4581593"/>
            <a:ext cx="4919133" cy="735517"/>
            <a:chOff x="8202961" y="3266592"/>
            <a:chExt cx="1821574" cy="696877"/>
          </a:xfrm>
        </p:grpSpPr>
        <p:sp>
          <p:nvSpPr>
            <p:cNvPr id="51" name="חץ למעלה-למטה 50"/>
            <p:cNvSpPr/>
            <p:nvPr/>
          </p:nvSpPr>
          <p:spPr>
            <a:xfrm rot="16200000">
              <a:off x="8765309" y="2704244"/>
              <a:ext cx="696877" cy="1821574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370363" y="3393653"/>
              <a:ext cx="97674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אחיות</a:t>
              </a: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4302277" y="3139302"/>
            <a:ext cx="3497181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1">
            <a:spAutoFit/>
          </a:bodyPr>
          <a:lstStyle/>
          <a:p>
            <a:r>
              <a:rPr lang="he-IL" dirty="0" smtClean="0"/>
              <a:t>חנה נופלת לייבום לפני ראובן הפקח.</a:t>
            </a:r>
            <a:endParaRPr lang="he-IL" dirty="0"/>
          </a:p>
        </p:txBody>
      </p:sp>
      <p:sp>
        <p:nvSpPr>
          <p:cNvPr id="54" name="TextBox 53"/>
          <p:cNvSpPr txBox="1"/>
          <p:nvPr/>
        </p:nvSpPr>
        <p:spPr>
          <a:xfrm>
            <a:off x="4802193" y="3504289"/>
            <a:ext cx="2755683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rtlCol="1">
            <a:spAutoFit/>
          </a:bodyPr>
          <a:lstStyle/>
          <a:p>
            <a:r>
              <a:rPr lang="he-IL" dirty="0" smtClean="0"/>
              <a:t>הדין: חנה יוצאת ללא חליצה</a:t>
            </a:r>
            <a:endParaRPr lang="he-IL" dirty="0"/>
          </a:p>
        </p:txBody>
      </p:sp>
      <p:sp>
        <p:nvSpPr>
          <p:cNvPr id="55" name="TextBox 54"/>
          <p:cNvSpPr txBox="1"/>
          <p:nvPr/>
        </p:nvSpPr>
        <p:spPr>
          <a:xfrm>
            <a:off x="3865625" y="3898217"/>
            <a:ext cx="4524182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rtlCol="1">
            <a:spAutoFit/>
          </a:bodyPr>
          <a:lstStyle/>
          <a:p>
            <a:r>
              <a:rPr lang="he-IL" dirty="0" smtClean="0"/>
              <a:t>הסיבה: דינה כדין ערווה (אחות אשתו) הנופלת לייבום ואיננה זקוקה לחליצה לצאת </a:t>
            </a:r>
            <a:r>
              <a:rPr lang="he-IL" dirty="0" err="1" smtClean="0"/>
              <a:t>ולהנשא</a:t>
            </a:r>
            <a:r>
              <a:rPr lang="he-IL" dirty="0" smtClean="0"/>
              <a:t> לשוק</a:t>
            </a:r>
            <a:endParaRPr lang="he-IL" dirty="0"/>
          </a:p>
        </p:txBody>
      </p:sp>
      <p:sp>
        <p:nvSpPr>
          <p:cNvPr id="56" name="TextBox 55"/>
          <p:cNvSpPr txBox="1"/>
          <p:nvPr/>
        </p:nvSpPr>
        <p:spPr>
          <a:xfrm>
            <a:off x="4075599" y="5240867"/>
            <a:ext cx="4208873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rtlCol="1">
            <a:spAutoFit/>
          </a:bodyPr>
          <a:lstStyle/>
          <a:p>
            <a:r>
              <a:rPr lang="he-IL" dirty="0" smtClean="0"/>
              <a:t>הדין:</a:t>
            </a:r>
            <a:r>
              <a:rPr lang="en-US" dirty="0" smtClean="0"/>
              <a:t> </a:t>
            </a:r>
            <a:r>
              <a:rPr lang="he-IL" dirty="0" smtClean="0"/>
              <a:t>דן מגרש את חנה החרשת (אשתו)  בגט</a:t>
            </a:r>
            <a:endParaRPr lang="he-IL" dirty="0"/>
          </a:p>
        </p:txBody>
      </p:sp>
      <p:sp>
        <p:nvSpPr>
          <p:cNvPr id="57" name="TextBox 56"/>
          <p:cNvSpPr txBox="1"/>
          <p:nvPr/>
        </p:nvSpPr>
        <p:spPr>
          <a:xfrm>
            <a:off x="2940128" y="5699645"/>
            <a:ext cx="5987784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rtlCol="1">
            <a:spAutoFit/>
          </a:bodyPr>
          <a:lstStyle/>
          <a:p>
            <a:r>
              <a:rPr lang="he-IL" dirty="0" smtClean="0"/>
              <a:t>הסיבה: שרה, אחות אשתו נופלת לפניו לייבום מהתורה והיא אוסרת עליו את אשתו כדין אחות </a:t>
            </a:r>
            <a:r>
              <a:rPr lang="he-IL" dirty="0" err="1" smtClean="0"/>
              <a:t>זקוקתו</a:t>
            </a:r>
            <a:r>
              <a:rPr lang="he-IL" dirty="0" smtClean="0"/>
              <a:t> (למאן </a:t>
            </a:r>
            <a:r>
              <a:rPr lang="he-IL" dirty="0" err="1" smtClean="0"/>
              <a:t>דאמר</a:t>
            </a:r>
            <a:r>
              <a:rPr lang="he-IL" dirty="0" smtClean="0"/>
              <a:t> "יש זיקה")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86379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250"/>
                            </p:stCondLst>
                            <p:childTnLst>
                              <p:par>
                                <p:cTn id="2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75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6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500"/>
                            </p:stCondLst>
                            <p:childTnLst>
                              <p:par>
                                <p:cTn id="8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4500"/>
                            </p:stCondLst>
                            <p:childTnLst>
                              <p:par>
                                <p:cTn id="91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4" grpId="0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407400" y="6492875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ט"ז.סיון.תשפ"ב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3835400" y="6492875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635000" y="6492875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5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2418043" y="136525"/>
            <a:ext cx="8517020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1400" b="1" dirty="0"/>
              <a:t>דף ק"י עמוד ב</a:t>
            </a:r>
          </a:p>
          <a:p>
            <a:pPr algn="ctr"/>
            <a:r>
              <a:rPr lang="he-IL" dirty="0"/>
              <a:t>אלא </a:t>
            </a:r>
            <a:r>
              <a:rPr lang="he-IL" dirty="0" err="1"/>
              <a:t>איבעי</a:t>
            </a:r>
            <a:r>
              <a:rPr lang="he-IL" dirty="0"/>
              <a:t> לך </a:t>
            </a:r>
            <a:r>
              <a:rPr lang="he-IL" dirty="0" err="1"/>
              <a:t>לאותביה</a:t>
            </a:r>
            <a:r>
              <a:rPr lang="he-IL" dirty="0"/>
              <a:t> מהא: שני </a:t>
            </a:r>
            <a:r>
              <a:rPr lang="he-IL" dirty="0" err="1"/>
              <a:t>אחין</a:t>
            </a:r>
            <a:r>
              <a:rPr lang="he-IL" dirty="0"/>
              <a:t> חרשין </a:t>
            </a:r>
            <a:r>
              <a:rPr lang="he-IL" dirty="0" err="1"/>
              <a:t>נשואין</a:t>
            </a:r>
            <a:r>
              <a:rPr lang="he-IL" dirty="0"/>
              <a:t> שתי אחיות פקחות, או שתי אחיות חרשות</a:t>
            </a:r>
            <a:r>
              <a:rPr lang="he-IL" sz="1400" b="1" dirty="0"/>
              <a:t>, </a:t>
            </a:r>
          </a:p>
        </p:txBody>
      </p:sp>
      <p:grpSp>
        <p:nvGrpSpPr>
          <p:cNvPr id="7" name="קבוצה 6"/>
          <p:cNvGrpSpPr/>
          <p:nvPr/>
        </p:nvGrpSpPr>
        <p:grpSpPr>
          <a:xfrm>
            <a:off x="6481852" y="2137185"/>
            <a:ext cx="1148167" cy="1092200"/>
            <a:chOff x="6872147" y="2031689"/>
            <a:chExt cx="1148167" cy="1092200"/>
          </a:xfrm>
        </p:grpSpPr>
        <p:grpSp>
          <p:nvGrpSpPr>
            <p:cNvPr id="8" name="קבוצה 7"/>
            <p:cNvGrpSpPr/>
            <p:nvPr/>
          </p:nvGrpSpPr>
          <p:grpSpPr>
            <a:xfrm>
              <a:off x="6872147" y="2031689"/>
              <a:ext cx="1148167" cy="1092200"/>
              <a:chOff x="7741009" y="2738648"/>
              <a:chExt cx="1092200" cy="1092200"/>
            </a:xfrm>
          </p:grpSpPr>
          <p:pic>
            <p:nvPicPr>
              <p:cNvPr id="10" name="תמונה 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741009" y="2738648"/>
                <a:ext cx="1092200" cy="1092200"/>
              </a:xfrm>
              <a:prstGeom prst="rect">
                <a:avLst/>
              </a:prstGeom>
            </p:spPr>
          </p:pic>
          <p:sp>
            <p:nvSpPr>
              <p:cNvPr id="11" name="TextBox 10"/>
              <p:cNvSpPr txBox="1"/>
              <p:nvPr/>
            </p:nvSpPr>
            <p:spPr>
              <a:xfrm>
                <a:off x="8032629" y="2738648"/>
                <a:ext cx="508959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he-IL" sz="1200" dirty="0">
                    <a:solidFill>
                      <a:schemeClr val="bg1"/>
                    </a:solidFill>
                  </a:rPr>
                  <a:t>ראובן</a:t>
                </a:r>
                <a:endParaRPr lang="he-IL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7334398" y="2700636"/>
              <a:ext cx="666393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חרש</a:t>
              </a:r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8002557" y="4315104"/>
            <a:ext cx="1190893" cy="1345837"/>
            <a:chOff x="6670101" y="3791717"/>
            <a:chExt cx="1106818" cy="963707"/>
          </a:xfrm>
        </p:grpSpPr>
        <p:grpSp>
          <p:nvGrpSpPr>
            <p:cNvPr id="13" name="קבוצה 12"/>
            <p:cNvGrpSpPr/>
            <p:nvPr/>
          </p:nvGrpSpPr>
          <p:grpSpPr>
            <a:xfrm>
              <a:off x="6670101" y="3791717"/>
              <a:ext cx="1106818" cy="927936"/>
              <a:chOff x="5473700" y="2876550"/>
              <a:chExt cx="1244600" cy="1104900"/>
            </a:xfrm>
          </p:grpSpPr>
          <p:pic>
            <p:nvPicPr>
              <p:cNvPr id="15" name="תמונה 14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73700" y="2876550"/>
                <a:ext cx="1244600" cy="1104900"/>
              </a:xfrm>
              <a:prstGeom prst="rect">
                <a:avLst/>
              </a:prstGeom>
            </p:spPr>
          </p:pic>
          <p:sp>
            <p:nvSpPr>
              <p:cNvPr id="16" name="TextBox 15"/>
              <p:cNvSpPr txBox="1"/>
              <p:nvPr/>
            </p:nvSpPr>
            <p:spPr>
              <a:xfrm>
                <a:off x="5473700" y="3051597"/>
                <a:ext cx="733246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he-IL" sz="1200" dirty="0">
                    <a:solidFill>
                      <a:schemeClr val="bg1"/>
                    </a:solidFill>
                  </a:rPr>
                  <a:t>שרה</a:t>
                </a:r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6775642" y="4424842"/>
              <a:ext cx="766464" cy="33058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פקחת או חרשת</a:t>
              </a:r>
            </a:p>
          </p:txBody>
        </p:sp>
      </p:grpSp>
      <p:grpSp>
        <p:nvGrpSpPr>
          <p:cNvPr id="17" name="קבוצה 16"/>
          <p:cNvGrpSpPr/>
          <p:nvPr/>
        </p:nvGrpSpPr>
        <p:grpSpPr>
          <a:xfrm>
            <a:off x="2926986" y="1960320"/>
            <a:ext cx="1206243" cy="1133664"/>
            <a:chOff x="3108462" y="2031689"/>
            <a:chExt cx="1112402" cy="936524"/>
          </a:xfrm>
        </p:grpSpPr>
        <p:grpSp>
          <p:nvGrpSpPr>
            <p:cNvPr id="18" name="קבוצה 17"/>
            <p:cNvGrpSpPr/>
            <p:nvPr/>
          </p:nvGrpSpPr>
          <p:grpSpPr>
            <a:xfrm flipH="1">
              <a:off x="3108462" y="2031689"/>
              <a:ext cx="1112402" cy="889000"/>
              <a:chOff x="4167637" y="3734998"/>
              <a:chExt cx="1016000" cy="889000"/>
            </a:xfrm>
          </p:grpSpPr>
          <p:pic>
            <p:nvPicPr>
              <p:cNvPr id="20" name="תמונה 19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67637" y="3734998"/>
                <a:ext cx="1016000" cy="889000"/>
              </a:xfrm>
              <a:prstGeom prst="rect">
                <a:avLst/>
              </a:prstGeom>
            </p:spPr>
          </p:pic>
          <p:sp>
            <p:nvSpPr>
              <p:cNvPr id="21" name="TextBox 20"/>
              <p:cNvSpPr txBox="1"/>
              <p:nvPr/>
            </p:nvSpPr>
            <p:spPr>
              <a:xfrm>
                <a:off x="4522495" y="3919168"/>
                <a:ext cx="568265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he-IL" sz="1200" dirty="0">
                    <a:solidFill>
                      <a:schemeClr val="bg1"/>
                    </a:solidFill>
                  </a:rPr>
                  <a:t>דן</a:t>
                </a:r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3160727" y="2598881"/>
              <a:ext cx="726997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חרש</a:t>
              </a:r>
            </a:p>
          </p:txBody>
        </p:sp>
      </p:grpSp>
      <p:grpSp>
        <p:nvGrpSpPr>
          <p:cNvPr id="22" name="קבוצה 21"/>
          <p:cNvGrpSpPr/>
          <p:nvPr/>
        </p:nvGrpSpPr>
        <p:grpSpPr>
          <a:xfrm>
            <a:off x="1469039" y="4305725"/>
            <a:ext cx="1131382" cy="1215915"/>
            <a:chOff x="2330856" y="4238396"/>
            <a:chExt cx="910578" cy="1063956"/>
          </a:xfrm>
        </p:grpSpPr>
        <p:grpSp>
          <p:nvGrpSpPr>
            <p:cNvPr id="23" name="קבוצה 22"/>
            <p:cNvGrpSpPr/>
            <p:nvPr/>
          </p:nvGrpSpPr>
          <p:grpSpPr>
            <a:xfrm>
              <a:off x="2330856" y="4238396"/>
              <a:ext cx="910578" cy="889000"/>
              <a:chOff x="1327894" y="2176378"/>
              <a:chExt cx="889000" cy="889000"/>
            </a:xfrm>
          </p:grpSpPr>
          <p:pic>
            <p:nvPicPr>
              <p:cNvPr id="25" name="תמונה 24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27894" y="2176378"/>
                <a:ext cx="889000" cy="889000"/>
              </a:xfrm>
              <a:prstGeom prst="rect">
                <a:avLst/>
              </a:prstGeom>
            </p:spPr>
          </p:pic>
          <p:sp>
            <p:nvSpPr>
              <p:cNvPr id="26" name="TextBox 25"/>
              <p:cNvSpPr txBox="1"/>
              <p:nvPr/>
            </p:nvSpPr>
            <p:spPr>
              <a:xfrm>
                <a:off x="1399032" y="2323999"/>
                <a:ext cx="631076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he-IL" sz="1200" dirty="0">
                    <a:solidFill>
                      <a:schemeClr val="bg1"/>
                    </a:solidFill>
                  </a:rPr>
                  <a:t>חנה</a:t>
                </a:r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2388506" y="4563688"/>
              <a:ext cx="772221" cy="73866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chemeClr val="bg1"/>
                  </a:solidFill>
                </a:rPr>
                <a:t>פקחת או חרשת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7" name="קבוצה 26"/>
          <p:cNvGrpSpPr/>
          <p:nvPr/>
        </p:nvGrpSpPr>
        <p:grpSpPr>
          <a:xfrm>
            <a:off x="3882254" y="2219160"/>
            <a:ext cx="2646449" cy="696877"/>
            <a:chOff x="8202961" y="3266592"/>
            <a:chExt cx="1821574" cy="696877"/>
          </a:xfrm>
        </p:grpSpPr>
        <p:sp>
          <p:nvSpPr>
            <p:cNvPr id="28" name="חץ למעלה-למטה 27"/>
            <p:cNvSpPr/>
            <p:nvPr/>
          </p:nvSpPr>
          <p:spPr>
            <a:xfrm rot="16200000">
              <a:off x="8765309" y="2704244"/>
              <a:ext cx="696877" cy="1821574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532937" y="3430365"/>
              <a:ext cx="97674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אחים</a:t>
              </a:r>
            </a:p>
          </p:txBody>
        </p:sp>
      </p:grpSp>
      <p:grpSp>
        <p:nvGrpSpPr>
          <p:cNvPr id="30" name="קבוצה 29"/>
          <p:cNvGrpSpPr/>
          <p:nvPr/>
        </p:nvGrpSpPr>
        <p:grpSpPr>
          <a:xfrm rot="7667076">
            <a:off x="2121477" y="3486607"/>
            <a:ext cx="1549630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31" name="קבוצה 30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33" name="חץ ימינה 32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 rot="10776405"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35" name="קבוצה 34"/>
          <p:cNvGrpSpPr/>
          <p:nvPr/>
        </p:nvGrpSpPr>
        <p:grpSpPr>
          <a:xfrm rot="3123022">
            <a:off x="7047843" y="3526153"/>
            <a:ext cx="1478154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36" name="קבוצה 35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38" name="חץ ימינה 37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7" name="TextBox 36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40" name="קבוצה 39"/>
          <p:cNvGrpSpPr/>
          <p:nvPr/>
        </p:nvGrpSpPr>
        <p:grpSpPr>
          <a:xfrm>
            <a:off x="2802467" y="4591844"/>
            <a:ext cx="4808029" cy="696877"/>
            <a:chOff x="8202961" y="3266592"/>
            <a:chExt cx="1821574" cy="696877"/>
          </a:xfrm>
        </p:grpSpPr>
        <p:sp>
          <p:nvSpPr>
            <p:cNvPr id="41" name="חץ למעלה-למטה 40"/>
            <p:cNvSpPr/>
            <p:nvPr/>
          </p:nvSpPr>
          <p:spPr>
            <a:xfrm rot="16200000">
              <a:off x="8765309" y="2704244"/>
              <a:ext cx="696877" cy="1821574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8370363" y="3393653"/>
              <a:ext cx="97674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אחיות</a:t>
              </a:r>
            </a:p>
          </p:txBody>
        </p:sp>
      </p:grpSp>
      <p:grpSp>
        <p:nvGrpSpPr>
          <p:cNvPr id="43" name="קבוצה 42"/>
          <p:cNvGrpSpPr/>
          <p:nvPr/>
        </p:nvGrpSpPr>
        <p:grpSpPr>
          <a:xfrm>
            <a:off x="2217525" y="1806259"/>
            <a:ext cx="833181" cy="1238220"/>
            <a:chOff x="1117008" y="4316375"/>
            <a:chExt cx="1117699" cy="1882580"/>
          </a:xfrm>
        </p:grpSpPr>
        <p:pic>
          <p:nvPicPr>
            <p:cNvPr id="44" name="תמונה 4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45" name="TextBox 44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46" name="לחצן פעולה: בית 45">
            <a:hlinkClick r:id="" action="ppaction://hlinkshowjump?jump=firstslide" highlightClick="1"/>
          </p:cNvPr>
          <p:cNvSpPr/>
          <p:nvPr/>
        </p:nvSpPr>
        <p:spPr>
          <a:xfrm>
            <a:off x="10837091" y="4781257"/>
            <a:ext cx="627017" cy="77415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TextBox 46"/>
          <p:cNvSpPr txBox="1"/>
          <p:nvPr/>
        </p:nvSpPr>
        <p:spPr>
          <a:xfrm>
            <a:off x="6249851" y="788881"/>
            <a:ext cx="452938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ואם היו </a:t>
            </a:r>
            <a:r>
              <a:rPr lang="he-IL" dirty="0" err="1"/>
              <a:t>נכריות</a:t>
            </a:r>
            <a:r>
              <a:rPr lang="he-IL" dirty="0"/>
              <a:t> - </a:t>
            </a:r>
            <a:r>
              <a:rPr lang="he-IL" dirty="0" err="1"/>
              <a:t>יכנוסו</a:t>
            </a:r>
            <a:r>
              <a:rPr lang="he-IL" dirty="0"/>
              <a:t>, ואם רצו להוציא - יוציאו</a:t>
            </a:r>
            <a:r>
              <a:rPr lang="he-IL" b="1" dirty="0"/>
              <a:t>; 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771523" y="3400013"/>
            <a:ext cx="3239183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חנה שהיא או חרשת או פקחת נופלת לייבום לפני ראובן החרש </a:t>
            </a:r>
          </a:p>
          <a:p>
            <a:r>
              <a:rPr lang="he-IL" dirty="0"/>
              <a:t>והיא פטורה מן החליצה ומן הייבום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006952" y="5255784"/>
            <a:ext cx="4043150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דן החרש מייבם את אשת אחיו ולא חולץ, </a:t>
            </a:r>
          </a:p>
          <a:p>
            <a:pPr algn="ctr"/>
            <a:r>
              <a:rPr lang="he-IL" dirty="0"/>
              <a:t>כי אין חליצה בחרש וחרשת, </a:t>
            </a:r>
          </a:p>
          <a:p>
            <a:pPr algn="ctr"/>
            <a:r>
              <a:rPr lang="he-IL" dirty="0"/>
              <a:t>אחרי הייבום יכול להוציאה בגט.</a:t>
            </a:r>
          </a:p>
        </p:txBody>
      </p:sp>
      <p:grpSp>
        <p:nvGrpSpPr>
          <p:cNvPr id="50" name="קבוצה 49"/>
          <p:cNvGrpSpPr/>
          <p:nvPr/>
        </p:nvGrpSpPr>
        <p:grpSpPr>
          <a:xfrm>
            <a:off x="7574219" y="1627703"/>
            <a:ext cx="833181" cy="1238220"/>
            <a:chOff x="1117008" y="4316375"/>
            <a:chExt cx="1117699" cy="1882580"/>
          </a:xfrm>
        </p:grpSpPr>
        <p:pic>
          <p:nvPicPr>
            <p:cNvPr id="51" name="תמונה 5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52" name="TextBox 51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47752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1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54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22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 animBg="1"/>
      <p:bldP spid="48" grpId="1" animBg="1"/>
      <p:bldP spid="49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618</Words>
  <Application>Microsoft Office PowerPoint</Application>
  <PresentationFormat>מסך רחב</PresentationFormat>
  <Paragraphs>112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izak rossler</dc:creator>
  <cp:lastModifiedBy>izak rossler</cp:lastModifiedBy>
  <cp:revision>4</cp:revision>
  <dcterms:created xsi:type="dcterms:W3CDTF">2022-06-15T07:31:07Z</dcterms:created>
  <dcterms:modified xsi:type="dcterms:W3CDTF">2022-06-15T09:01:48Z</dcterms:modified>
</cp:coreProperties>
</file>