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584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6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92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89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44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203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94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39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428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11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668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0A6C-5184-4A02-ACEB-B20F56D93FDB}" type="datetimeFigureOut">
              <a:rPr lang="he-IL" smtClean="0"/>
              <a:t>כ"ז/סיון/תשפ"ב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375A6-F852-4E80-AC72-E6280E2C60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946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3387436" y="733019"/>
            <a:ext cx="738269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err="1" smtClean="0"/>
              <a:t>דתניא</a:t>
            </a:r>
            <a:r>
              <a:rPr lang="he-IL" dirty="0"/>
              <a:t>: שני </a:t>
            </a:r>
            <a:r>
              <a:rPr lang="he-IL" dirty="0" err="1"/>
              <a:t>אחין</a:t>
            </a:r>
            <a:r>
              <a:rPr lang="he-IL" dirty="0"/>
              <a:t> </a:t>
            </a:r>
            <a:r>
              <a:rPr lang="he-IL" dirty="0" err="1"/>
              <a:t>נשואין</a:t>
            </a:r>
            <a:r>
              <a:rPr lang="he-IL" dirty="0"/>
              <a:t> שתי אחיות יתומות, קטנה וחרשת, מת בעלה של קטנה - חרשת יוצאה בגט, וקטנה תמתין עד שתגדיל ותחלוץ, 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1443681" y="1379350"/>
            <a:ext cx="932644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מת בעלה של חרשת - קטנה יוצאה בגט, וחרשת אסורה לעולם, ואם בא על חרשת - נותן לה גט והותרה; </a:t>
            </a:r>
          </a:p>
        </p:txBody>
      </p:sp>
      <p:sp>
        <p:nvSpPr>
          <p:cNvPr id="6" name="מלבן 5"/>
          <p:cNvSpPr/>
          <p:nvPr/>
        </p:nvSpPr>
        <p:spPr>
          <a:xfrm>
            <a:off x="5757835" y="71300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קי"א עמוד א</a:t>
            </a:r>
            <a:endParaRPr lang="he-IL" b="1" dirty="0"/>
          </a:p>
        </p:txBody>
      </p:sp>
      <p:sp>
        <p:nvSpPr>
          <p:cNvPr id="7" name="מלבן 6">
            <a:hlinkClick r:id="rId3" action="ppaction://hlinksldjump"/>
          </p:cNvPr>
          <p:cNvSpPr/>
          <p:nvPr/>
        </p:nvSpPr>
        <p:spPr>
          <a:xfrm>
            <a:off x="2697281" y="2395013"/>
            <a:ext cx="807284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מתני</a:t>
            </a:r>
            <a:r>
              <a:rPr lang="he-IL" dirty="0"/>
              <a:t>'. מי שהיה נשוי לשתי יתומות קטנות ומת, ובא יבם על הראשונה וחזר ובא על </a:t>
            </a:r>
            <a:r>
              <a:rPr lang="he-IL" dirty="0" err="1"/>
              <a:t>השניה</a:t>
            </a:r>
            <a:r>
              <a:rPr lang="he-IL" dirty="0"/>
              <a:t>, </a:t>
            </a:r>
          </a:p>
        </p:txBody>
      </p:sp>
      <p:sp>
        <p:nvSpPr>
          <p:cNvPr id="8" name="מלבן 7">
            <a:hlinkClick r:id="rId3" action="ppaction://hlinksldjump"/>
          </p:cNvPr>
          <p:cNvSpPr/>
          <p:nvPr/>
        </p:nvSpPr>
        <p:spPr>
          <a:xfrm>
            <a:off x="2383772" y="3530920"/>
            <a:ext cx="838635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מתני</a:t>
            </a:r>
            <a:r>
              <a:rPr lang="he-IL" dirty="0"/>
              <a:t>'. מי שהיה נשוי לשתי יתומות קטנות ומת, ובא יבם על הראשונה וחזר ובא על </a:t>
            </a:r>
            <a:r>
              <a:rPr lang="he-IL" dirty="0" err="1"/>
              <a:t>השניה</a:t>
            </a:r>
            <a:r>
              <a:rPr lang="he-I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2988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142309" y="94992"/>
            <a:ext cx="838635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מתני</a:t>
            </a:r>
            <a:r>
              <a:rPr lang="he-IL" dirty="0"/>
              <a:t>'. מי שהיה נשוי לשתי יתומות קטנות ומת, ובא יבם על הראשונה וחזר ובא על </a:t>
            </a:r>
            <a:r>
              <a:rPr lang="he-IL" dirty="0" err="1"/>
              <a:t>השניה</a:t>
            </a:r>
            <a:r>
              <a:rPr lang="he-IL" dirty="0"/>
              <a:t>,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62651" y="735185"/>
            <a:ext cx="28912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או שבא אחיו על </a:t>
            </a:r>
            <a:r>
              <a:rPr lang="he-IL" dirty="0" err="1"/>
              <a:t>השניה</a:t>
            </a:r>
            <a:r>
              <a:rPr lang="he-IL" dirty="0"/>
              <a:t> </a:t>
            </a:r>
          </a:p>
        </p:txBody>
      </p:sp>
      <p:grpSp>
        <p:nvGrpSpPr>
          <p:cNvPr id="7" name="קבוצה 6"/>
          <p:cNvGrpSpPr/>
          <p:nvPr/>
        </p:nvGrpSpPr>
        <p:grpSpPr>
          <a:xfrm>
            <a:off x="6568370" y="2281134"/>
            <a:ext cx="1148167" cy="1092200"/>
            <a:chOff x="7741009" y="2738648"/>
            <a:chExt cx="1092200" cy="1092200"/>
          </a:xfrm>
        </p:grpSpPr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3140827" y="1420872"/>
            <a:ext cx="1155700" cy="990600"/>
            <a:chOff x="7695484" y="1138474"/>
            <a:chExt cx="1155700" cy="990600"/>
          </a:xfrm>
        </p:grpSpPr>
        <p:pic>
          <p:nvPicPr>
            <p:cNvPr id="11" name="תמונה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8087945" y="4738064"/>
            <a:ext cx="1106818" cy="972301"/>
            <a:chOff x="7599991" y="3781971"/>
            <a:chExt cx="1106818" cy="972301"/>
          </a:xfrm>
        </p:grpSpPr>
        <p:grpSp>
          <p:nvGrpSpPr>
            <p:cNvPr id="14" name="קבוצה 13"/>
            <p:cNvGrpSpPr/>
            <p:nvPr/>
          </p:nvGrpSpPr>
          <p:grpSpPr>
            <a:xfrm>
              <a:off x="7599991" y="3781971"/>
              <a:ext cx="1106818" cy="927936"/>
              <a:chOff x="5398123" y="2850416"/>
              <a:chExt cx="1244600" cy="1104900"/>
            </a:xfrm>
          </p:grpSpPr>
          <p:pic>
            <p:nvPicPr>
              <p:cNvPr id="16" name="תמונה 1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8123" y="2850416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5591213" y="3051598"/>
                <a:ext cx="622299" cy="32982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872332" y="4384940"/>
              <a:ext cx="6965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קטנה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4909582" y="4776074"/>
            <a:ext cx="1126502" cy="990600"/>
            <a:chOff x="5129482" y="3983970"/>
            <a:chExt cx="966520" cy="990600"/>
          </a:xfrm>
        </p:grpSpPr>
        <p:grpSp>
          <p:nvGrpSpPr>
            <p:cNvPr id="19" name="קבוצה 18"/>
            <p:cNvGrpSpPr/>
            <p:nvPr/>
          </p:nvGrpSpPr>
          <p:grpSpPr>
            <a:xfrm>
              <a:off x="5129482" y="3983970"/>
              <a:ext cx="966520" cy="990600"/>
              <a:chOff x="5122414" y="4839179"/>
              <a:chExt cx="749062" cy="889000"/>
            </a:xfrm>
          </p:grpSpPr>
          <p:pic>
            <p:nvPicPr>
              <p:cNvPr id="21" name="תמונה 2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7576" y="4839179"/>
                <a:ext cx="723900" cy="889000"/>
              </a:xfrm>
              <a:prstGeom prst="rect">
                <a:avLst/>
              </a:prstGeom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5122414" y="4954396"/>
                <a:ext cx="60016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100" dirty="0">
                    <a:solidFill>
                      <a:schemeClr val="bg1"/>
                    </a:solidFill>
                  </a:rPr>
                  <a:t>רבקה</a:t>
                </a: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5208477" y="4542872"/>
              <a:ext cx="68722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קטנה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קבוצה 22"/>
          <p:cNvGrpSpPr/>
          <p:nvPr/>
        </p:nvGrpSpPr>
        <p:grpSpPr>
          <a:xfrm rot="7922571">
            <a:off x="5263506" y="3777516"/>
            <a:ext cx="211373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 rot="10696579">
              <a:off x="5783368" y="4811943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 rot="3281691">
            <a:off x="6906231" y="3730367"/>
            <a:ext cx="185014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3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7515411" y="1785851"/>
            <a:ext cx="833181" cy="1238220"/>
            <a:chOff x="1117008" y="4316375"/>
            <a:chExt cx="1117699" cy="188258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087574" y="5746794"/>
            <a:ext cx="41756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ורבקה נופלות לייבום לפני שמעון ויהודה</a:t>
            </a:r>
          </a:p>
        </p:txBody>
      </p:sp>
      <p:grpSp>
        <p:nvGrpSpPr>
          <p:cNvPr id="37" name="קבוצה 36"/>
          <p:cNvGrpSpPr/>
          <p:nvPr/>
        </p:nvGrpSpPr>
        <p:grpSpPr>
          <a:xfrm rot="7494139">
            <a:off x="8019967" y="3302204"/>
            <a:ext cx="3147157" cy="573531"/>
            <a:chOff x="5563562" y="4653444"/>
            <a:chExt cx="860364" cy="573531"/>
          </a:xfrm>
          <a:solidFill>
            <a:schemeClr val="accent4">
              <a:lumMod val="75000"/>
            </a:schemeClr>
          </a:solidFill>
        </p:grpSpPr>
        <p:grpSp>
          <p:nvGrpSpPr>
            <p:cNvPr id="38" name="קבוצה 3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0" name="חץ ימינה 3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 rot="10783548">
              <a:off x="5771316" y="4814768"/>
              <a:ext cx="532467" cy="253916"/>
            </a:xfrm>
            <a:prstGeom prst="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אחר כך ייבם את שרה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3512997">
            <a:off x="3062409" y="3371178"/>
            <a:ext cx="2825920" cy="573531"/>
            <a:chOff x="5563562" y="4653444"/>
            <a:chExt cx="860364" cy="573531"/>
          </a:xfrm>
          <a:solidFill>
            <a:schemeClr val="accent4">
              <a:lumMod val="75000"/>
            </a:schemeClr>
          </a:solidFill>
        </p:grpSpPr>
        <p:grpSp>
          <p:nvGrpSpPr>
            <p:cNvPr id="43" name="קבוצה 4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5" name="חץ ימינה 4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ייבם ראשון  את רבקה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2589" y="4564724"/>
            <a:ext cx="499196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הדין: </a:t>
            </a:r>
          </a:p>
          <a:p>
            <a:r>
              <a:rPr lang="he-IL" dirty="0"/>
              <a:t>יהודה לא פסל את רבקה שאותה ייבם  שמעון ראשונה</a:t>
            </a:r>
          </a:p>
        </p:txBody>
      </p:sp>
      <p:sp>
        <p:nvSpPr>
          <p:cNvPr id="48" name="לחצן פעולה: בית 47">
            <a:hlinkClick r:id="" action="ppaction://hlinkshowjump?jump=firstslide" highlightClick="1"/>
          </p:cNvPr>
          <p:cNvSpPr/>
          <p:nvPr/>
        </p:nvSpPr>
        <p:spPr>
          <a:xfrm>
            <a:off x="10964091" y="4754272"/>
            <a:ext cx="557349" cy="793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9" name="קבוצה 48"/>
          <p:cNvGrpSpPr/>
          <p:nvPr/>
        </p:nvGrpSpPr>
        <p:grpSpPr>
          <a:xfrm>
            <a:off x="9852036" y="1399188"/>
            <a:ext cx="1170677" cy="914400"/>
            <a:chOff x="3976777" y="2854245"/>
            <a:chExt cx="1170677" cy="914400"/>
          </a:xfrm>
        </p:grpSpPr>
        <p:pic>
          <p:nvPicPr>
            <p:cNvPr id="50" name="תמונה 4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52" name="קבוצה 51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3990450" y="1420807"/>
            <a:ext cx="6176721" cy="879435"/>
            <a:chOff x="4326228" y="230222"/>
            <a:chExt cx="1731182" cy="938865"/>
          </a:xfrm>
        </p:grpSpPr>
        <p:sp>
          <p:nvSpPr>
            <p:cNvPr id="53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30222"/>
              <a:ext cx="842067" cy="39429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85984" y="5481334"/>
            <a:ext cx="354294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אותו דין אם שרה ורבקה הן חרשות</a:t>
            </a:r>
          </a:p>
        </p:txBody>
      </p:sp>
    </p:spTree>
    <p:extLst>
      <p:ext uri="{BB962C8B-B14F-4D97-AF65-F5344CB8AC3E}">
        <p14:creationId xmlns:p14="http://schemas.microsoft.com/office/powerpoint/2010/main" val="22671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6" grpId="0" animBg="1"/>
      <p:bldP spid="47" grpId="0" animBg="1"/>
      <p:bldP spid="48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581400" y="86473"/>
            <a:ext cx="7382690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קי"א עמוד א</a:t>
            </a:r>
          </a:p>
          <a:p>
            <a:r>
              <a:rPr lang="he-IL" dirty="0" err="1"/>
              <a:t>דתניא</a:t>
            </a:r>
            <a:r>
              <a:rPr lang="he-IL" dirty="0"/>
              <a:t>: שני </a:t>
            </a:r>
            <a:r>
              <a:rPr lang="he-IL" dirty="0" err="1"/>
              <a:t>אחין</a:t>
            </a:r>
            <a:r>
              <a:rPr lang="he-IL" dirty="0"/>
              <a:t> </a:t>
            </a:r>
            <a:r>
              <a:rPr lang="he-IL" dirty="0" err="1"/>
              <a:t>נשואין</a:t>
            </a:r>
            <a:r>
              <a:rPr lang="he-IL" dirty="0"/>
              <a:t> שתי אחיות יתומות, קטנה וחרשת, מת בעלה של קטנה - חרשת יוצאה בגט, וקטנה תמתין עד שתגדיל ותחלוץ,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6685052" y="2000660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8794612" y="4060633"/>
            <a:ext cx="959804" cy="1077005"/>
            <a:chOff x="6670101" y="3791717"/>
            <a:chExt cx="1106818" cy="927936"/>
          </a:xfrm>
        </p:grpSpPr>
        <p:grpSp>
          <p:nvGrpSpPr>
            <p:cNvPr id="10" name="קבוצה 9"/>
            <p:cNvGrpSpPr/>
            <p:nvPr/>
          </p:nvGrpSpPr>
          <p:grpSpPr>
            <a:xfrm>
              <a:off x="6670101" y="3791717"/>
              <a:ext cx="1106818" cy="927936"/>
              <a:chOff x="5473700" y="2876550"/>
              <a:chExt cx="1244600" cy="1104900"/>
            </a:xfrm>
          </p:grpSpPr>
          <p:pic>
            <p:nvPicPr>
              <p:cNvPr id="12" name="תמונה 1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3700" y="2876550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5592379" y="3069898"/>
                <a:ext cx="73324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6775642" y="4424843"/>
              <a:ext cx="766464" cy="2203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קטנה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קבוצה 13"/>
          <p:cNvGrpSpPr/>
          <p:nvPr/>
        </p:nvGrpSpPr>
        <p:grpSpPr>
          <a:xfrm flipH="1">
            <a:off x="3108462" y="2031689"/>
            <a:ext cx="1112402" cy="889000"/>
            <a:chOff x="4167637" y="3734998"/>
            <a:chExt cx="10160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522495" y="3919168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977724" y="3852167"/>
            <a:ext cx="1131382" cy="1015971"/>
            <a:chOff x="2330856" y="4238396"/>
            <a:chExt cx="910578" cy="889000"/>
          </a:xfrm>
        </p:grpSpPr>
        <p:grpSp>
          <p:nvGrpSpPr>
            <p:cNvPr id="18" name="קבוצה 17"/>
            <p:cNvGrpSpPr/>
            <p:nvPr/>
          </p:nvGrpSpPr>
          <p:grpSpPr>
            <a:xfrm>
              <a:off x="2330856" y="4238396"/>
              <a:ext cx="910578" cy="889000"/>
              <a:chOff x="1327894" y="2176378"/>
              <a:chExt cx="889000" cy="889000"/>
            </a:xfrm>
          </p:grpSpPr>
          <p:pic>
            <p:nvPicPr>
              <p:cNvPr id="20" name="תמונה 1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7894" y="2176378"/>
                <a:ext cx="889000" cy="889000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1399032" y="2323999"/>
                <a:ext cx="63107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חנה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377394" y="4650849"/>
              <a:ext cx="772221" cy="26931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חרשת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4038600" y="2248670"/>
            <a:ext cx="2646449" cy="696877"/>
            <a:chOff x="8202961" y="3266592"/>
            <a:chExt cx="1821574" cy="696877"/>
          </a:xfrm>
        </p:grpSpPr>
        <p:sp>
          <p:nvSpPr>
            <p:cNvPr id="23" name="חץ למעלה-למטה 22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 rot="8520470">
            <a:off x="1804293" y="3216370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6" name="קבוצה 25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8" name="חץ ימינה 27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 rot="1077640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rot="2542048">
            <a:off x="7463130" y="3333642"/>
            <a:ext cx="168163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1" name="קבוצה 3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3" name="חץ ימינה 3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2247242" y="4342217"/>
            <a:ext cx="6291163" cy="696877"/>
            <a:chOff x="8202961" y="3266592"/>
            <a:chExt cx="1821574" cy="696877"/>
          </a:xfrm>
        </p:grpSpPr>
        <p:sp>
          <p:nvSpPr>
            <p:cNvPr id="36" name="חץ למעלה-למטה 35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56162" y="3428480"/>
              <a:ext cx="38692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7568059" y="1755537"/>
            <a:ext cx="833181" cy="1238220"/>
            <a:chOff x="1117008" y="4316375"/>
            <a:chExt cx="1117699" cy="1882580"/>
          </a:xfrm>
        </p:grpSpPr>
        <p:pic>
          <p:nvPicPr>
            <p:cNvPr id="39" name="תמונה 3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097317" y="4977209"/>
            <a:ext cx="190817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הקטנה נופלת לפני דן לייבום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843680" y="3047524"/>
            <a:ext cx="520772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חנה החרשת יוצאת בגט </a:t>
            </a:r>
            <a:r>
              <a:rPr lang="he-IL"/>
              <a:t>משום </a:t>
            </a:r>
            <a:r>
              <a:rPr lang="he-IL" smtClean="0"/>
              <a:t>זיקת </a:t>
            </a:r>
            <a:r>
              <a:rPr lang="he-IL" dirty="0"/>
              <a:t>שרה הקטנה על דן</a:t>
            </a:r>
          </a:p>
          <a:p>
            <a:pPr algn="ctr"/>
            <a:r>
              <a:rPr lang="he-IL" dirty="0"/>
              <a:t>ושרה תמתין עד שתגדל </a:t>
            </a:r>
            <a:r>
              <a:rPr lang="he-IL" dirty="0" smtClean="0"/>
              <a:t>ותחלוץ</a:t>
            </a:r>
            <a:endParaRPr lang="he-IL" dirty="0"/>
          </a:p>
        </p:txBody>
      </p:sp>
      <p:sp>
        <p:nvSpPr>
          <p:cNvPr id="43" name="לחצן פעולה: בית 42">
            <a:hlinkClick r:id="" action="ppaction://hlinkshowjump?jump=firstslide" highlightClick="1"/>
          </p:cNvPr>
          <p:cNvSpPr/>
          <p:nvPr/>
        </p:nvSpPr>
        <p:spPr>
          <a:xfrm>
            <a:off x="11040291" y="4644732"/>
            <a:ext cx="627017" cy="77415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1637645" y="948247"/>
            <a:ext cx="932644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מת בעלה של חרשת - קטנה יוצאה בגט, וחרשת אסורה לעולם, ואם בא על חרשת - נותן לה גט והותרה; </a:t>
            </a:r>
          </a:p>
        </p:txBody>
      </p:sp>
      <p:grpSp>
        <p:nvGrpSpPr>
          <p:cNvPr id="45" name="קבוצה 44"/>
          <p:cNvGrpSpPr/>
          <p:nvPr/>
        </p:nvGrpSpPr>
        <p:grpSpPr>
          <a:xfrm>
            <a:off x="2587298" y="1498155"/>
            <a:ext cx="833181" cy="1238220"/>
            <a:chOff x="1117008" y="4316375"/>
            <a:chExt cx="1117699" cy="1882580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004265" y="4919438"/>
            <a:ext cx="19557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חנה החרשת נופלת לפני ראובן לייבום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368731" y="3852167"/>
            <a:ext cx="598697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הקטנה יוצאת בגט משום שזיקת החרשת אוסרת אותה על דן. </a:t>
            </a:r>
          </a:p>
          <a:p>
            <a:pPr algn="ctr"/>
            <a:r>
              <a:rPr lang="he-IL" dirty="0"/>
              <a:t>והחרשת אסורה לעולם ואיננה חולצת</a:t>
            </a:r>
          </a:p>
        </p:txBody>
      </p:sp>
    </p:spTree>
    <p:extLst>
      <p:ext uri="{BB962C8B-B14F-4D97-AF65-F5344CB8AC3E}">
        <p14:creationId xmlns:p14="http://schemas.microsoft.com/office/powerpoint/2010/main" val="415993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5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2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5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75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250"/>
                            </p:stCondLst>
                            <p:childTnLst>
                              <p:par>
                                <p:cTn id="66" presetID="42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25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281646" y="119632"/>
            <a:ext cx="807284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קיא עמוד א</a:t>
            </a:r>
          </a:p>
          <a:p>
            <a:r>
              <a:rPr lang="he-IL" dirty="0"/>
              <a:t>מתני'. מי שהיה נשוי לשתי יתומות קטנות ומת, ובא יבם על הראשונה וחזר ובא על </a:t>
            </a:r>
            <a:r>
              <a:rPr lang="he-IL" dirty="0" err="1"/>
              <a:t>השניה</a:t>
            </a:r>
            <a:r>
              <a:rPr lang="he-IL" dirty="0"/>
              <a:t>,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7072443" y="1489287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3003550" y="1590887"/>
            <a:ext cx="1155700" cy="990600"/>
            <a:chOff x="7695484" y="1138474"/>
            <a:chExt cx="11557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7838226" y="3865202"/>
            <a:ext cx="1106818" cy="972301"/>
            <a:chOff x="7599991" y="3781971"/>
            <a:chExt cx="1106818" cy="972301"/>
          </a:xfrm>
        </p:grpSpPr>
        <p:grpSp>
          <p:nvGrpSpPr>
            <p:cNvPr id="13" name="קבוצה 12"/>
            <p:cNvGrpSpPr/>
            <p:nvPr/>
          </p:nvGrpSpPr>
          <p:grpSpPr>
            <a:xfrm>
              <a:off x="7599991" y="3781971"/>
              <a:ext cx="1106818" cy="927936"/>
              <a:chOff x="5398123" y="2850416"/>
              <a:chExt cx="1244600" cy="1104900"/>
            </a:xfrm>
          </p:grpSpPr>
          <p:pic>
            <p:nvPicPr>
              <p:cNvPr id="15" name="תמונה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8123" y="2850416"/>
                <a:ext cx="1244600" cy="1104900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5591213" y="3051598"/>
                <a:ext cx="622299" cy="32982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שרה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7872332" y="4384940"/>
              <a:ext cx="6965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קטנה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4917338" y="3763672"/>
            <a:ext cx="1126502" cy="990600"/>
            <a:chOff x="5129482" y="3983970"/>
            <a:chExt cx="966520" cy="990600"/>
          </a:xfrm>
        </p:grpSpPr>
        <p:grpSp>
          <p:nvGrpSpPr>
            <p:cNvPr id="18" name="קבוצה 17"/>
            <p:cNvGrpSpPr/>
            <p:nvPr/>
          </p:nvGrpSpPr>
          <p:grpSpPr>
            <a:xfrm>
              <a:off x="5129482" y="3983970"/>
              <a:ext cx="966520" cy="990600"/>
              <a:chOff x="5122414" y="4839179"/>
              <a:chExt cx="749062" cy="889000"/>
            </a:xfrm>
          </p:grpSpPr>
          <p:pic>
            <p:nvPicPr>
              <p:cNvPr id="20" name="תמונה 1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7576" y="4839179"/>
                <a:ext cx="723900" cy="889000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5122414" y="4954396"/>
                <a:ext cx="60016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100" dirty="0">
                    <a:solidFill>
                      <a:schemeClr val="bg1"/>
                    </a:solidFill>
                  </a:rPr>
                  <a:t>רבקה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5208477" y="4542872"/>
              <a:ext cx="68722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קטנה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קבוצה 21"/>
          <p:cNvGrpSpPr/>
          <p:nvPr/>
        </p:nvGrpSpPr>
        <p:grpSpPr>
          <a:xfrm rot="7746443">
            <a:off x="5583139" y="3089272"/>
            <a:ext cx="227381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3" name="קבוצה 2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5" name="חץ ימינה 2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 rot="10696579">
              <a:off x="5783368" y="4811943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 rot="4097012">
            <a:off x="7154362" y="2908421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8" name="קבוצה 2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0" name="חץ ימינה 2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8194009" y="1131035"/>
            <a:ext cx="833181" cy="1238220"/>
            <a:chOff x="1117008" y="4316375"/>
            <a:chExt cx="1117699" cy="188258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4159250" y="1813155"/>
            <a:ext cx="3038297" cy="696877"/>
            <a:chOff x="8202961" y="3266592"/>
            <a:chExt cx="1821574" cy="696877"/>
          </a:xfrm>
        </p:grpSpPr>
        <p:sp>
          <p:nvSpPr>
            <p:cNvPr id="36" name="חץ למעלה-למטה 35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155344" y="4909744"/>
            <a:ext cx="36517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ורבקה נופלות לייבום לפני שמעון</a:t>
            </a:r>
          </a:p>
        </p:txBody>
      </p:sp>
      <p:grpSp>
        <p:nvGrpSpPr>
          <p:cNvPr id="39" name="קבוצה 38"/>
          <p:cNvGrpSpPr/>
          <p:nvPr/>
        </p:nvGrpSpPr>
        <p:grpSpPr>
          <a:xfrm rot="1333394">
            <a:off x="3953808" y="3116975"/>
            <a:ext cx="4108298" cy="573531"/>
            <a:chOff x="5563562" y="4653444"/>
            <a:chExt cx="860364" cy="573531"/>
          </a:xfrm>
          <a:solidFill>
            <a:schemeClr val="accent4">
              <a:lumMod val="75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אחר כך ייבם  גם את שרה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2893050">
            <a:off x="3408665" y="3109992"/>
            <a:ext cx="1987024" cy="573531"/>
            <a:chOff x="5563562" y="4653444"/>
            <a:chExt cx="860364" cy="573531"/>
          </a:xfrm>
          <a:solidFill>
            <a:schemeClr val="accent4">
              <a:lumMod val="75000"/>
            </a:schemeClr>
          </a:solidFill>
        </p:grpSpPr>
        <p:grpSp>
          <p:nvGrpSpPr>
            <p:cNvPr id="45" name="קבוצה 4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7" name="חץ ימינה 4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05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ייבם את רבקה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60056" y="3372669"/>
            <a:ext cx="365817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הדין: </a:t>
            </a:r>
          </a:p>
          <a:p>
            <a:r>
              <a:rPr lang="he-IL" dirty="0"/>
              <a:t>לא פסל את רבקה שאותה ייבם ראשונה</a:t>
            </a:r>
          </a:p>
        </p:txBody>
      </p:sp>
      <p:sp>
        <p:nvSpPr>
          <p:cNvPr id="50" name="לחצן פעולה: בית 49">
            <a:hlinkClick r:id="" action="ppaction://hlinkshowjump?jump=firstslide" highlightClick="1"/>
          </p:cNvPr>
          <p:cNvSpPr/>
          <p:nvPr/>
        </p:nvSpPr>
        <p:spPr>
          <a:xfrm>
            <a:off x="10964091" y="4754272"/>
            <a:ext cx="557349" cy="793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31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357</Words>
  <Application>Microsoft Office PowerPoint</Application>
  <PresentationFormat>מסך רחב</PresentationFormat>
  <Paragraphs>71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</cp:revision>
  <dcterms:created xsi:type="dcterms:W3CDTF">2022-06-26T07:11:27Z</dcterms:created>
  <dcterms:modified xsi:type="dcterms:W3CDTF">2022-06-26T07:14:59Z</dcterms:modified>
</cp:coreProperties>
</file>