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notesMasterIdLst>
    <p:notesMasterId r:id="rId23"/>
  </p:notesMasterIdLst>
  <p:sldIdLst>
    <p:sldId id="275" r:id="rId2"/>
    <p:sldId id="269" r:id="rId3"/>
    <p:sldId id="260" r:id="rId4"/>
    <p:sldId id="265" r:id="rId5"/>
    <p:sldId id="257" r:id="rId6"/>
    <p:sldId id="262" r:id="rId7"/>
    <p:sldId id="263" r:id="rId8"/>
    <p:sldId id="261" r:id="rId9"/>
    <p:sldId id="266" r:id="rId10"/>
    <p:sldId id="267" r:id="rId11"/>
    <p:sldId id="258" r:id="rId12"/>
    <p:sldId id="264" r:id="rId13"/>
    <p:sldId id="268" r:id="rId14"/>
    <p:sldId id="270" r:id="rId15"/>
    <p:sldId id="272" r:id="rId16"/>
    <p:sldId id="271" r:id="rId17"/>
    <p:sldId id="273" r:id="rId18"/>
    <p:sldId id="274" r:id="rId19"/>
    <p:sldId id="276" r:id="rId20"/>
    <p:sldId id="277" r:id="rId21"/>
    <p:sldId id="278"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0" d="100"/>
          <a:sy n="80" d="100"/>
        </p:scale>
        <p:origin x="5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8CAB5C8-6CCE-4FE6-A3B7-8BA2561422D2}" type="datetimeFigureOut">
              <a:rPr lang="he-IL" smtClean="0"/>
              <a:t>כ"ג/אייר/תש"ף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25C5E0D-AE06-4D94-9DBF-3B2895CD934B}" type="slidenum">
              <a:rPr lang="he-IL" smtClean="0"/>
              <a:t>‹#›</a:t>
            </a:fld>
            <a:endParaRPr lang="he-IL"/>
          </a:p>
        </p:txBody>
      </p:sp>
    </p:spTree>
    <p:extLst>
      <p:ext uri="{BB962C8B-B14F-4D97-AF65-F5344CB8AC3E}">
        <p14:creationId xmlns:p14="http://schemas.microsoft.com/office/powerpoint/2010/main" val="24468149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r>
              <a:rPr lang="he-IL" smtClean="0"/>
              <a:t>כ"ט/אייר/תשע"ט</a:t>
            </a:r>
            <a:endParaRPr lang="he-IL"/>
          </a:p>
        </p:txBody>
      </p:sp>
      <p:sp>
        <p:nvSpPr>
          <p:cNvPr id="5" name="Footer Placeholder 4"/>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12"/>
          </p:nvPr>
        </p:nvSpPr>
        <p:spPr/>
        <p:txBody>
          <a:bodyPr/>
          <a:lstStyle/>
          <a:p>
            <a:fld id="{8408AFD1-86F7-4B63-9F95-0EAA1EAFC3DF}"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5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כ"ט/אייר/תשע"ט</a:t>
            </a:r>
            <a:endParaRPr lang="he-IL"/>
          </a:p>
        </p:txBody>
      </p:sp>
      <p:sp>
        <p:nvSpPr>
          <p:cNvPr id="5" name="Footer Placeholder 4"/>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380497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כ"ט/אייר/תשע"ט</a:t>
            </a:r>
            <a:endParaRPr lang="he-IL"/>
          </a:p>
        </p:txBody>
      </p:sp>
      <p:sp>
        <p:nvSpPr>
          <p:cNvPr id="5" name="Footer Placeholder 4"/>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147027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כ"ט/אייר/תשע"ט</a:t>
            </a:r>
            <a:endParaRPr lang="he-IL"/>
          </a:p>
        </p:txBody>
      </p:sp>
      <p:sp>
        <p:nvSpPr>
          <p:cNvPr id="5" name="Footer Placeholder 4"/>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38829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r>
              <a:rPr lang="he-IL" smtClean="0"/>
              <a:t>כ"ט/אייר/תשע"ט</a:t>
            </a:r>
            <a:endParaRPr lang="he-IL"/>
          </a:p>
        </p:txBody>
      </p:sp>
      <p:sp>
        <p:nvSpPr>
          <p:cNvPr id="5" name="Footer Placeholder 4"/>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12"/>
          </p:nvPr>
        </p:nvSpPr>
        <p:spPr/>
        <p:txBody>
          <a:bodyPr/>
          <a:lstStyle/>
          <a:p>
            <a:fld id="{8408AFD1-86F7-4B63-9F95-0EAA1EAFC3DF}"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9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r>
              <a:rPr lang="he-IL" smtClean="0"/>
              <a:t>כ"ט/אייר/תשע"ט</a:t>
            </a:r>
            <a:endParaRPr lang="he-IL"/>
          </a:p>
        </p:txBody>
      </p:sp>
      <p:sp>
        <p:nvSpPr>
          <p:cNvPr id="6" name="Footer Placeholder 5"/>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7" name="Slide Number Placeholder 6"/>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312393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r>
              <a:rPr lang="he-IL" smtClean="0"/>
              <a:t>כ"ט/אייר/תשע"ט</a:t>
            </a:r>
            <a:endParaRPr lang="he-IL"/>
          </a:p>
        </p:txBody>
      </p:sp>
      <p:sp>
        <p:nvSpPr>
          <p:cNvPr id="8" name="Footer Placeholder 7"/>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9" name="Slide Number Placeholder 8"/>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162603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r>
              <a:rPr lang="he-IL" smtClean="0"/>
              <a:t>כ"ט/אייר/תשע"ט</a:t>
            </a:r>
            <a:endParaRPr lang="he-IL"/>
          </a:p>
        </p:txBody>
      </p:sp>
      <p:sp>
        <p:nvSpPr>
          <p:cNvPr id="4" name="Footer Placeholder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Slide Number Placeholder 4"/>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350465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he-IL" smtClean="0"/>
              <a:t>כ"ט/אייר/תשע"ט</a:t>
            </a:r>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r>
              <a:rPr lang="he-IL" smtClean="0"/>
              <a:t>יצחק רסלר  </a:t>
            </a:r>
            <a:r>
              <a:rPr lang="en-US" smtClean="0"/>
              <a:t>izakrossler@gmail.com</a:t>
            </a:r>
            <a:endParaRPr lang="he-IL"/>
          </a:p>
        </p:txBody>
      </p:sp>
      <p:sp>
        <p:nvSpPr>
          <p:cNvPr id="9" name="Slide Number Placeholder 8"/>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282528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he-IL" smtClean="0"/>
              <a:t>כ"ט/אייר/תשע"ט</a:t>
            </a:r>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he-IL" smtClean="0"/>
              <a:t>יצחק רסלר  </a:t>
            </a:r>
            <a:r>
              <a:rPr lang="en-US" smtClean="0"/>
              <a:t>izakrossler@gmail.com</a:t>
            </a:r>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08AFD1-86F7-4B63-9F95-0EAA1EAFC3DF}" type="slidenum">
              <a:rPr lang="he-IL" smtClean="0"/>
              <a:t>‹#›</a:t>
            </a:fld>
            <a:endParaRPr lang="he-IL"/>
          </a:p>
        </p:txBody>
      </p:sp>
    </p:spTree>
    <p:extLst>
      <p:ext uri="{BB962C8B-B14F-4D97-AF65-F5344CB8AC3E}">
        <p14:creationId xmlns:p14="http://schemas.microsoft.com/office/powerpoint/2010/main" val="97096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r>
              <a:rPr lang="he-IL" smtClean="0"/>
              <a:t>כ"ט/אייר/תשע"ט</a:t>
            </a:r>
            <a:endParaRPr lang="he-IL"/>
          </a:p>
        </p:txBody>
      </p:sp>
      <p:sp>
        <p:nvSpPr>
          <p:cNvPr id="6" name="Footer Placeholder 5"/>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7" name="Slide Number Placeholder 6"/>
          <p:cNvSpPr>
            <a:spLocks noGrp="1"/>
          </p:cNvSpPr>
          <p:nvPr>
            <p:ph type="sldNum" sz="quarter" idx="12"/>
          </p:nvPr>
        </p:nvSpPr>
        <p:spPr/>
        <p:txBody>
          <a:bodyPr/>
          <a:lstStyle/>
          <a:p>
            <a:fld id="{8408AFD1-86F7-4B63-9F95-0EAA1EAFC3DF}" type="slidenum">
              <a:rPr lang="he-IL" smtClean="0"/>
              <a:t>‹#›</a:t>
            </a:fld>
            <a:endParaRPr lang="he-IL"/>
          </a:p>
        </p:txBody>
      </p:sp>
    </p:spTree>
    <p:extLst>
      <p:ext uri="{BB962C8B-B14F-4D97-AF65-F5344CB8AC3E}">
        <p14:creationId xmlns:p14="http://schemas.microsoft.com/office/powerpoint/2010/main" val="418168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he-IL" smtClean="0"/>
              <a:t>כ"ט/אייר/תשע"ט</a:t>
            </a:r>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he-IL" smtClean="0"/>
              <a:t>יצחק רסלר  </a:t>
            </a:r>
            <a:r>
              <a:rPr lang="en-US" smtClean="0"/>
              <a:t>izakrossler@gmail.com</a:t>
            </a:r>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08AFD1-86F7-4B63-9F95-0EAA1EAFC3DF}"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727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wikisource.org/wiki/%D7%AA%D7%95%D7%A1%D7%A4%D7%95%D7%AA_%D7%A2%D7%9C_%D7%94%D7%A9%22%D7%A1/%D7%A9%D7%91%D7%AA/%D7%A4%D7%A8%D7%A7_%D7%96"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2.xml"/><Relationship Id="rId7" Type="http://schemas.openxmlformats.org/officeDocument/2006/relationships/slide" Target="slide7.xml"/><Relationship Id="rId12" Type="http://schemas.openxmlformats.org/officeDocument/2006/relationships/slide" Target="slide20.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1</a:t>
            </a:fld>
            <a:endParaRPr lang="he-IL"/>
          </a:p>
        </p:txBody>
      </p:sp>
      <p:sp>
        <p:nvSpPr>
          <p:cNvPr id="5" name="מלבן 4"/>
          <p:cNvSpPr/>
          <p:nvPr/>
        </p:nvSpPr>
        <p:spPr>
          <a:xfrm>
            <a:off x="4617806" y="4304304"/>
            <a:ext cx="2959562" cy="769441"/>
          </a:xfrm>
          <a:prstGeom prst="rect">
            <a:avLst/>
          </a:prstGeom>
          <a:solidFill>
            <a:schemeClr val="accent5">
              <a:lumMod val="40000"/>
              <a:lumOff val="60000"/>
            </a:schemeClr>
          </a:solidFill>
          <a:scene3d>
            <a:camera prst="orthographicFront"/>
            <a:lightRig rig="threePt" dir="t"/>
          </a:scene3d>
          <a:sp3d>
            <a:bevelT w="114300" prst="artDeco"/>
          </a:sp3d>
        </p:spPr>
        <p:txBody>
          <a:bodyPr wrap="square">
            <a:spAutoFit/>
          </a:bodyPr>
          <a:lstStyle/>
          <a:p>
            <a:r>
              <a:rPr lang="he-IL" sz="4400" b="1" dirty="0" smtClean="0">
                <a:latin typeface="Arial" panose="020B0604020202020204" pitchFamily="34" charset="0"/>
              </a:rPr>
              <a:t>מסֶּכֶת </a:t>
            </a:r>
            <a:r>
              <a:rPr lang="he-IL" sz="4400" b="1" dirty="0">
                <a:latin typeface="Arial" panose="020B0604020202020204" pitchFamily="34" charset="0"/>
              </a:rPr>
              <a:t>שַׁבָּת</a:t>
            </a:r>
            <a:r>
              <a:rPr lang="he-IL" sz="4400" dirty="0">
                <a:latin typeface="Arial" panose="020B0604020202020204" pitchFamily="34" charset="0"/>
              </a:rPr>
              <a:t> </a:t>
            </a:r>
            <a:endParaRPr lang="he-IL" sz="4400" b="1" dirty="0"/>
          </a:p>
        </p:txBody>
      </p:sp>
      <p:pic>
        <p:nvPicPr>
          <p:cNvPr id="7" name="תמונה 6"/>
          <p:cNvPicPr>
            <a:picLocks noChangeAspect="1"/>
          </p:cNvPicPr>
          <p:nvPr/>
        </p:nvPicPr>
        <p:blipFill>
          <a:blip r:embed="rId2"/>
          <a:stretch>
            <a:fillRect/>
          </a:stretch>
        </p:blipFill>
        <p:spPr>
          <a:xfrm>
            <a:off x="1937487" y="156895"/>
            <a:ext cx="7607108" cy="2437637"/>
          </a:xfrm>
          <a:prstGeom prst="rect">
            <a:avLst/>
          </a:prstGeom>
        </p:spPr>
      </p:pic>
      <p:sp>
        <p:nvSpPr>
          <p:cNvPr id="8" name="אליפסה 7">
            <a:hlinkClick r:id="rId3" action="ppaction://hlinksldjump"/>
          </p:cNvPr>
          <p:cNvSpPr/>
          <p:nvPr/>
        </p:nvSpPr>
        <p:spPr>
          <a:xfrm>
            <a:off x="5090760" y="2835227"/>
            <a:ext cx="2201917" cy="1193859"/>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dirty="0" smtClean="0"/>
              <a:t>סדר </a:t>
            </a:r>
          </a:p>
          <a:p>
            <a:pPr algn="ctr"/>
            <a:r>
              <a:rPr lang="he-IL" sz="3600" dirty="0" smtClean="0"/>
              <a:t>מועד</a:t>
            </a:r>
            <a:endParaRPr lang="he-IL" sz="3600" dirty="0"/>
          </a:p>
        </p:txBody>
      </p:sp>
    </p:spTree>
    <p:extLst>
      <p:ext uri="{BB962C8B-B14F-4D97-AF65-F5344CB8AC3E}">
        <p14:creationId xmlns:p14="http://schemas.microsoft.com/office/powerpoint/2010/main" val="344398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72678" y="0"/>
            <a:ext cx="9213668" cy="2308324"/>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1" u="sng" dirty="0" smtClean="0"/>
              <a:t>המשך דברי הרמב"ם</a:t>
            </a:r>
            <a:endParaRPr lang="he-IL" b="1" u="sng" dirty="0"/>
          </a:p>
          <a:p>
            <a:r>
              <a:rPr lang="he-IL" dirty="0"/>
              <a:t>ואמר במשנה תורה וזכרת כי עבד היית במצרים וגו' על כן </a:t>
            </a:r>
            <a:r>
              <a:rPr lang="he-IL" dirty="0" err="1"/>
              <a:t>צוך</a:t>
            </a:r>
            <a:r>
              <a:rPr lang="he-IL" dirty="0"/>
              <a:t> ה' </a:t>
            </a:r>
            <a:r>
              <a:rPr lang="he-IL" dirty="0" err="1"/>
              <a:t>אלהיך</a:t>
            </a:r>
            <a:r>
              <a:rPr lang="he-IL" dirty="0"/>
              <a:t> וגו', וזה אמת, כי העלול במאמר הראשון הוא כבוד היום והגדילו כמ"ש, על כן ברך ה' את יום השבת ויקדשהו, זהו העלול הנמשך </a:t>
            </a:r>
            <a:r>
              <a:rPr lang="he-IL" dirty="0" err="1"/>
              <a:t>לעלת</a:t>
            </a:r>
            <a:r>
              <a:rPr lang="he-IL" dirty="0"/>
              <a:t> כי ששת ימים וגו'. אמנם </a:t>
            </a:r>
            <a:r>
              <a:rPr lang="he-IL" dirty="0" err="1"/>
              <a:t>תתו</a:t>
            </a:r>
            <a:r>
              <a:rPr lang="he-IL" dirty="0"/>
              <a:t> לנו תורת השבת וצוותו אותנו לשומרו הוא עלול נמשך </a:t>
            </a:r>
            <a:r>
              <a:rPr lang="he-IL" dirty="0" err="1"/>
              <a:t>לעלת</a:t>
            </a:r>
            <a:r>
              <a:rPr lang="he-IL" dirty="0"/>
              <a:t> היותנו עבדים במצרים, אשר לא היינו עובדים ברצוננו ובעת שחפצנו ולא היינו יכולים לשבות, </a:t>
            </a:r>
            <a:r>
              <a:rPr lang="he-IL" dirty="0" err="1"/>
              <a:t>וצונו</a:t>
            </a:r>
            <a:r>
              <a:rPr lang="he-IL" dirty="0"/>
              <a:t> בתורת השביתה והמנוחה לקבץ ב' </a:t>
            </a:r>
            <a:r>
              <a:rPr lang="he-IL" dirty="0" err="1"/>
              <a:t>הענינים</a:t>
            </a:r>
            <a:r>
              <a:rPr lang="he-IL" dirty="0"/>
              <a:t>, האמנת דעת אמתי, והוא </a:t>
            </a:r>
            <a:r>
              <a:rPr lang="he-IL" dirty="0" err="1"/>
              <a:t>חדוש</a:t>
            </a:r>
            <a:r>
              <a:rPr lang="he-IL" dirty="0"/>
              <a:t> העולם המורה על מציאות השם </a:t>
            </a:r>
            <a:r>
              <a:rPr lang="he-IL" dirty="0" err="1"/>
              <a:t>בתחלת</a:t>
            </a:r>
            <a:r>
              <a:rPr lang="he-IL" dirty="0"/>
              <a:t> המחשבה ובעיון הקל, וזכור חסדי השם עלינו, בהניחנו מתחת סבלות מצרים וכאלו הוא חסד כולל בדעת האמתי העיוני </a:t>
            </a:r>
            <a:r>
              <a:rPr lang="he-IL" dirty="0" err="1"/>
              <a:t>ותקון</a:t>
            </a:r>
            <a:r>
              <a:rPr lang="he-IL" dirty="0"/>
              <a:t> </a:t>
            </a:r>
            <a:r>
              <a:rPr lang="he-IL" dirty="0" err="1"/>
              <a:t>הענין</a:t>
            </a:r>
            <a:r>
              <a:rPr lang="he-IL" dirty="0"/>
              <a:t> הגשמי: </a:t>
            </a:r>
            <a:endParaRPr lang="he-IL" dirty="0" smtClean="0"/>
          </a:p>
        </p:txBody>
      </p:sp>
      <p:sp>
        <p:nvSpPr>
          <p:cNvPr id="3" name="מלבן 2"/>
          <p:cNvSpPr/>
          <p:nvPr/>
        </p:nvSpPr>
        <p:spPr>
          <a:xfrm>
            <a:off x="2747554" y="2308324"/>
            <a:ext cx="8338792" cy="1200329"/>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dirty="0"/>
              <a:t>לפי הרמב"ם, </a:t>
            </a:r>
            <a:r>
              <a:rPr lang="he-IL" dirty="0" smtClean="0"/>
              <a:t>סיבה נוספת </a:t>
            </a:r>
            <a:r>
              <a:rPr lang="he-IL" dirty="0"/>
              <a:t>לשמירת </a:t>
            </a:r>
            <a:r>
              <a:rPr lang="he-IL" dirty="0" smtClean="0"/>
              <a:t>השבת עליה מדברת התורה בספר </a:t>
            </a:r>
            <a:r>
              <a:rPr lang="he-IL" dirty="0"/>
              <a:t>דברים, </a:t>
            </a:r>
            <a:r>
              <a:rPr lang="he-IL" dirty="0" smtClean="0"/>
              <a:t>היא:  זיכרון </a:t>
            </a:r>
            <a:r>
              <a:rPr lang="he-IL" dirty="0"/>
              <a:t>יציאת מצרים. </a:t>
            </a:r>
            <a:endParaRPr lang="he-IL" dirty="0" smtClean="0"/>
          </a:p>
          <a:p>
            <a:r>
              <a:rPr lang="he-IL" dirty="0" err="1" smtClean="0"/>
              <a:t>מכיון</a:t>
            </a:r>
            <a:r>
              <a:rPr lang="he-IL" dirty="0" smtClean="0"/>
              <a:t> </a:t>
            </a:r>
            <a:r>
              <a:rPr lang="he-IL" dirty="0"/>
              <a:t>שבמצרים לא </a:t>
            </a:r>
            <a:r>
              <a:rPr lang="he-IL" dirty="0" smtClean="0"/>
              <a:t>הייתה </a:t>
            </a:r>
            <a:r>
              <a:rPr lang="he-IL" dirty="0"/>
              <a:t>לעם ישראל האפשרות לנוח ולעבוד כרצונם, </a:t>
            </a:r>
            <a:endParaRPr lang="he-IL" dirty="0" smtClean="0"/>
          </a:p>
          <a:p>
            <a:r>
              <a:rPr lang="he-IL" dirty="0" smtClean="0"/>
              <a:t>התורה </a:t>
            </a:r>
            <a:r>
              <a:rPr lang="he-IL" dirty="0"/>
              <a:t>ציוותה על יום אחד של מנוחה כדי להנציח את יציאת מצרים</a:t>
            </a:r>
            <a:r>
              <a:rPr lang="he-IL" sz="1600" dirty="0"/>
              <a:t>. </a:t>
            </a:r>
            <a:endParaRPr lang="he-IL" sz="1600" dirty="0" smtClean="0"/>
          </a:p>
        </p:txBody>
      </p:sp>
      <p:sp>
        <p:nvSpPr>
          <p:cNvPr id="4" name="מלבן 3"/>
          <p:cNvSpPr/>
          <p:nvPr/>
        </p:nvSpPr>
        <p:spPr>
          <a:xfrm>
            <a:off x="2747555" y="3440423"/>
            <a:ext cx="8310772" cy="923330"/>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1" dirty="0" smtClean="0"/>
              <a:t>מדברי הרמב"ם ניתן ללמוד</a:t>
            </a:r>
            <a:r>
              <a:rPr lang="he-IL" dirty="0" smtClean="0"/>
              <a:t>:</a:t>
            </a:r>
          </a:p>
          <a:p>
            <a:r>
              <a:rPr lang="he-IL" dirty="0" smtClean="0"/>
              <a:t>מטרת מצות </a:t>
            </a:r>
            <a:r>
              <a:rPr lang="he-IL" b="1" dirty="0" err="1"/>
              <a:t>העשה</a:t>
            </a:r>
            <a:r>
              <a:rPr lang="he-IL" b="1" dirty="0"/>
              <a:t> </a:t>
            </a:r>
            <a:r>
              <a:rPr lang="he-IL" dirty="0"/>
              <a:t>של קידוש היום באה </a:t>
            </a:r>
            <a:r>
              <a:rPr lang="he-IL" dirty="0" smtClean="0"/>
              <a:t>לביסוס </a:t>
            </a:r>
            <a:r>
              <a:rPr lang="he-IL" dirty="0"/>
              <a:t>האמונה בבריאת העולם, </a:t>
            </a:r>
            <a:endParaRPr lang="he-IL" dirty="0" smtClean="0"/>
          </a:p>
          <a:p>
            <a:r>
              <a:rPr lang="he-IL" dirty="0" smtClean="0"/>
              <a:t>ומטרת מצוות </a:t>
            </a:r>
            <a:r>
              <a:rPr lang="he-IL" b="1" dirty="0" err="1"/>
              <a:t>העשה</a:t>
            </a:r>
            <a:r>
              <a:rPr lang="he-IL" b="1" dirty="0"/>
              <a:t> והלא תעשה </a:t>
            </a:r>
            <a:r>
              <a:rPr lang="he-IL" dirty="0"/>
              <a:t>של שביתה ואי עשיית מלאכה באות </a:t>
            </a:r>
            <a:r>
              <a:rPr lang="he-IL" dirty="0" smtClean="0"/>
              <a:t>לזכירת </a:t>
            </a:r>
            <a:r>
              <a:rPr lang="he-IL" dirty="0"/>
              <a:t>יציאת מצרים. </a:t>
            </a:r>
            <a:endParaRPr lang="he-IL" dirty="0" smtClean="0"/>
          </a:p>
        </p:txBody>
      </p:sp>
      <p:sp>
        <p:nvSpPr>
          <p:cNvPr id="5" name="מלבן 4"/>
          <p:cNvSpPr/>
          <p:nvPr/>
        </p:nvSpPr>
        <p:spPr>
          <a:xfrm>
            <a:off x="1366392" y="4389087"/>
            <a:ext cx="9683932" cy="2031325"/>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dirty="0" smtClean="0"/>
              <a:t>מכאן אפשר להבין </a:t>
            </a:r>
            <a:r>
              <a:rPr lang="he-IL" dirty="0"/>
              <a:t>למה התורה לא הסתפקה בציווי כללי להימנע מעשיית מלאכה, </a:t>
            </a:r>
            <a:endParaRPr lang="he-IL" dirty="0" smtClean="0"/>
          </a:p>
          <a:p>
            <a:r>
              <a:rPr lang="he-IL" dirty="0" smtClean="0"/>
              <a:t>והתעקשה </a:t>
            </a:r>
            <a:r>
              <a:rPr lang="he-IL" dirty="0"/>
              <a:t>לתת הגדרות מדויקות של </a:t>
            </a:r>
            <a:r>
              <a:rPr lang="he-IL" b="1" dirty="0"/>
              <a:t>תחום אסור ותחום מותר</a:t>
            </a:r>
            <a:r>
              <a:rPr lang="he-IL" dirty="0"/>
              <a:t>.</a:t>
            </a:r>
          </a:p>
          <a:p>
            <a:r>
              <a:rPr lang="he-IL" dirty="0" smtClean="0"/>
              <a:t>התשובה </a:t>
            </a:r>
            <a:r>
              <a:rPr lang="he-IL" dirty="0"/>
              <a:t>טמונה בעובדה </a:t>
            </a:r>
            <a:r>
              <a:rPr lang="he-IL" b="1" dirty="0"/>
              <a:t>שהשבת ניתנה למטרות </a:t>
            </a:r>
            <a:r>
              <a:rPr lang="he-IL" b="1" dirty="0" smtClean="0"/>
              <a:t>מוגדרות ומשמעותיות</a:t>
            </a:r>
            <a:r>
              <a:rPr lang="he-IL" dirty="0" smtClean="0"/>
              <a:t>. </a:t>
            </a:r>
          </a:p>
          <a:p>
            <a:r>
              <a:rPr lang="he-IL" dirty="0" smtClean="0"/>
              <a:t>כדי לתת לשבת </a:t>
            </a:r>
            <a:r>
              <a:rPr lang="he-IL" b="1" dirty="0" smtClean="0"/>
              <a:t>משמעות</a:t>
            </a:r>
            <a:r>
              <a:rPr lang="he-IL" dirty="0"/>
              <a:t>, האדם ששומר שבת צריך לדעת בדיוק לאלו מעשים (או חוסר מעשים) </a:t>
            </a:r>
            <a:r>
              <a:rPr lang="he-IL" dirty="0" smtClean="0"/>
              <a:t>שהוא עושה יש </a:t>
            </a:r>
            <a:r>
              <a:rPr lang="he-IL" dirty="0"/>
              <a:t>משמעות</a:t>
            </a:r>
            <a:r>
              <a:rPr lang="he-IL" dirty="0" smtClean="0"/>
              <a:t>.</a:t>
            </a:r>
          </a:p>
          <a:p>
            <a:r>
              <a:rPr lang="he-IL" dirty="0" smtClean="0"/>
              <a:t> </a:t>
            </a:r>
            <a:r>
              <a:rPr lang="he-IL" dirty="0"/>
              <a:t>רק ככה הוא יכול להצביע ולומר: מעשה מסוים זה הוא </a:t>
            </a:r>
            <a:r>
              <a:rPr lang="he-IL" b="1" dirty="0"/>
              <a:t>זכר ליציאת מצרים</a:t>
            </a:r>
            <a:r>
              <a:rPr lang="he-IL" dirty="0"/>
              <a:t>, ומעשה מסוים זה הוא </a:t>
            </a:r>
            <a:r>
              <a:rPr lang="he-IL" b="1" dirty="0"/>
              <a:t>זכר למעשה בראשית. </a:t>
            </a:r>
            <a:endParaRPr lang="he-IL" b="1" dirty="0" smtClean="0"/>
          </a:p>
        </p:txBody>
      </p:sp>
      <p:sp>
        <p:nvSpPr>
          <p:cNvPr id="7" name="מציין מיקום של כותרת תחתונה 6"/>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8" name="מציין מיקום של מספר שקופית 7"/>
          <p:cNvSpPr>
            <a:spLocks noGrp="1"/>
          </p:cNvSpPr>
          <p:nvPr>
            <p:ph type="sldNum" sz="quarter" idx="12"/>
          </p:nvPr>
        </p:nvSpPr>
        <p:spPr/>
        <p:txBody>
          <a:bodyPr/>
          <a:lstStyle/>
          <a:p>
            <a:fld id="{8408AFD1-86F7-4B63-9F95-0EAA1EAFC3DF}" type="slidenum">
              <a:rPr lang="he-IL" smtClean="0"/>
              <a:t>10</a:t>
            </a:fld>
            <a:endParaRPr lang="he-IL"/>
          </a:p>
        </p:txBody>
      </p:sp>
      <p:sp>
        <p:nvSpPr>
          <p:cNvPr id="10" name="לחצן פעולה: בית 9">
            <a:hlinkClick r:id="rId2" action="ppaction://hlinksldjump" highlightClick="1"/>
          </p:cNvPr>
          <p:cNvSpPr/>
          <p:nvPr/>
        </p:nvSpPr>
        <p:spPr>
          <a:xfrm>
            <a:off x="1095271" y="3352799"/>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289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righ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right)">
                                      <p:cBhvr>
                                        <p:cTn id="35" dur="500"/>
                                        <p:tgtEl>
                                          <p:spTgt spid="5">
                                            <p:txEl>
                                              <p:pRg st="3" end="3"/>
                                            </p:txEl>
                                          </p:spTgt>
                                        </p:tgtEl>
                                      </p:cBhvr>
                                    </p:animEffect>
                                  </p:childTnLst>
                                </p:cTn>
                              </p:par>
                              <p:par>
                                <p:cTn id="36" presetID="22" presetClass="entr" presetSubtype="2"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right)">
                                      <p:cBhvr>
                                        <p:cTn id="38" dur="500"/>
                                        <p:tgtEl>
                                          <p:spTgt spid="5">
                                            <p:txEl>
                                              <p:pRg st="1" end="1"/>
                                            </p:txEl>
                                          </p:spTgt>
                                        </p:tgtEl>
                                      </p:cBhvr>
                                    </p:animEffect>
                                  </p:childTnLst>
                                </p:cTn>
                              </p:par>
                              <p:par>
                                <p:cTn id="39" presetID="22" presetClass="entr" presetSubtype="2"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right)">
                                      <p:cBhvr>
                                        <p:cTn id="41" dur="500"/>
                                        <p:tgtEl>
                                          <p:spTgt spid="5">
                                            <p:txEl>
                                              <p:pRg st="2" end="2"/>
                                            </p:txEl>
                                          </p:spTgt>
                                        </p:tgtEl>
                                      </p:cBhvr>
                                    </p:animEffect>
                                  </p:childTnLst>
                                </p:cTn>
                              </p:par>
                              <p:par>
                                <p:cTn id="42" presetID="22" presetClass="entr" presetSubtype="2" fill="hold" nodeType="with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right)">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70857" y="0"/>
            <a:ext cx="10755086" cy="6740307"/>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pPr algn="ctr"/>
            <a:r>
              <a:rPr lang="he-IL" b="1" i="0" u="sng" dirty="0" smtClean="0">
                <a:effectLst>
                  <a:outerShdw blurRad="38100" dist="38100" dir="2700000" algn="tl">
                    <a:srgbClr val="000000">
                      <a:alpha val="43137"/>
                    </a:srgbClr>
                  </a:outerShdw>
                </a:effectLst>
                <a:latin typeface="Arial" panose="020B0604020202020204" pitchFamily="34" charset="0"/>
              </a:rPr>
              <a:t>פרקי המסכת</a:t>
            </a:r>
          </a:p>
          <a:p>
            <a:pPr>
              <a:buFont typeface="+mj-lt"/>
              <a:buAutoNum type="arabicPeriod"/>
            </a:pPr>
            <a:r>
              <a:rPr lang="he-IL" b="1" i="0" dirty="0" smtClean="0">
                <a:effectLst/>
                <a:latin typeface="Arial" panose="020B0604020202020204" pitchFamily="34" charset="0"/>
              </a:rPr>
              <a:t>יְצִיאוֹת הַשַׁבָּת (11משניות) </a:t>
            </a:r>
            <a:r>
              <a:rPr lang="he-IL" b="0" i="0" dirty="0" smtClean="0">
                <a:effectLst/>
                <a:latin typeface="Arial" panose="020B0604020202020204" pitchFamily="34" charset="0"/>
              </a:rPr>
              <a:t>- דיני </a:t>
            </a:r>
            <a:r>
              <a:rPr lang="he-IL" b="0" i="0" u="none" strike="noStrike" dirty="0" smtClean="0">
                <a:effectLst/>
                <a:latin typeface="Arial" panose="020B0604020202020204" pitchFamily="34" charset="0"/>
              </a:rPr>
              <a:t>הוצאה מרשות לרשות</a:t>
            </a:r>
            <a:r>
              <a:rPr lang="he-IL" b="0" i="0" dirty="0" smtClean="0">
                <a:effectLst/>
                <a:latin typeface="Arial" panose="020B0604020202020204" pitchFamily="34" charset="0"/>
              </a:rPr>
              <a:t>, דיני </a:t>
            </a:r>
            <a:r>
              <a:rPr lang="he-IL" b="0" i="0" u="none" strike="noStrike" dirty="0" smtClean="0">
                <a:effectLst/>
                <a:latin typeface="Arial" panose="020B0604020202020204" pitchFamily="34" charset="0"/>
              </a:rPr>
              <a:t>ערב שבת</a:t>
            </a:r>
            <a:r>
              <a:rPr lang="he-IL" b="0" i="0" dirty="0" smtClean="0">
                <a:effectLst/>
                <a:latin typeface="Arial" panose="020B0604020202020204" pitchFamily="34" charset="0"/>
              </a:rPr>
              <a:t> ,18 </a:t>
            </a:r>
            <a:r>
              <a:rPr lang="he-IL" b="0" i="0" u="none" strike="noStrike" dirty="0" smtClean="0">
                <a:effectLst/>
                <a:latin typeface="Arial" panose="020B0604020202020204" pitchFamily="34" charset="0"/>
              </a:rPr>
              <a:t>גזרות</a:t>
            </a:r>
            <a:r>
              <a:rPr lang="he-IL" b="0" i="0" dirty="0" smtClean="0">
                <a:effectLst/>
                <a:latin typeface="Arial" panose="020B0604020202020204" pitchFamily="34" charset="0"/>
              </a:rPr>
              <a:t> שגזרו בעלית </a:t>
            </a:r>
            <a:r>
              <a:rPr lang="he-IL" b="0" i="0" u="none" strike="noStrike" dirty="0" smtClean="0">
                <a:effectLst/>
                <a:latin typeface="Arial" panose="020B0604020202020204" pitchFamily="34" charset="0"/>
              </a:rPr>
              <a:t>חנניה בן חזקיה</a:t>
            </a:r>
            <a:r>
              <a:rPr lang="he-IL" b="0" i="0" dirty="0" smtClean="0">
                <a:effectLst/>
                <a:latin typeface="Arial" panose="020B0604020202020204" pitchFamily="34" charset="0"/>
              </a:rPr>
              <a:t>.</a:t>
            </a:r>
          </a:p>
          <a:p>
            <a:pPr>
              <a:buFont typeface="+mj-lt"/>
              <a:buAutoNum type="arabicPeriod"/>
            </a:pPr>
            <a:endParaRPr lang="he-IL" dirty="0">
              <a:latin typeface="Arial" panose="020B0604020202020204" pitchFamily="34" charset="0"/>
            </a:endParaRPr>
          </a:p>
          <a:p>
            <a:pPr>
              <a:buFont typeface="+mj-lt"/>
              <a:buAutoNum type="arabicPeriod"/>
            </a:pPr>
            <a:r>
              <a:rPr lang="he-IL" b="1" i="0" dirty="0" smtClean="0">
                <a:effectLst/>
                <a:latin typeface="Arial" panose="020B0604020202020204" pitchFamily="34" charset="0"/>
              </a:rPr>
              <a:t>בַּמֶּה </a:t>
            </a:r>
            <a:r>
              <a:rPr lang="he-IL" b="1" i="0" dirty="0" err="1" smtClean="0">
                <a:effectLst/>
                <a:latin typeface="Arial" panose="020B0604020202020204" pitchFamily="34" charset="0"/>
              </a:rPr>
              <a:t>מַדְלִיקִין</a:t>
            </a:r>
            <a:r>
              <a:rPr lang="he-IL" b="1" i="0" dirty="0" smtClean="0">
                <a:effectLst/>
                <a:latin typeface="Arial" panose="020B0604020202020204" pitchFamily="34" charset="0"/>
              </a:rPr>
              <a:t> (7 משניות)</a:t>
            </a:r>
            <a:r>
              <a:rPr lang="he-IL" b="0" i="0" dirty="0" smtClean="0">
                <a:effectLst/>
                <a:latin typeface="Arial" panose="020B0604020202020204" pitchFamily="34" charset="0"/>
              </a:rPr>
              <a:t> - דיני ה</a:t>
            </a:r>
            <a:r>
              <a:rPr lang="he-IL" b="0" i="0" u="none" strike="noStrike" dirty="0" smtClean="0">
                <a:effectLst/>
                <a:latin typeface="Arial" panose="020B0604020202020204" pitchFamily="34" charset="0"/>
              </a:rPr>
              <a:t>שמנים</a:t>
            </a:r>
            <a:r>
              <a:rPr lang="he-IL" b="0" i="0" dirty="0" smtClean="0">
                <a:effectLst/>
                <a:latin typeface="Arial" panose="020B0604020202020204" pitchFamily="34" charset="0"/>
              </a:rPr>
              <a:t> וה</a:t>
            </a:r>
            <a:r>
              <a:rPr lang="he-IL" b="0" i="0" u="none" strike="noStrike" dirty="0" smtClean="0">
                <a:effectLst/>
                <a:latin typeface="Arial" panose="020B0604020202020204" pitchFamily="34" charset="0"/>
              </a:rPr>
              <a:t>פתילות</a:t>
            </a:r>
            <a:r>
              <a:rPr lang="he-IL" b="0" i="0" dirty="0" smtClean="0">
                <a:effectLst/>
                <a:latin typeface="Arial" panose="020B0604020202020204" pitchFamily="34" charset="0"/>
              </a:rPr>
              <a:t> הכשרים להדלקת </a:t>
            </a:r>
            <a:r>
              <a:rPr lang="he-IL" b="0" i="0" u="none" strike="noStrike" dirty="0" smtClean="0">
                <a:effectLst/>
                <a:latin typeface="Arial" panose="020B0604020202020204" pitchFamily="34" charset="0"/>
              </a:rPr>
              <a:t>נרות שבת</a:t>
            </a:r>
            <a:r>
              <a:rPr lang="he-IL" b="0" i="0" dirty="0" smtClean="0">
                <a:effectLst/>
                <a:latin typeface="Arial" panose="020B0604020202020204" pitchFamily="34" charset="0"/>
              </a:rPr>
              <a:t>, דיני </a:t>
            </a:r>
            <a:r>
              <a:rPr lang="he-IL" b="0" i="0" u="none" strike="noStrike" dirty="0" smtClean="0">
                <a:effectLst/>
                <a:latin typeface="Arial" panose="020B0604020202020204" pitchFamily="34" charset="0"/>
              </a:rPr>
              <a:t>חנוכה</a:t>
            </a:r>
            <a:r>
              <a:rPr lang="he-IL" b="0" i="0" dirty="0" smtClean="0">
                <a:effectLst/>
                <a:latin typeface="Arial" panose="020B0604020202020204" pitchFamily="34" charset="0"/>
              </a:rPr>
              <a:t> ודיני ערב שבת </a:t>
            </a:r>
            <a:r>
              <a:rPr lang="he-IL" b="0" i="0" u="none" strike="noStrike" dirty="0" smtClean="0">
                <a:effectLst/>
                <a:latin typeface="Arial" panose="020B0604020202020204" pitchFamily="34" charset="0"/>
              </a:rPr>
              <a:t>בין השמשות</a:t>
            </a:r>
            <a:r>
              <a:rPr lang="he-IL" b="0" i="0" dirty="0" smtClean="0">
                <a:effectLst/>
                <a:latin typeface="Arial" panose="020B0604020202020204" pitchFamily="34" charset="0"/>
              </a:rPr>
              <a:t>.</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כִּירָה (6 משניות)</a:t>
            </a:r>
            <a:r>
              <a:rPr lang="he-IL" b="0" i="0" dirty="0" smtClean="0">
                <a:effectLst/>
                <a:latin typeface="Arial" panose="020B0604020202020204" pitchFamily="34" charset="0"/>
              </a:rPr>
              <a:t> - דיני </a:t>
            </a:r>
            <a:r>
              <a:rPr lang="he-IL" b="0" i="0" u="none" strike="noStrike" dirty="0" smtClean="0">
                <a:effectLst/>
                <a:latin typeface="Arial" panose="020B0604020202020204" pitchFamily="34" charset="0"/>
              </a:rPr>
              <a:t>בישול</a:t>
            </a:r>
            <a:r>
              <a:rPr lang="he-IL" b="0" i="0" dirty="0" smtClean="0">
                <a:effectLst/>
                <a:latin typeface="Arial" panose="020B0604020202020204" pitchFamily="34" charset="0"/>
              </a:rPr>
              <a:t> בשבת ודיני </a:t>
            </a:r>
            <a:r>
              <a:rPr lang="he-IL" b="0" i="0" u="none" strike="noStrike" dirty="0" smtClean="0">
                <a:effectLst/>
                <a:latin typeface="Arial" panose="020B0604020202020204" pitchFamily="34" charset="0"/>
              </a:rPr>
              <a:t>מוקצה</a:t>
            </a:r>
            <a:r>
              <a:rPr lang="he-IL" b="0" i="0" dirty="0" smtClean="0">
                <a:effectLst/>
                <a:latin typeface="Arial" panose="020B0604020202020204" pitchFamily="34" charset="0"/>
              </a:rPr>
              <a:t>.</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בַּמֶּה </a:t>
            </a:r>
            <a:r>
              <a:rPr lang="he-IL" b="1" i="0" dirty="0" err="1" smtClean="0">
                <a:effectLst/>
                <a:latin typeface="Arial" panose="020B0604020202020204" pitchFamily="34" charset="0"/>
              </a:rPr>
              <a:t>טוֹמְנִין</a:t>
            </a:r>
            <a:r>
              <a:rPr lang="he-IL" b="1" i="0" dirty="0" smtClean="0">
                <a:effectLst/>
                <a:latin typeface="Arial" panose="020B0604020202020204" pitchFamily="34" charset="0"/>
              </a:rPr>
              <a:t> (2 משניות)</a:t>
            </a:r>
            <a:r>
              <a:rPr lang="he-IL" b="0" i="0" dirty="0" smtClean="0">
                <a:effectLst/>
                <a:latin typeface="Arial" panose="020B0604020202020204" pitchFamily="34" charset="0"/>
              </a:rPr>
              <a:t> - דיני </a:t>
            </a:r>
            <a:r>
              <a:rPr lang="he-IL" b="0" i="0" u="none" strike="noStrike" dirty="0" smtClean="0">
                <a:effectLst/>
                <a:latin typeface="Arial" panose="020B0604020202020204" pitchFamily="34" charset="0"/>
              </a:rPr>
              <a:t>הטמנה</a:t>
            </a:r>
            <a:r>
              <a:rPr lang="he-IL" b="0" i="0" dirty="0" smtClean="0">
                <a:effectLst/>
                <a:latin typeface="Arial" panose="020B0604020202020204" pitchFamily="34" charset="0"/>
              </a:rPr>
              <a:t>.</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בַּמֶּה בְהֵמָה (4 משניות)</a:t>
            </a:r>
            <a:r>
              <a:rPr lang="he-IL" b="0" i="0" dirty="0" smtClean="0">
                <a:effectLst/>
                <a:latin typeface="Arial" panose="020B0604020202020204" pitchFamily="34" charset="0"/>
              </a:rPr>
              <a:t> - דיני הכלים ש</a:t>
            </a:r>
            <a:r>
              <a:rPr lang="he-IL" b="0" i="0" u="none" strike="noStrike" dirty="0" smtClean="0">
                <a:effectLst/>
                <a:latin typeface="Arial" panose="020B0604020202020204" pitchFamily="34" charset="0"/>
              </a:rPr>
              <a:t>בהמה</a:t>
            </a:r>
            <a:r>
              <a:rPr lang="he-IL" b="0" i="0" dirty="0" smtClean="0">
                <a:effectLst/>
                <a:latin typeface="Arial" panose="020B0604020202020204" pitchFamily="34" charset="0"/>
              </a:rPr>
              <a:t> יוצאת ולא יוצאת בהם ל</a:t>
            </a:r>
            <a:r>
              <a:rPr lang="he-IL" b="0" i="0" u="none" strike="noStrike" dirty="0" smtClean="0">
                <a:effectLst/>
                <a:latin typeface="Arial" panose="020B0604020202020204" pitchFamily="34" charset="0"/>
              </a:rPr>
              <a:t>רשות הרבים</a:t>
            </a:r>
            <a:r>
              <a:rPr lang="he-IL" b="0" i="0" dirty="0" smtClean="0">
                <a:effectLst/>
                <a:latin typeface="Arial" panose="020B0604020202020204" pitchFamily="34" charset="0"/>
              </a:rPr>
              <a:t>.</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בַּמָּה </a:t>
            </a:r>
            <a:r>
              <a:rPr lang="he-IL" b="1" i="0" dirty="0" err="1" smtClean="0">
                <a:effectLst/>
                <a:latin typeface="Arial" panose="020B0604020202020204" pitchFamily="34" charset="0"/>
              </a:rPr>
              <a:t>אִשָּׁה</a:t>
            </a:r>
            <a:r>
              <a:rPr lang="he-IL" b="1" i="0" dirty="0" smtClean="0">
                <a:effectLst/>
                <a:latin typeface="Arial" panose="020B0604020202020204" pitchFamily="34" charset="0"/>
              </a:rPr>
              <a:t> (10 משניות)</a:t>
            </a:r>
            <a:r>
              <a:rPr lang="he-IL" b="0" i="0" dirty="0" smtClean="0">
                <a:effectLst/>
                <a:latin typeface="Arial" panose="020B0604020202020204" pitchFamily="34" charset="0"/>
              </a:rPr>
              <a:t> - דיני </a:t>
            </a:r>
            <a:r>
              <a:rPr lang="he-IL" b="0" i="0" u="none" strike="noStrike" dirty="0" smtClean="0">
                <a:effectLst/>
                <a:latin typeface="Arial" panose="020B0604020202020204" pitchFamily="34" charset="0"/>
              </a:rPr>
              <a:t>תכשיטים</a:t>
            </a:r>
            <a:r>
              <a:rPr lang="he-IL" b="0" i="0" dirty="0" smtClean="0">
                <a:effectLst/>
                <a:latin typeface="Arial" panose="020B0604020202020204" pitchFamily="34" charset="0"/>
              </a:rPr>
              <a:t> ואביזרים שונים, שאשה ואיש יוצאים ולא יוצאים בהם לרשות הרבים.</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כְּלָל גָּדוֹל (4 משניות)</a:t>
            </a:r>
            <a:r>
              <a:rPr lang="he-IL" b="0" i="0" dirty="0" smtClean="0">
                <a:effectLst/>
                <a:latin typeface="Arial" panose="020B0604020202020204" pitchFamily="34" charset="0"/>
              </a:rPr>
              <a:t> - דיני חיוב </a:t>
            </a:r>
            <a:r>
              <a:rPr lang="he-IL" b="0" i="0" u="none" strike="noStrike" dirty="0" smtClean="0">
                <a:effectLst/>
                <a:latin typeface="Arial" panose="020B0604020202020204" pitchFamily="34" charset="0"/>
              </a:rPr>
              <a:t>חטאות</a:t>
            </a:r>
            <a:r>
              <a:rPr lang="he-IL" b="0" i="0" dirty="0" smtClean="0">
                <a:effectLst/>
                <a:latin typeface="Arial" panose="020B0604020202020204" pitchFamily="34" charset="0"/>
              </a:rPr>
              <a:t> על </a:t>
            </a:r>
            <a:r>
              <a:rPr lang="he-IL" b="0" i="0" u="none" strike="noStrike" dirty="0" smtClean="0">
                <a:effectLst/>
                <a:latin typeface="Arial" panose="020B0604020202020204" pitchFamily="34" charset="0"/>
              </a:rPr>
              <a:t>חילול שבת</a:t>
            </a:r>
            <a:r>
              <a:rPr lang="he-IL" b="0" i="0" dirty="0" smtClean="0">
                <a:effectLst/>
                <a:latin typeface="Arial" panose="020B0604020202020204" pitchFamily="34" charset="0"/>
              </a:rPr>
              <a:t> ב</a:t>
            </a:r>
            <a:r>
              <a:rPr lang="he-IL" b="0" i="0" u="none" strike="noStrike" dirty="0" smtClean="0">
                <a:effectLst/>
                <a:latin typeface="Arial" panose="020B0604020202020204" pitchFamily="34" charset="0"/>
              </a:rPr>
              <a:t>שוגג</a:t>
            </a:r>
            <a:r>
              <a:rPr lang="he-IL" b="0" i="0" dirty="0" smtClean="0">
                <a:effectLst/>
                <a:latin typeface="Arial" panose="020B0604020202020204" pitchFamily="34" charset="0"/>
              </a:rPr>
              <a:t>, ל"ט </a:t>
            </a:r>
            <a:r>
              <a:rPr lang="he-IL" b="0" i="0" u="none" strike="noStrike" dirty="0" smtClean="0">
                <a:effectLst/>
                <a:latin typeface="Arial" panose="020B0604020202020204" pitchFamily="34" charset="0"/>
              </a:rPr>
              <a:t>מלאכות שבת</a:t>
            </a:r>
            <a:r>
              <a:rPr lang="he-IL" b="0" i="0" dirty="0" smtClean="0">
                <a:effectLst/>
                <a:latin typeface="Arial" panose="020B0604020202020204" pitchFamily="34" charset="0"/>
              </a:rPr>
              <a:t> ודיני </a:t>
            </a:r>
            <a:r>
              <a:rPr lang="he-IL" b="0" i="0" u="none" strike="noStrike" dirty="0" smtClean="0">
                <a:effectLst/>
                <a:latin typeface="Arial" panose="020B0604020202020204" pitchFamily="34" charset="0"/>
              </a:rPr>
              <a:t>הוצאה מרשות לרשות</a:t>
            </a:r>
            <a:r>
              <a:rPr lang="he-IL" b="0" i="0" dirty="0" smtClean="0">
                <a:effectLst/>
                <a:latin typeface="Arial" panose="020B0604020202020204" pitchFamily="34" charset="0"/>
              </a:rPr>
              <a:t>.</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הַמּוֹצִיא יַיִן (7 משניות)</a:t>
            </a:r>
            <a:r>
              <a:rPr lang="he-IL" b="0" i="0" dirty="0" smtClean="0">
                <a:effectLst/>
                <a:latin typeface="Arial" panose="020B0604020202020204" pitchFamily="34" charset="0"/>
              </a:rPr>
              <a:t> - דיני שיעורים בהוצאה מרשות לרשות.</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אָמַר רַבִּי עֲקִיבָא (7 משניות)</a:t>
            </a:r>
            <a:r>
              <a:rPr lang="he-IL" b="0" i="0" dirty="0" smtClean="0">
                <a:effectLst/>
                <a:latin typeface="Arial" panose="020B0604020202020204" pitchFamily="34" charset="0"/>
              </a:rPr>
              <a:t> - סדרת </a:t>
            </a:r>
            <a:r>
              <a:rPr lang="he-IL" b="0" i="0" u="none" strike="noStrike" dirty="0" smtClean="0">
                <a:effectLst/>
                <a:latin typeface="Arial" panose="020B0604020202020204" pitchFamily="34" charset="0"/>
              </a:rPr>
              <a:t>משניות</a:t>
            </a:r>
            <a:r>
              <a:rPr lang="he-IL" b="0" i="0" dirty="0" smtClean="0">
                <a:effectLst/>
                <a:latin typeface="Arial" panose="020B0604020202020204" pitchFamily="34" charset="0"/>
              </a:rPr>
              <a:t> הפותחות ב'מניין' בנושאים שונים, </a:t>
            </a:r>
            <a:r>
              <a:rPr lang="he-IL" b="0" i="0" u="none" strike="noStrike" dirty="0" smtClean="0">
                <a:effectLst/>
                <a:latin typeface="Arial" panose="020B0604020202020204" pitchFamily="34" charset="0"/>
              </a:rPr>
              <a:t>מתן תורה</a:t>
            </a:r>
            <a:r>
              <a:rPr lang="he-IL" b="0" i="0" dirty="0" smtClean="0">
                <a:effectLst/>
                <a:latin typeface="Arial" panose="020B0604020202020204" pitchFamily="34" charset="0"/>
              </a:rPr>
              <a:t> ודיני הוצאה מרשות לרשות.</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הַמַּצְנִיעַ (6 משניות)</a:t>
            </a:r>
            <a:r>
              <a:rPr lang="he-IL" b="0" i="0" dirty="0" smtClean="0">
                <a:effectLst/>
                <a:latin typeface="Arial" panose="020B0604020202020204" pitchFamily="34" charset="0"/>
              </a:rPr>
              <a:t> - דיני הוצאה מרשות לרשות, מלאכות שונות של טיפוח הגוף ודיני תלישה.</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הַזּוֹרֵק (6 משניות)</a:t>
            </a:r>
            <a:r>
              <a:rPr lang="he-IL" b="0" i="0" dirty="0" smtClean="0">
                <a:effectLst/>
                <a:latin typeface="Arial" panose="020B0604020202020204" pitchFamily="34" charset="0"/>
              </a:rPr>
              <a:t> - דיני זריקה והושטה מרשות לרשות.</a:t>
            </a:r>
          </a:p>
          <a:p>
            <a:pPr>
              <a:buFont typeface="+mj-lt"/>
              <a:buAutoNum type="arabicPeriod"/>
            </a:pPr>
            <a:endParaRPr lang="he-IL" b="0" i="0" dirty="0" smtClean="0">
              <a:effectLst/>
              <a:latin typeface="Arial" panose="020B0604020202020204" pitchFamily="34" charset="0"/>
            </a:endParaRPr>
          </a:p>
          <a:p>
            <a:pPr>
              <a:buFont typeface="+mj-lt"/>
              <a:buAutoNum type="arabicPeriod"/>
            </a:pPr>
            <a:r>
              <a:rPr lang="he-IL" b="1" i="0" dirty="0" smtClean="0">
                <a:effectLst/>
                <a:latin typeface="Arial" panose="020B0604020202020204" pitchFamily="34" charset="0"/>
              </a:rPr>
              <a:t>הַבּוֹנֶה (6 משניות)</a:t>
            </a:r>
            <a:r>
              <a:rPr lang="he-IL" b="0" i="0" dirty="0" smtClean="0">
                <a:effectLst/>
                <a:latin typeface="Arial" panose="020B0604020202020204" pitchFamily="34" charset="0"/>
              </a:rPr>
              <a:t> - דיני ה</a:t>
            </a:r>
            <a:r>
              <a:rPr lang="he-IL" b="0" i="0" u="none" strike="noStrike" dirty="0" smtClean="0">
                <a:effectLst/>
                <a:latin typeface="Arial" panose="020B0604020202020204" pitchFamily="34" charset="0"/>
              </a:rPr>
              <a:t>בונה</a:t>
            </a:r>
            <a:r>
              <a:rPr lang="he-IL" b="0" i="0" dirty="0" smtClean="0">
                <a:effectLst/>
                <a:latin typeface="Arial" panose="020B0604020202020204" pitchFamily="34" charset="0"/>
              </a:rPr>
              <a:t>, מלאכות חקלאיות שונות ודיני ה</a:t>
            </a:r>
            <a:r>
              <a:rPr lang="he-IL" b="0" i="0" u="none" strike="noStrike" dirty="0" smtClean="0">
                <a:effectLst/>
                <a:latin typeface="Arial" panose="020B0604020202020204" pitchFamily="34" charset="0"/>
              </a:rPr>
              <a:t>כותב</a:t>
            </a:r>
            <a:r>
              <a:rPr lang="he-IL" b="0" i="0" dirty="0" smtClean="0">
                <a:effectLst/>
                <a:latin typeface="Arial" panose="020B0604020202020204" pitchFamily="34" charset="0"/>
              </a:rPr>
              <a:t>.</a:t>
            </a:r>
          </a:p>
        </p:txBody>
      </p:sp>
      <p:sp>
        <p:nvSpPr>
          <p:cNvPr id="4" name="מציין מיקום של כותרת תחתונה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מציין מיקום של מספר שקופית 4"/>
          <p:cNvSpPr>
            <a:spLocks noGrp="1"/>
          </p:cNvSpPr>
          <p:nvPr>
            <p:ph type="sldNum" sz="quarter" idx="12"/>
          </p:nvPr>
        </p:nvSpPr>
        <p:spPr/>
        <p:txBody>
          <a:bodyPr/>
          <a:lstStyle/>
          <a:p>
            <a:fld id="{8408AFD1-86F7-4B63-9F95-0EAA1EAFC3DF}" type="slidenum">
              <a:rPr lang="he-IL" smtClean="0"/>
              <a:t>11</a:t>
            </a:fld>
            <a:endParaRPr lang="he-IL"/>
          </a:p>
        </p:txBody>
      </p:sp>
    </p:spTree>
    <p:extLst>
      <p:ext uri="{BB962C8B-B14F-4D97-AF65-F5344CB8AC3E}">
        <p14:creationId xmlns:p14="http://schemas.microsoft.com/office/powerpoint/2010/main" val="124589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36617" y="0"/>
            <a:ext cx="9048206" cy="6463308"/>
          </a:xfrm>
          <a:prstGeom prst="rect">
            <a:avLst/>
          </a:prstGeom>
          <a:solidFill>
            <a:schemeClr val="accent1">
              <a:lumMod val="20000"/>
              <a:lumOff val="80000"/>
            </a:schemeClr>
          </a:solidFill>
        </p:spPr>
        <p:txBody>
          <a:bodyPr wrap="square">
            <a:spAutoFit/>
          </a:bodyPr>
          <a:lstStyle/>
          <a:p>
            <a:r>
              <a:rPr lang="he-IL" dirty="0" smtClean="0">
                <a:latin typeface="Arial" panose="020B0604020202020204" pitchFamily="34" charset="0"/>
              </a:rPr>
              <a:t>13. </a:t>
            </a:r>
            <a:r>
              <a:rPr lang="he-IL" b="1" dirty="0" smtClean="0">
                <a:latin typeface="Arial" panose="020B0604020202020204" pitchFamily="34" charset="0"/>
              </a:rPr>
              <a:t>ָאוֹרֵג </a:t>
            </a:r>
            <a:r>
              <a:rPr lang="he-IL" b="1" dirty="0">
                <a:latin typeface="Arial" panose="020B0604020202020204" pitchFamily="34" charset="0"/>
              </a:rPr>
              <a:t>(6 משניות)</a:t>
            </a:r>
            <a:r>
              <a:rPr lang="he-IL" dirty="0">
                <a:latin typeface="Arial" panose="020B0604020202020204" pitchFamily="34" charset="0"/>
              </a:rPr>
              <a:t> - דיני האורג והצד</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14. </a:t>
            </a:r>
            <a:r>
              <a:rPr lang="he-IL" b="1" dirty="0" smtClean="0">
                <a:latin typeface="Arial" panose="020B0604020202020204" pitchFamily="34" charset="0"/>
              </a:rPr>
              <a:t>שמנה </a:t>
            </a:r>
            <a:r>
              <a:rPr lang="he-IL" b="1" dirty="0">
                <a:latin typeface="Arial" panose="020B0604020202020204" pitchFamily="34" charset="0"/>
              </a:rPr>
              <a:t>שרצים (4 משניות)</a:t>
            </a:r>
            <a:r>
              <a:rPr lang="he-IL" dirty="0">
                <a:latin typeface="Arial" panose="020B0604020202020204" pitchFamily="34" charset="0"/>
              </a:rPr>
              <a:t> - דיני החובל, הכנת ואכילת מאכלים שונים בשבת, דיני רפואה בשבת</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15. </a:t>
            </a:r>
            <a:r>
              <a:rPr lang="he-IL" b="1" dirty="0" smtClean="0">
                <a:latin typeface="Arial" panose="020B0604020202020204" pitchFamily="34" charset="0"/>
              </a:rPr>
              <a:t>אֵלּוּ </a:t>
            </a:r>
            <a:r>
              <a:rPr lang="he-IL" b="1" dirty="0">
                <a:latin typeface="Arial" panose="020B0604020202020204" pitchFamily="34" charset="0"/>
              </a:rPr>
              <a:t>קְשָׁרִין (3 משניות)</a:t>
            </a:r>
            <a:r>
              <a:rPr lang="he-IL" dirty="0">
                <a:latin typeface="Arial" panose="020B0604020202020204" pitchFamily="34" charset="0"/>
              </a:rPr>
              <a:t> - דיני הקושר והמתיר, וקיפול הבגדים</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16. </a:t>
            </a:r>
            <a:r>
              <a:rPr lang="he-IL" b="1" dirty="0" smtClean="0">
                <a:latin typeface="Arial" panose="020B0604020202020204" pitchFamily="34" charset="0"/>
              </a:rPr>
              <a:t>כָּל </a:t>
            </a:r>
            <a:r>
              <a:rPr lang="he-IL" b="1" dirty="0">
                <a:latin typeface="Arial" panose="020B0604020202020204" pitchFamily="34" charset="0"/>
              </a:rPr>
              <a:t>כִּתְבֵי (8 משניות)</a:t>
            </a:r>
            <a:r>
              <a:rPr lang="he-IL" dirty="0">
                <a:latin typeface="Arial" panose="020B0604020202020204" pitchFamily="34" charset="0"/>
              </a:rPr>
              <a:t> - דיני שריפה בשבת, שבות ואמירה </a:t>
            </a:r>
            <a:r>
              <a:rPr lang="he-IL" dirty="0" err="1">
                <a:latin typeface="Arial" panose="020B0604020202020204" pitchFamily="34" charset="0"/>
              </a:rPr>
              <a:t>לנכרי</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17. </a:t>
            </a:r>
            <a:r>
              <a:rPr lang="he-IL" b="1" dirty="0" smtClean="0">
                <a:latin typeface="Arial" panose="020B0604020202020204" pitchFamily="34" charset="0"/>
              </a:rPr>
              <a:t>כָּל </a:t>
            </a:r>
            <a:r>
              <a:rPr lang="he-IL" b="1" dirty="0">
                <a:latin typeface="Arial" panose="020B0604020202020204" pitchFamily="34" charset="0"/>
              </a:rPr>
              <a:t>הַכֵּלִים (8 משניות)</a:t>
            </a:r>
            <a:r>
              <a:rPr lang="he-IL" dirty="0">
                <a:latin typeface="Arial" panose="020B0604020202020204" pitchFamily="34" charset="0"/>
              </a:rPr>
              <a:t> - דיני טלטול כלים בשבת</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18. </a:t>
            </a:r>
            <a:r>
              <a:rPr lang="he-IL" b="1" dirty="0" err="1" smtClean="0">
                <a:latin typeface="Arial" panose="020B0604020202020204" pitchFamily="34" charset="0"/>
              </a:rPr>
              <a:t>מְפַנִּין</a:t>
            </a:r>
            <a:r>
              <a:rPr lang="he-IL" b="1" dirty="0" smtClean="0">
                <a:latin typeface="Arial" panose="020B0604020202020204" pitchFamily="34" charset="0"/>
              </a:rPr>
              <a:t> </a:t>
            </a:r>
            <a:r>
              <a:rPr lang="he-IL" b="1" dirty="0">
                <a:latin typeface="Arial" panose="020B0604020202020204" pitchFamily="34" charset="0"/>
              </a:rPr>
              <a:t>(3 משניות)</a:t>
            </a:r>
            <a:r>
              <a:rPr lang="he-IL" dirty="0">
                <a:latin typeface="Arial" panose="020B0604020202020204" pitchFamily="34" charset="0"/>
              </a:rPr>
              <a:t> - דיני טלטול חומרים, הנעת בעלי חיים וילדים, ילוד בהמות ונשים</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19. </a:t>
            </a:r>
            <a:r>
              <a:rPr lang="he-IL" b="1" dirty="0" smtClean="0">
                <a:latin typeface="Arial" panose="020B0604020202020204" pitchFamily="34" charset="0"/>
              </a:rPr>
              <a:t>רַבִּי </a:t>
            </a:r>
            <a:r>
              <a:rPr lang="he-IL" b="1" dirty="0">
                <a:latin typeface="Arial" panose="020B0604020202020204" pitchFamily="34" charset="0"/>
              </a:rPr>
              <a:t>אֱלִיעֶזֶר </a:t>
            </a:r>
            <a:r>
              <a:rPr lang="he-IL" b="1" dirty="0" err="1">
                <a:latin typeface="Arial" panose="020B0604020202020204" pitchFamily="34" charset="0"/>
              </a:rPr>
              <a:t>דְּמִילָה</a:t>
            </a:r>
            <a:r>
              <a:rPr lang="he-IL" b="1" dirty="0">
                <a:latin typeface="Arial" panose="020B0604020202020204" pitchFamily="34" charset="0"/>
              </a:rPr>
              <a:t> (3 משניות)</a:t>
            </a:r>
            <a:r>
              <a:rPr lang="he-IL" dirty="0">
                <a:latin typeface="Arial" panose="020B0604020202020204" pitchFamily="34" charset="0"/>
              </a:rPr>
              <a:t> - דיני מילה בשבת ובכלל</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20. </a:t>
            </a:r>
            <a:r>
              <a:rPr lang="he-IL" b="1" dirty="0" err="1" smtClean="0">
                <a:latin typeface="Arial" panose="020B0604020202020204" pitchFamily="34" charset="0"/>
              </a:rPr>
              <a:t>תּוֹלִין</a:t>
            </a:r>
            <a:r>
              <a:rPr lang="he-IL" b="1" dirty="0" smtClean="0">
                <a:latin typeface="Arial" panose="020B0604020202020204" pitchFamily="34" charset="0"/>
              </a:rPr>
              <a:t> </a:t>
            </a:r>
            <a:r>
              <a:rPr lang="he-IL" b="1" dirty="0">
                <a:latin typeface="Arial" panose="020B0604020202020204" pitchFamily="34" charset="0"/>
              </a:rPr>
              <a:t>(5 משניות)</a:t>
            </a:r>
            <a:r>
              <a:rPr lang="he-IL" dirty="0">
                <a:latin typeface="Arial" panose="020B0604020202020204" pitchFamily="34" charset="0"/>
              </a:rPr>
              <a:t> - דיני סינון, השריה, טיפול בקש ושימוש במכבש</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21. </a:t>
            </a:r>
            <a:r>
              <a:rPr lang="he-IL" b="1" dirty="0" smtClean="0">
                <a:latin typeface="Arial" panose="020B0604020202020204" pitchFamily="34" charset="0"/>
              </a:rPr>
              <a:t>נוֹטֵל </a:t>
            </a:r>
            <a:r>
              <a:rPr lang="he-IL" b="1" dirty="0">
                <a:latin typeface="Arial" panose="020B0604020202020204" pitchFamily="34" charset="0"/>
              </a:rPr>
              <a:t>(3 משניות)</a:t>
            </a:r>
            <a:r>
              <a:rPr lang="he-IL" dirty="0">
                <a:latin typeface="Arial" panose="020B0604020202020204" pitchFamily="34" charset="0"/>
              </a:rPr>
              <a:t> - דיני טלטול שונים ופינוי פסולת</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22. </a:t>
            </a:r>
            <a:r>
              <a:rPr lang="he-IL" b="1" dirty="0" smtClean="0">
                <a:latin typeface="Arial" panose="020B0604020202020204" pitchFamily="34" charset="0"/>
              </a:rPr>
              <a:t>חָבִית </a:t>
            </a:r>
            <a:r>
              <a:rPr lang="he-IL" b="1" dirty="0">
                <a:latin typeface="Arial" panose="020B0604020202020204" pitchFamily="34" charset="0"/>
              </a:rPr>
              <a:t>(6 משניות)</a:t>
            </a:r>
            <a:r>
              <a:rPr lang="he-IL" dirty="0">
                <a:latin typeface="Arial" panose="020B0604020202020204" pitchFamily="34" charset="0"/>
              </a:rPr>
              <a:t> - דיני מלאכת דש, מלאכת בונה, מלאכת מלבן ועוד דינים נוספים</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23. </a:t>
            </a:r>
            <a:r>
              <a:rPr lang="he-IL" b="1" dirty="0" smtClean="0">
                <a:latin typeface="Arial" panose="020B0604020202020204" pitchFamily="34" charset="0"/>
              </a:rPr>
              <a:t>שׁוֹאֵל </a:t>
            </a:r>
            <a:r>
              <a:rPr lang="he-IL" b="1" dirty="0">
                <a:latin typeface="Arial" panose="020B0604020202020204" pitchFamily="34" charset="0"/>
              </a:rPr>
              <a:t>(5 משניות)</a:t>
            </a:r>
            <a:r>
              <a:rPr lang="he-IL" dirty="0">
                <a:latin typeface="Arial" panose="020B0604020202020204" pitchFamily="34" charset="0"/>
              </a:rPr>
              <a:t> - דיני מסחר והעסקה בשבת, דיני טיפול במת בשבת</a:t>
            </a:r>
            <a:r>
              <a:rPr lang="he-IL" dirty="0" smtClean="0">
                <a:latin typeface="Arial" panose="020B0604020202020204" pitchFamily="34" charset="0"/>
              </a:rPr>
              <a:t>.</a:t>
            </a:r>
          </a:p>
          <a:p>
            <a:endParaRPr lang="he-IL" dirty="0" smtClean="0">
              <a:latin typeface="Arial" panose="020B0604020202020204" pitchFamily="34" charset="0"/>
            </a:endParaRPr>
          </a:p>
          <a:p>
            <a:r>
              <a:rPr lang="he-IL" dirty="0" smtClean="0">
                <a:latin typeface="Arial" panose="020B0604020202020204" pitchFamily="34" charset="0"/>
              </a:rPr>
              <a:t>24. </a:t>
            </a:r>
            <a:r>
              <a:rPr lang="he-IL" b="1" dirty="0" smtClean="0">
                <a:latin typeface="Arial" panose="020B0604020202020204" pitchFamily="34" charset="0"/>
              </a:rPr>
              <a:t>מִי </a:t>
            </a:r>
            <a:r>
              <a:rPr lang="he-IL" b="1" dirty="0">
                <a:latin typeface="Arial" panose="020B0604020202020204" pitchFamily="34" charset="0"/>
              </a:rPr>
              <a:t>שֶׁהֶחְשִׁיךְ (5 משניות)</a:t>
            </a:r>
            <a:r>
              <a:rPr lang="he-IL" dirty="0">
                <a:latin typeface="Arial" panose="020B0604020202020204" pitchFamily="34" charset="0"/>
              </a:rPr>
              <a:t> - דינים שונים.</a:t>
            </a:r>
          </a:p>
        </p:txBody>
      </p:sp>
      <p:sp>
        <p:nvSpPr>
          <p:cNvPr id="4" name="מציין מיקום של כותרת תחתונה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מציין מיקום של מספר שקופית 4"/>
          <p:cNvSpPr>
            <a:spLocks noGrp="1"/>
          </p:cNvSpPr>
          <p:nvPr>
            <p:ph type="sldNum" sz="quarter" idx="12"/>
          </p:nvPr>
        </p:nvSpPr>
        <p:spPr/>
        <p:txBody>
          <a:bodyPr/>
          <a:lstStyle/>
          <a:p>
            <a:fld id="{8408AFD1-86F7-4B63-9F95-0EAA1EAFC3DF}" type="slidenum">
              <a:rPr lang="he-IL" smtClean="0"/>
              <a:t>12</a:t>
            </a:fld>
            <a:endParaRPr lang="he-IL"/>
          </a:p>
        </p:txBody>
      </p:sp>
      <p:sp>
        <p:nvSpPr>
          <p:cNvPr id="6" name="לחצן פעולה: בית 5">
            <a:hlinkClick r:id="rId2" action="ppaction://hlinksldjump" highlightClick="1"/>
          </p:cNvPr>
          <p:cNvSpPr/>
          <p:nvPr/>
        </p:nvSpPr>
        <p:spPr>
          <a:xfrm>
            <a:off x="1193665" y="3005231"/>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4047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306286" y="934494"/>
            <a:ext cx="9797143" cy="1477328"/>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dirty="0" smtClean="0"/>
              <a:t>לכאורה, אין </a:t>
            </a:r>
            <a:r>
              <a:rPr lang="he-IL" dirty="0"/>
              <a:t>איסור על כל סוגי המלאכות בשבת. </a:t>
            </a:r>
            <a:endParaRPr lang="he-IL" dirty="0" smtClean="0"/>
          </a:p>
          <a:p>
            <a:r>
              <a:rPr lang="he-IL" dirty="0" smtClean="0"/>
              <a:t>ע"פ </a:t>
            </a:r>
            <a:r>
              <a:rPr lang="he-IL" dirty="0" err="1" smtClean="0"/>
              <a:t>הרלב"ג</a:t>
            </a:r>
            <a:r>
              <a:rPr lang="he-IL" dirty="0" smtClean="0"/>
              <a:t> בפירושו לתורה</a:t>
            </a:r>
          </a:p>
          <a:p>
            <a:r>
              <a:rPr lang="he-IL" dirty="0" smtClean="0"/>
              <a:t>המלאכות </a:t>
            </a:r>
            <a:r>
              <a:rPr lang="he-IL" dirty="0"/>
              <a:t>האסורות הן רק אלו שיש בהן </a:t>
            </a:r>
            <a:r>
              <a:rPr lang="he-IL" b="1" dirty="0"/>
              <a:t>"חכמה מעשית" </a:t>
            </a:r>
            <a:r>
              <a:rPr lang="he-IL" dirty="0" smtClean="0"/>
              <a:t>- כלומר </a:t>
            </a:r>
            <a:r>
              <a:rPr lang="he-IL" dirty="0"/>
              <a:t>מלאכות שיש בהם תחכום מסוים, </a:t>
            </a:r>
            <a:endParaRPr lang="he-IL" dirty="0" smtClean="0"/>
          </a:p>
          <a:p>
            <a:r>
              <a:rPr lang="he-IL" dirty="0" smtClean="0"/>
              <a:t>כגון </a:t>
            </a:r>
            <a:r>
              <a:rPr lang="he-IL" dirty="0"/>
              <a:t>הוצאה מרשות לרשות, שבה התחכום הוא </a:t>
            </a:r>
            <a:r>
              <a:rPr lang="he-IL" dirty="0" smtClean="0"/>
              <a:t>יצירת </a:t>
            </a:r>
            <a:r>
              <a:rPr lang="he-IL" dirty="0"/>
              <a:t>שתי </a:t>
            </a:r>
            <a:r>
              <a:rPr lang="he-IL" dirty="0" smtClean="0"/>
              <a:t>רשויות</a:t>
            </a:r>
            <a:r>
              <a:rPr lang="he-IL" dirty="0"/>
              <a:t>, </a:t>
            </a:r>
            <a:endParaRPr lang="he-IL" dirty="0" smtClean="0"/>
          </a:p>
          <a:p>
            <a:r>
              <a:rPr lang="he-IL" dirty="0" smtClean="0"/>
              <a:t>אבל </a:t>
            </a:r>
            <a:r>
              <a:rPr lang="he-IL" dirty="0"/>
              <a:t>פעולות שגם בעלי חיים עושים, כגון קילוף פירות וברירת אוכל מתוך פסולת וביד, </a:t>
            </a:r>
            <a:r>
              <a:rPr lang="he-IL" dirty="0" smtClean="0"/>
              <a:t>אין </a:t>
            </a:r>
            <a:r>
              <a:rPr lang="he-IL" dirty="0"/>
              <a:t>בהם משום </a:t>
            </a:r>
            <a:r>
              <a:rPr lang="he-IL" dirty="0" smtClean="0"/>
              <a:t>מלאכה. </a:t>
            </a:r>
          </a:p>
        </p:txBody>
      </p:sp>
      <p:sp>
        <p:nvSpPr>
          <p:cNvPr id="3" name="מלבן 2"/>
          <p:cNvSpPr/>
          <p:nvPr/>
        </p:nvSpPr>
        <p:spPr>
          <a:xfrm>
            <a:off x="1528552" y="3311518"/>
            <a:ext cx="9683931" cy="286232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dirty="0"/>
              <a:t>למצוות שבתורה יש שלוש מטרות: </a:t>
            </a:r>
            <a:endParaRPr lang="he-IL" dirty="0" smtClean="0"/>
          </a:p>
          <a:p>
            <a:pPr marL="800100" lvl="1" indent="-342900">
              <a:buAutoNum type="arabicPeriod"/>
            </a:pPr>
            <a:r>
              <a:rPr lang="he-IL" dirty="0" smtClean="0"/>
              <a:t>ביסוס </a:t>
            </a:r>
            <a:r>
              <a:rPr lang="he-IL" dirty="0"/>
              <a:t>השקפות נכונות, </a:t>
            </a:r>
            <a:endParaRPr lang="he-IL" dirty="0" smtClean="0"/>
          </a:p>
          <a:p>
            <a:pPr lvl="1"/>
            <a:r>
              <a:rPr lang="he-IL" dirty="0" smtClean="0"/>
              <a:t>2.   הנצחת ההיסטוריה והבנתה,</a:t>
            </a:r>
          </a:p>
          <a:p>
            <a:pPr lvl="1"/>
            <a:r>
              <a:rPr lang="he-IL" dirty="0" smtClean="0"/>
              <a:t>3.   עשיית </a:t>
            </a:r>
            <a:r>
              <a:rPr lang="he-IL" dirty="0"/>
              <a:t>הצדק. </a:t>
            </a:r>
            <a:endParaRPr lang="he-IL" dirty="0" smtClean="0"/>
          </a:p>
          <a:p>
            <a:r>
              <a:rPr lang="he-IL" b="1" dirty="0" smtClean="0">
                <a:hlinkClick r:id="rId2" action="ppaction://hlinksldjump"/>
              </a:rPr>
              <a:t>הרמב"ם</a:t>
            </a:r>
            <a:r>
              <a:rPr lang="he-IL" dirty="0" smtClean="0">
                <a:hlinkClick r:id="rId2" action="ppaction://hlinksldjump"/>
              </a:rPr>
              <a:t> </a:t>
            </a:r>
            <a:r>
              <a:rPr lang="he-IL" dirty="0"/>
              <a:t>הראה שיש למצות השבת את שתי המטרות הראשונות. </a:t>
            </a:r>
            <a:endParaRPr lang="he-IL" dirty="0" smtClean="0"/>
          </a:p>
          <a:p>
            <a:r>
              <a:rPr lang="he-IL" dirty="0" smtClean="0"/>
              <a:t>לעשיית צדק אנו מוצאים את ציווי התורה: "לא </a:t>
            </a:r>
            <a:r>
              <a:rPr lang="he-IL" dirty="0"/>
              <a:t>תעשה כל מלאכה אתה ובנך ובתך עבדך ואמתך ובהמתך </a:t>
            </a:r>
            <a:r>
              <a:rPr lang="he-IL" dirty="0" err="1"/>
              <a:t>וגרך</a:t>
            </a:r>
            <a:r>
              <a:rPr lang="he-IL" dirty="0"/>
              <a:t> אשר בשעריך" </a:t>
            </a:r>
            <a:endParaRPr lang="he-IL" dirty="0" smtClean="0"/>
          </a:p>
          <a:p>
            <a:r>
              <a:rPr lang="he-IL" dirty="0" smtClean="0"/>
              <a:t>התורה אוסרת ניצול הזולת בשבת</a:t>
            </a:r>
          </a:p>
          <a:p>
            <a:r>
              <a:rPr lang="he-IL" dirty="0" smtClean="0"/>
              <a:t>התורה </a:t>
            </a:r>
            <a:r>
              <a:rPr lang="he-IL" dirty="0"/>
              <a:t>דואגת שהאדם יתחשב גם בזכויות של החלשים. אפילו את הגר, שאין עליו שום איסור שבת, אסור לאדם להעביד. </a:t>
            </a:r>
            <a:r>
              <a:rPr lang="he-IL" dirty="0" smtClean="0"/>
              <a:t>מכאן, שבמצות </a:t>
            </a:r>
            <a:r>
              <a:rPr lang="he-IL" dirty="0"/>
              <a:t>שבת כלולות כל שלושת המטרות של התורה</a:t>
            </a:r>
            <a:r>
              <a:rPr lang="he-IL" dirty="0" smtClean="0"/>
              <a:t>. </a:t>
            </a:r>
            <a:endParaRPr lang="he-IL" dirty="0"/>
          </a:p>
        </p:txBody>
      </p:sp>
      <p:sp>
        <p:nvSpPr>
          <p:cNvPr id="4" name="מלבן 3"/>
          <p:cNvSpPr/>
          <p:nvPr/>
        </p:nvSpPr>
        <p:spPr>
          <a:xfrm>
            <a:off x="3686185" y="218225"/>
            <a:ext cx="5727781" cy="369332"/>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bodyPr>
          <a:lstStyle/>
          <a:p>
            <a:pPr algn="ctr"/>
            <a:r>
              <a:rPr lang="he-IL" dirty="0"/>
              <a:t>הגדרת המלאכות האסורות בשבת (ע"פ הרב אחיעזר </a:t>
            </a:r>
            <a:r>
              <a:rPr lang="he-IL" dirty="0" err="1"/>
              <a:t>רבינוביץ</a:t>
            </a:r>
            <a:r>
              <a:rPr lang="he-IL" dirty="0"/>
              <a:t>)</a:t>
            </a:r>
          </a:p>
        </p:txBody>
      </p:sp>
      <p:sp>
        <p:nvSpPr>
          <p:cNvPr id="5" name="מלבן 4"/>
          <p:cNvSpPr/>
          <p:nvPr/>
        </p:nvSpPr>
        <p:spPr>
          <a:xfrm>
            <a:off x="1924792" y="2538868"/>
            <a:ext cx="8891450"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dirty="0"/>
              <a:t>כמו כן, ישנם מקרים בהם רק תהליך תעשייתי אסור, כגון מלאכת דישה שאסורה לעומת מלילה בידיים </a:t>
            </a:r>
            <a:r>
              <a:rPr lang="he-IL" dirty="0" smtClean="0"/>
              <a:t>שמותרת</a:t>
            </a:r>
            <a:endParaRPr lang="he-IL" dirty="0"/>
          </a:p>
        </p:txBody>
      </p:sp>
      <p:sp>
        <p:nvSpPr>
          <p:cNvPr id="7" name="מציין מיקום של כותרת תחתונה 6"/>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8" name="מציין מיקום של מספר שקופית 7"/>
          <p:cNvSpPr>
            <a:spLocks noGrp="1"/>
          </p:cNvSpPr>
          <p:nvPr>
            <p:ph type="sldNum" sz="quarter" idx="12"/>
          </p:nvPr>
        </p:nvSpPr>
        <p:spPr/>
        <p:txBody>
          <a:bodyPr/>
          <a:lstStyle/>
          <a:p>
            <a:fld id="{8408AFD1-86F7-4B63-9F95-0EAA1EAFC3DF}" type="slidenum">
              <a:rPr lang="he-IL" smtClean="0"/>
              <a:t>13</a:t>
            </a:fld>
            <a:endParaRPr lang="he-IL"/>
          </a:p>
        </p:txBody>
      </p:sp>
      <p:sp>
        <p:nvSpPr>
          <p:cNvPr id="9" name="לחצן פעולה: בית 8">
            <a:hlinkClick r:id="rId3" action="ppaction://hlinksldjump" highlightClick="1"/>
          </p:cNvPr>
          <p:cNvSpPr/>
          <p:nvPr/>
        </p:nvSpPr>
        <p:spPr>
          <a:xfrm>
            <a:off x="949234" y="3034519"/>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620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027610" y="628478"/>
            <a:ext cx="10284823" cy="203132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a:latin typeface="Arial" panose="020B0604020202020204" pitchFamily="34" charset="0"/>
              </a:rPr>
              <a:t> </a:t>
            </a:r>
            <a:r>
              <a:rPr lang="he-IL" b="1" dirty="0">
                <a:latin typeface="Arial" panose="020B0604020202020204" pitchFamily="34" charset="0"/>
              </a:rPr>
              <a:t>ל"ט אֲבוֹת </a:t>
            </a:r>
            <a:r>
              <a:rPr lang="he-IL" b="1" dirty="0" smtClean="0">
                <a:latin typeface="Arial" panose="020B0604020202020204" pitchFamily="34" charset="0"/>
              </a:rPr>
              <a:t>מְלָאכָה </a:t>
            </a:r>
            <a:r>
              <a:rPr lang="he-IL" dirty="0" smtClean="0">
                <a:latin typeface="Arial" panose="020B0604020202020204" pitchFamily="34" charset="0"/>
              </a:rPr>
              <a:t>הן </a:t>
            </a:r>
            <a:r>
              <a:rPr lang="he-IL" dirty="0">
                <a:latin typeface="Arial" panose="020B0604020202020204" pitchFamily="34" charset="0"/>
              </a:rPr>
              <a:t>סוגי המלאכות האסורות בשבת וביום </a:t>
            </a:r>
            <a:r>
              <a:rPr lang="he-IL" dirty="0" smtClean="0">
                <a:latin typeface="Arial" panose="020B0604020202020204" pitchFamily="34" charset="0"/>
              </a:rPr>
              <a:t>טוב לפי </a:t>
            </a:r>
            <a:r>
              <a:rPr lang="he-IL" dirty="0">
                <a:latin typeface="Arial" panose="020B0604020202020204" pitchFamily="34" charset="0"/>
              </a:rPr>
              <a:t>ההלכה. </a:t>
            </a:r>
            <a:endParaRPr lang="he-IL" dirty="0" smtClean="0">
              <a:latin typeface="Arial" panose="020B0604020202020204" pitchFamily="34" charset="0"/>
            </a:endParaRPr>
          </a:p>
          <a:p>
            <a:r>
              <a:rPr lang="he-IL" dirty="0" smtClean="0">
                <a:latin typeface="Arial" panose="020B0604020202020204" pitchFamily="34" charset="0"/>
              </a:rPr>
              <a:t>חלקן מפורטות </a:t>
            </a:r>
            <a:r>
              <a:rPr lang="he-IL" dirty="0">
                <a:latin typeface="Arial" panose="020B0604020202020204" pitchFamily="34" charset="0"/>
              </a:rPr>
              <a:t>במקרא, אך </a:t>
            </a:r>
            <a:r>
              <a:rPr lang="he-IL" b="1" dirty="0">
                <a:latin typeface="Arial" panose="020B0604020202020204" pitchFamily="34" charset="0"/>
              </a:rPr>
              <a:t>רובן</a:t>
            </a:r>
            <a:r>
              <a:rPr lang="he-IL" dirty="0">
                <a:latin typeface="Arial" panose="020B0604020202020204" pitchFamily="34" charset="0"/>
              </a:rPr>
              <a:t> נקבעו </a:t>
            </a:r>
            <a:r>
              <a:rPr lang="he-IL" dirty="0" smtClean="0">
                <a:latin typeface="Arial" panose="020B0604020202020204" pitchFamily="34" charset="0"/>
              </a:rPr>
              <a:t>בתושב"ע </a:t>
            </a:r>
          </a:p>
          <a:p>
            <a:r>
              <a:rPr lang="he-IL" altLang="he-IL" dirty="0">
                <a:cs typeface="Arial" panose="020B0604020202020204" pitchFamily="34" charset="0"/>
              </a:rPr>
              <a:t>קביעת ל"ט אבות מלאכה האסורות בשבת מתבססת על תיאור מלאכת הקמת המשכן </a:t>
            </a:r>
            <a:r>
              <a:rPr lang="he-IL" altLang="he-IL" b="1" dirty="0">
                <a:cs typeface="Arial" panose="020B0604020202020204" pitchFamily="34" charset="0"/>
              </a:rPr>
              <a:t>הסמוכה </a:t>
            </a:r>
            <a:r>
              <a:rPr lang="he-IL" altLang="he-IL" dirty="0">
                <a:cs typeface="Arial" panose="020B0604020202020204" pitchFamily="34" charset="0"/>
              </a:rPr>
              <a:t>לאיסור מלאכה </a:t>
            </a:r>
            <a:r>
              <a:rPr lang="he-IL" altLang="he-IL" dirty="0" smtClean="0">
                <a:cs typeface="Arial" panose="020B0604020202020204" pitchFamily="34" charset="0"/>
              </a:rPr>
              <a:t>בשבת</a:t>
            </a:r>
          </a:p>
          <a:p>
            <a:pPr lvl="0"/>
            <a:r>
              <a:rPr lang="he-IL" altLang="he-IL" dirty="0">
                <a:cs typeface="Arial" panose="020B0604020202020204" pitchFamily="34" charset="0"/>
              </a:rPr>
              <a:t>ע"פ הכלל : </a:t>
            </a:r>
            <a:r>
              <a:rPr lang="he-IL" altLang="he-IL" b="1" dirty="0">
                <a:cs typeface="Arial" panose="020B0604020202020204" pitchFamily="34" charset="0"/>
              </a:rPr>
              <a:t>"דבר הלמד מענינו", </a:t>
            </a:r>
            <a:r>
              <a:rPr lang="he-IL" altLang="he-IL" dirty="0">
                <a:cs typeface="Arial" panose="020B0604020202020204" pitchFamily="34" charset="0"/>
              </a:rPr>
              <a:t>למדו שהמלאכות </a:t>
            </a:r>
            <a:r>
              <a:rPr lang="he-IL" altLang="he-IL" dirty="0" smtClean="0">
                <a:cs typeface="Arial" panose="020B0604020202020204" pitchFamily="34" charset="0"/>
              </a:rPr>
              <a:t>הנחוצות</a:t>
            </a:r>
          </a:p>
          <a:p>
            <a:r>
              <a:rPr lang="he-IL" b="1" dirty="0" smtClean="0">
                <a:latin typeface="Arial" panose="020B0604020202020204" pitchFamily="34" charset="0"/>
              </a:rPr>
              <a:t>לדעת</a:t>
            </a:r>
            <a:r>
              <a:rPr lang="he-IL" b="1" dirty="0">
                <a:latin typeface="Arial" panose="020B0604020202020204" pitchFamily="34" charset="0"/>
              </a:rPr>
              <a:t> רבי יהודה</a:t>
            </a:r>
            <a:r>
              <a:rPr lang="he-IL" dirty="0">
                <a:latin typeface="Arial" panose="020B0604020202020204" pitchFamily="34" charset="0"/>
              </a:rPr>
              <a:t>, מספר אבות המלאכה הוא למעשה 41, מאחר שהוא מוסיף לרשימת האבות את </a:t>
            </a:r>
            <a:r>
              <a:rPr lang="he-IL" b="1" dirty="0">
                <a:latin typeface="Arial" panose="020B0604020202020204" pitchFamily="34" charset="0"/>
              </a:rPr>
              <a:t>שובט</a:t>
            </a:r>
            <a:r>
              <a:rPr lang="he-IL" dirty="0">
                <a:latin typeface="Arial" panose="020B0604020202020204" pitchFamily="34" charset="0"/>
              </a:rPr>
              <a:t> (יישור חוטי ה"שתי" בנול) ו</a:t>
            </a:r>
            <a:r>
              <a:rPr lang="he-IL" b="1" dirty="0">
                <a:latin typeface="Arial" panose="020B0604020202020204" pitchFamily="34" charset="0"/>
              </a:rPr>
              <a:t>מדקדק</a:t>
            </a:r>
            <a:r>
              <a:rPr lang="he-IL" dirty="0">
                <a:latin typeface="Arial" panose="020B0604020202020204" pitchFamily="34" charset="0"/>
              </a:rPr>
              <a:t>(הרפיית חוטי ה"ערב"). </a:t>
            </a:r>
            <a:endParaRPr lang="he-IL" dirty="0" smtClean="0">
              <a:latin typeface="Arial" panose="020B0604020202020204" pitchFamily="34" charset="0"/>
            </a:endParaRPr>
          </a:p>
          <a:p>
            <a:r>
              <a:rPr lang="he-IL" dirty="0" smtClean="0">
                <a:latin typeface="Arial" panose="020B0604020202020204" pitchFamily="34" charset="0"/>
              </a:rPr>
              <a:t>חכמים</a:t>
            </a:r>
            <a:r>
              <a:rPr lang="he-IL" dirty="0">
                <a:latin typeface="Arial" panose="020B0604020202020204" pitchFamily="34" charset="0"/>
              </a:rPr>
              <a:t>, החולקים עליו, </a:t>
            </a:r>
            <a:r>
              <a:rPr lang="he-IL" dirty="0" smtClean="0">
                <a:latin typeface="Arial" panose="020B0604020202020204" pitchFamily="34" charset="0"/>
              </a:rPr>
              <a:t>הם כוללים </a:t>
            </a:r>
            <a:r>
              <a:rPr lang="he-IL" dirty="0">
                <a:latin typeface="Arial" panose="020B0604020202020204" pitchFamily="34" charset="0"/>
              </a:rPr>
              <a:t>את האבות הללו בתור תולדות של </a:t>
            </a:r>
            <a:r>
              <a:rPr lang="he-IL" dirty="0" err="1">
                <a:latin typeface="Arial" panose="020B0604020202020204" pitchFamily="34" charset="0"/>
              </a:rPr>
              <a:t>המיסך</a:t>
            </a:r>
            <a:r>
              <a:rPr lang="he-IL" dirty="0">
                <a:latin typeface="Arial" panose="020B0604020202020204" pitchFamily="34" charset="0"/>
              </a:rPr>
              <a:t> </a:t>
            </a:r>
            <a:r>
              <a:rPr lang="he-IL" dirty="0" smtClean="0">
                <a:latin typeface="Arial" panose="020B0604020202020204" pitchFamily="34" charset="0"/>
              </a:rPr>
              <a:t>ואריגה, </a:t>
            </a:r>
            <a:r>
              <a:rPr lang="he-IL" dirty="0">
                <a:latin typeface="Arial" panose="020B0604020202020204" pitchFamily="34" charset="0"/>
              </a:rPr>
              <a:t>או פוטרים בהן </a:t>
            </a:r>
            <a:r>
              <a:rPr lang="he-IL" dirty="0" smtClean="0">
                <a:latin typeface="Arial" panose="020B0604020202020204" pitchFamily="34" charset="0"/>
              </a:rPr>
              <a:t>לגמרי</a:t>
            </a:r>
            <a:r>
              <a:rPr lang="he-IL" baseline="30000" dirty="0" smtClean="0">
                <a:latin typeface="Arial" panose="020B0604020202020204" pitchFamily="34" charset="0"/>
              </a:rPr>
              <a:t>.</a:t>
            </a:r>
            <a:endParaRPr lang="he-IL" altLang="he-IL" dirty="0" smtClean="0">
              <a:cs typeface="Arial" panose="020B0604020202020204" pitchFamily="34" charset="0"/>
            </a:endParaRPr>
          </a:p>
        </p:txBody>
      </p:sp>
      <p:sp>
        <p:nvSpPr>
          <p:cNvPr id="10" name="מלבן 9"/>
          <p:cNvSpPr/>
          <p:nvPr/>
        </p:nvSpPr>
        <p:spPr>
          <a:xfrm>
            <a:off x="5669280" y="-17417"/>
            <a:ext cx="1854013" cy="369332"/>
          </a:xfrm>
          <a:prstGeom prst="rect">
            <a:avLst/>
          </a:prstGeom>
          <a:solidFill>
            <a:schemeClr val="accent6">
              <a:lumMod val="20000"/>
              <a:lumOff val="80000"/>
            </a:schemeClr>
          </a:solidFill>
          <a:scene3d>
            <a:camera prst="orthographicFront"/>
            <a:lightRig rig="threePt" dir="t"/>
          </a:scene3d>
          <a:sp3d>
            <a:bevelT prst="slope"/>
          </a:sp3d>
        </p:spPr>
        <p:txBody>
          <a:bodyPr wrap="square">
            <a:spAutoFit/>
          </a:bodyPr>
          <a:lstStyle/>
          <a:p>
            <a:r>
              <a:rPr lang="he-IL" b="1" dirty="0">
                <a:latin typeface="Arial" panose="020B0604020202020204" pitchFamily="34" charset="0"/>
              </a:rPr>
              <a:t>ל"ט אֲבוֹת מְלָאכָה</a:t>
            </a:r>
            <a:endParaRPr lang="he-IL" dirty="0"/>
          </a:p>
        </p:txBody>
      </p:sp>
      <p:sp>
        <p:nvSpPr>
          <p:cNvPr id="11" name="מלבן 10"/>
          <p:cNvSpPr/>
          <p:nvPr/>
        </p:nvSpPr>
        <p:spPr>
          <a:xfrm>
            <a:off x="1753391" y="2732636"/>
            <a:ext cx="9239793" cy="1477328"/>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lvl="0" eaLnBrk="0" fontAlgn="base" hangingPunct="0">
              <a:spcBef>
                <a:spcPct val="0"/>
              </a:spcBef>
              <a:spcAft>
                <a:spcPct val="0"/>
              </a:spcAft>
            </a:pPr>
            <a:r>
              <a:rPr lang="he-IL" altLang="he-IL" b="1" dirty="0">
                <a:cs typeface="Arial" panose="020B0604020202020204" pitchFamily="34" charset="0"/>
              </a:rPr>
              <a:t>הציווי להימנע ממלאכה</a:t>
            </a:r>
            <a:endParaRPr lang="he-IL" altLang="he-IL" b="1" baseline="30000" dirty="0">
              <a:cs typeface="Arial" panose="020B0604020202020204" pitchFamily="34" charset="0"/>
            </a:endParaRPr>
          </a:p>
          <a:p>
            <a:pPr lvl="0"/>
            <a:r>
              <a:rPr lang="he-IL" altLang="he-IL" baseline="30000" dirty="0">
                <a:cs typeface="Arial" panose="020B0604020202020204" pitchFamily="34" charset="0"/>
              </a:rPr>
              <a:t>"</a:t>
            </a:r>
            <a:r>
              <a:rPr lang="he-IL" altLang="he-IL" dirty="0">
                <a:latin typeface="David" panose="020E0502060401010101" pitchFamily="34" charset="-79"/>
                <a:cs typeface="David" panose="020E0502060401010101" pitchFamily="34" charset="-79"/>
              </a:rPr>
              <a:t>שֵׁשֶׁת יָמִים תֵּעָשֶׂה מְלָאכָה וּבַיּוֹם הַשְּׁבִיעִי יִהְיֶה לָכֶם קֹדֶשׁ שַׁבַּת שַׁבָּתוֹן לַה' כָּל </a:t>
            </a:r>
            <a:r>
              <a:rPr lang="he-IL" altLang="he-IL" dirty="0" err="1">
                <a:latin typeface="David" panose="020E0502060401010101" pitchFamily="34" charset="-79"/>
                <a:cs typeface="David" panose="020E0502060401010101" pitchFamily="34" charset="-79"/>
              </a:rPr>
              <a:t>הָעֹשֶׂה</a:t>
            </a:r>
            <a:r>
              <a:rPr lang="he-IL" altLang="he-IL" dirty="0">
                <a:latin typeface="David" panose="020E0502060401010101" pitchFamily="34" charset="-79"/>
                <a:cs typeface="David" panose="020E0502060401010101" pitchFamily="34" charset="-79"/>
              </a:rPr>
              <a:t> בוֹ מְלָאכָה יוּמָת: לֹא תְבַעֲרוּ אֵשׁ בְּכֹל מֹשְׁבֹתֵיכֶם בְּיוֹם הַשַּׁבָּת: פ וַיֹּאמֶר מֹשֶׁה אֶל כָּל עֲדַת בְּנֵי יִשְׂרָאֵל </a:t>
            </a:r>
            <a:r>
              <a:rPr lang="he-IL" altLang="he-IL" dirty="0" err="1">
                <a:latin typeface="David" panose="020E0502060401010101" pitchFamily="34" charset="-79"/>
                <a:cs typeface="David" panose="020E0502060401010101" pitchFamily="34" charset="-79"/>
              </a:rPr>
              <a:t>לֵאמֹר</a:t>
            </a:r>
            <a:r>
              <a:rPr lang="he-IL" altLang="he-IL" dirty="0">
                <a:latin typeface="David" panose="020E0502060401010101" pitchFamily="34" charset="-79"/>
                <a:cs typeface="David" panose="020E0502060401010101" pitchFamily="34" charset="-79"/>
              </a:rPr>
              <a:t> זֶה הַדָּבָר אֲשֶׁר </a:t>
            </a:r>
            <a:r>
              <a:rPr lang="he-IL" altLang="he-IL" dirty="0" err="1">
                <a:latin typeface="David" panose="020E0502060401010101" pitchFamily="34" charset="-79"/>
                <a:cs typeface="David" panose="020E0502060401010101" pitchFamily="34" charset="-79"/>
              </a:rPr>
              <a:t>צִוָּה</a:t>
            </a:r>
            <a:r>
              <a:rPr lang="he-IL" altLang="he-IL" dirty="0">
                <a:latin typeface="David" panose="020E0502060401010101" pitchFamily="34" charset="-79"/>
                <a:cs typeface="David" panose="020E0502060401010101" pitchFamily="34" charset="-79"/>
              </a:rPr>
              <a:t> ה' </a:t>
            </a:r>
            <a:r>
              <a:rPr lang="he-IL" altLang="he-IL" dirty="0" err="1">
                <a:latin typeface="David" panose="020E0502060401010101" pitchFamily="34" charset="-79"/>
                <a:cs typeface="David" panose="020E0502060401010101" pitchFamily="34" charset="-79"/>
              </a:rPr>
              <a:t>לֵאמֹר</a:t>
            </a:r>
            <a:r>
              <a:rPr lang="he-IL" altLang="he-IL" dirty="0" smtClean="0">
                <a:latin typeface="David" panose="020E0502060401010101" pitchFamily="34" charset="-79"/>
                <a:cs typeface="David" panose="020E0502060401010101" pitchFamily="34" charset="-79"/>
              </a:rPr>
              <a:t>:</a:t>
            </a:r>
          </a:p>
          <a:p>
            <a:pPr lvl="0"/>
            <a:r>
              <a:rPr lang="he-IL" altLang="he-IL" dirty="0" smtClean="0">
                <a:latin typeface="David" panose="020E0502060401010101" pitchFamily="34" charset="-79"/>
                <a:cs typeface="David" panose="020E0502060401010101" pitchFamily="34" charset="-79"/>
              </a:rPr>
              <a:t>קְחוּ </a:t>
            </a:r>
            <a:r>
              <a:rPr lang="he-IL" altLang="he-IL" dirty="0">
                <a:latin typeface="David" panose="020E0502060401010101" pitchFamily="34" charset="-79"/>
                <a:cs typeface="David" panose="020E0502060401010101" pitchFamily="34" charset="-79"/>
              </a:rPr>
              <a:t>מֵאִתְּכֶם תְּרוּמָה לַה' כֹּל נְדִיב לִבּוֹ יְבִיאֶהָ אֵת תְּרוּמַת ה'... וְכָל חֲכַם לֵב בָּכֶם יָבֹאוּ וְיַעֲשׂוּ אֵת כָּל אֲשֶׁר </a:t>
            </a:r>
            <a:r>
              <a:rPr lang="he-IL" altLang="he-IL" dirty="0" err="1">
                <a:latin typeface="David" panose="020E0502060401010101" pitchFamily="34" charset="-79"/>
                <a:cs typeface="David" panose="020E0502060401010101" pitchFamily="34" charset="-79"/>
              </a:rPr>
              <a:t>צִוָּה</a:t>
            </a:r>
            <a:r>
              <a:rPr lang="he-IL" altLang="he-IL" dirty="0">
                <a:latin typeface="David" panose="020E0502060401010101" pitchFamily="34" charset="-79"/>
                <a:cs typeface="David" panose="020E0502060401010101" pitchFamily="34" charset="-79"/>
              </a:rPr>
              <a:t> ה</a:t>
            </a:r>
            <a:r>
              <a:rPr lang="he-IL" altLang="he-IL" dirty="0" smtClean="0">
                <a:latin typeface="David" panose="020E0502060401010101" pitchFamily="34" charset="-79"/>
                <a:cs typeface="David" panose="020E0502060401010101" pitchFamily="34" charset="-79"/>
              </a:rPr>
              <a:t>'  </a:t>
            </a:r>
            <a:r>
              <a:rPr lang="he-IL" altLang="he-IL" dirty="0" smtClean="0"/>
              <a:t> </a:t>
            </a:r>
            <a:r>
              <a:rPr lang="he-IL" altLang="he-IL" dirty="0"/>
              <a:t>( </a:t>
            </a:r>
            <a:r>
              <a:rPr lang="he-IL" altLang="he-IL" dirty="0">
                <a:cs typeface="Arial" panose="020B0604020202020204" pitchFamily="34" charset="0"/>
              </a:rPr>
              <a:t>שמות ל"ה, פסוקים ב'-ה', י')</a:t>
            </a:r>
          </a:p>
        </p:txBody>
      </p:sp>
      <p:sp>
        <p:nvSpPr>
          <p:cNvPr id="13" name="מציין מיקום של כותרת תחתונה 12"/>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14" name="מציין מיקום של מספר שקופית 13"/>
          <p:cNvSpPr>
            <a:spLocks noGrp="1"/>
          </p:cNvSpPr>
          <p:nvPr>
            <p:ph type="sldNum" sz="quarter" idx="12"/>
          </p:nvPr>
        </p:nvSpPr>
        <p:spPr/>
        <p:txBody>
          <a:bodyPr/>
          <a:lstStyle/>
          <a:p>
            <a:fld id="{8408AFD1-86F7-4B63-9F95-0EAA1EAFC3DF}" type="slidenum">
              <a:rPr lang="he-IL" smtClean="0"/>
              <a:t>14</a:t>
            </a:fld>
            <a:endParaRPr lang="he-IL"/>
          </a:p>
        </p:txBody>
      </p:sp>
      <p:sp>
        <p:nvSpPr>
          <p:cNvPr id="15" name="Rectangle 2"/>
          <p:cNvSpPr>
            <a:spLocks noChangeArrowheads="1"/>
          </p:cNvSpPr>
          <p:nvPr/>
        </p:nvSpPr>
        <p:spPr bwMode="auto">
          <a:xfrm>
            <a:off x="1027610" y="4282796"/>
            <a:ext cx="10267406" cy="2031325"/>
          </a:xfrm>
          <a:prstGeom prst="rect">
            <a:avLst/>
          </a:prstGeom>
          <a:solidFill>
            <a:schemeClr val="accent6">
              <a:lumMod val="20000"/>
              <a:lumOff val="80000"/>
            </a:schemeClr>
          </a:solidFill>
          <a:ln>
            <a:noFill/>
          </a:ln>
          <a:effectLst/>
          <a:scene3d>
            <a:camera prst="orthographicFront"/>
            <a:lightRig rig="threePt" dir="t"/>
          </a:scene3d>
          <a:sp3d>
            <a:bevelT w="114300" prst="artDeco"/>
          </a:sp3d>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lvl="0" algn="r" rtl="1"/>
            <a:r>
              <a:rPr kumimoji="0" lang="he-IL" altLang="he-IL" sz="1500" b="0" i="0" u="none" strike="noStrike" cap="none" normalizeH="0" baseline="0" dirty="0" smtClean="0">
                <a:ln>
                  <a:noFill/>
                </a:ln>
                <a:effectLst/>
              </a:rPr>
              <a:t> </a:t>
            </a:r>
            <a:r>
              <a:rPr lang="he-IL" altLang="he-IL" b="1" dirty="0" smtClean="0">
                <a:cs typeface="Arial" panose="020B0604020202020204" pitchFamily="34" charset="0"/>
              </a:rPr>
              <a:t>הציווי במשכן</a:t>
            </a:r>
          </a:p>
          <a:p>
            <a:pPr algn="r" rtl="1"/>
            <a:r>
              <a:rPr lang="he-IL" dirty="0"/>
              <a:t>וַיְדַבֵּר ה' אֶל-מֹשֶׁה </a:t>
            </a:r>
            <a:r>
              <a:rPr lang="he-IL" dirty="0" err="1"/>
              <a:t>לֵּאמֹר</a:t>
            </a:r>
            <a:r>
              <a:rPr lang="he-IL" dirty="0"/>
              <a:t>. רְאֵה קָרָאתִי בְשֵׁם בְּצַלְאֵל בֶּן-אוּרִי בֶן-חוּר לְמַטֵּה יְהוּדָה. וָאֲמַלֵּא אֹתוֹ רוּחַ </a:t>
            </a:r>
            <a:r>
              <a:rPr lang="he-IL" dirty="0" err="1"/>
              <a:t>אֱלֹהִים</a:t>
            </a:r>
            <a:r>
              <a:rPr lang="he-IL" dirty="0"/>
              <a:t> בְּחָכְמָה וּבִתְבוּנָה וּבְדַעַת </a:t>
            </a:r>
            <a:r>
              <a:rPr lang="he-IL" b="1" dirty="0"/>
              <a:t>וּבְכָל-מְלָאכָה</a:t>
            </a:r>
            <a:r>
              <a:rPr lang="he-IL" dirty="0"/>
              <a:t>. לַחְשֹׁב מַחֲשָׁבֹת לַעֲשׂוֹת בַּזָּהָב וּבַכֶּסֶף </a:t>
            </a:r>
            <a:r>
              <a:rPr lang="he-IL" dirty="0" err="1"/>
              <a:t>וּבַנְּחֹשֶׁת</a:t>
            </a:r>
            <a:r>
              <a:rPr lang="he-IL" dirty="0"/>
              <a:t>. </a:t>
            </a:r>
            <a:r>
              <a:rPr lang="he-IL" dirty="0" err="1"/>
              <a:t>וּבַחֲרֹשֶׁת</a:t>
            </a:r>
            <a:r>
              <a:rPr lang="he-IL" dirty="0"/>
              <a:t> אֶבֶן לְמַלֹּאת </a:t>
            </a:r>
            <a:r>
              <a:rPr lang="he-IL" dirty="0" err="1"/>
              <a:t>וּבַחֲרֹשֶׁת</a:t>
            </a:r>
            <a:r>
              <a:rPr lang="he-IL" dirty="0"/>
              <a:t> עֵץ </a:t>
            </a:r>
            <a:r>
              <a:rPr lang="he-IL" dirty="0" err="1"/>
              <a:t>לַעֲשׂוֹת</a:t>
            </a:r>
            <a:r>
              <a:rPr lang="he-IL" b="1" dirty="0" err="1"/>
              <a:t>בְּכָל-מְלָאכָה</a:t>
            </a:r>
            <a:r>
              <a:rPr lang="he-IL" dirty="0"/>
              <a:t>.... וַיֹּאמֶר ה' אֶל-מֹשֶׁה </a:t>
            </a:r>
            <a:r>
              <a:rPr lang="he-IL" dirty="0" err="1"/>
              <a:t>לֵּאמֹר</a:t>
            </a:r>
            <a:r>
              <a:rPr lang="he-IL" dirty="0"/>
              <a:t>. וְאַתָּה דַּבֵּר אֶל-בְּנֵי יִשְׂרָאֵל </a:t>
            </a:r>
            <a:r>
              <a:rPr lang="he-IL" dirty="0" err="1"/>
              <a:t>לֵאמֹר</a:t>
            </a:r>
            <a:r>
              <a:rPr lang="he-IL" dirty="0"/>
              <a:t> </a:t>
            </a:r>
            <a:r>
              <a:rPr lang="he-IL" b="1" dirty="0"/>
              <a:t>אַךְ אֶת-שַׁבְּתֹתַי תִּשְׁמֹרוּ</a:t>
            </a:r>
            <a:r>
              <a:rPr lang="he-IL" dirty="0"/>
              <a:t> כִּי אוֹת הִוא בֵּינִי וּבֵינֵיכֶם </a:t>
            </a:r>
            <a:r>
              <a:rPr lang="he-IL" dirty="0" err="1"/>
              <a:t>לְדֹרֹתֵיכֶם</a:t>
            </a:r>
            <a:r>
              <a:rPr lang="he-IL" dirty="0"/>
              <a:t> לָדַעַת כִּי אֲנִי ה' מְקַדִּשְׁכֶם. וּשְׁמַרְתֶּם אֶת-הַשַּׁבָּת כִּי קֹדֶשׁ הִוא לָכֶם מְחַלְלֶיהָ מוֹת יוּמָת כִּי </a:t>
            </a:r>
            <a:r>
              <a:rPr lang="he-IL" b="1" dirty="0" err="1"/>
              <a:t>כָּל-הָעֹשֶׂה</a:t>
            </a:r>
            <a:r>
              <a:rPr lang="he-IL" b="1" dirty="0"/>
              <a:t> בָהּ </a:t>
            </a:r>
            <a:r>
              <a:rPr lang="he-IL" b="1" dirty="0" err="1"/>
              <a:t>מְלָאכָה</a:t>
            </a:r>
            <a:r>
              <a:rPr lang="he-IL" dirty="0" err="1"/>
              <a:t>וְנִכְרְתָה</a:t>
            </a:r>
            <a:r>
              <a:rPr lang="he-IL" dirty="0"/>
              <a:t> הַנֶּפֶשׁ הַהִוא מִקֶּרֶב עַמֶּיהָ. </a:t>
            </a:r>
            <a:r>
              <a:rPr lang="he-IL" b="1" dirty="0"/>
              <a:t>שֵׁשֶׁת יָמִים יֵעָשֶׂה מְלָאכָה</a:t>
            </a:r>
            <a:r>
              <a:rPr lang="he-IL" dirty="0"/>
              <a:t> וּבַיּוֹם הַשְּׁבִיעִי שַׁבַּת שַׁבָּתוֹן קֹדֶשׁ לַ-ה' </a:t>
            </a:r>
            <a:r>
              <a:rPr lang="he-IL" b="1" dirty="0" err="1"/>
              <a:t>כָּל-הָעֹשֶׂה</a:t>
            </a:r>
            <a:r>
              <a:rPr lang="he-IL" b="1" dirty="0"/>
              <a:t> מְלָאכָה</a:t>
            </a:r>
            <a:r>
              <a:rPr lang="he-IL" dirty="0"/>
              <a:t> בְּיוֹם הַשַּׁבָּת מוֹת יוּמָת. </a:t>
            </a:r>
            <a:r>
              <a:rPr lang="he-IL" dirty="0" smtClean="0"/>
              <a:t>(שמות </a:t>
            </a:r>
            <a:r>
              <a:rPr lang="he-IL" dirty="0"/>
              <a:t>ל"א, א'-</a:t>
            </a:r>
            <a:r>
              <a:rPr lang="he-IL" dirty="0" smtClean="0"/>
              <a:t>ט"ו)</a:t>
            </a:r>
            <a:r>
              <a:rPr kumimoji="0" lang="he-IL" altLang="he-IL" sz="1500" b="0" i="0" u="none" strike="noStrike" cap="none" normalizeH="0" baseline="0" dirty="0" smtClean="0">
                <a:ln>
                  <a:noFill/>
                </a:ln>
                <a:effectLst/>
                <a:cs typeface="Arial" panose="020B0604020202020204" pitchFamily="34" charset="0"/>
              </a:rPr>
              <a:t> </a:t>
            </a:r>
            <a:endParaRPr kumimoji="0" lang="he-IL" altLang="he-IL" sz="800" b="0" i="0" u="none" strike="noStrike" cap="none" normalizeH="0" baseline="0" dirty="0" smtClean="0">
              <a:ln>
                <a:noFill/>
              </a:ln>
              <a:effectLst/>
            </a:endParaRPr>
          </a:p>
        </p:txBody>
      </p:sp>
      <p:sp>
        <p:nvSpPr>
          <p:cNvPr id="2" name="TextBox 1"/>
          <p:cNvSpPr txBox="1"/>
          <p:nvPr/>
        </p:nvSpPr>
        <p:spPr>
          <a:xfrm>
            <a:off x="287382" y="3866606"/>
            <a:ext cx="870857" cy="646331"/>
          </a:xfrm>
          <a:prstGeom prst="rect">
            <a:avLst/>
          </a:prstGeom>
          <a:solidFill>
            <a:schemeClr val="accent6">
              <a:lumMod val="60000"/>
              <a:lumOff val="40000"/>
            </a:schemeClr>
          </a:solidFill>
          <a:scene3d>
            <a:camera prst="orthographicFront"/>
            <a:lightRig rig="threePt" dir="t"/>
          </a:scene3d>
          <a:sp3d>
            <a:bevelT prst="relaxedInset"/>
          </a:sp3d>
        </p:spPr>
        <p:txBody>
          <a:bodyPr wrap="square" rtlCol="1">
            <a:spAutoFit/>
          </a:bodyPr>
          <a:lstStyle/>
          <a:p>
            <a:r>
              <a:rPr lang="he-IL" dirty="0" smtClean="0">
                <a:hlinkClick r:id="rId2" action="ppaction://hlinksldjump"/>
              </a:rPr>
              <a:t>להמשך הנושא</a:t>
            </a:r>
            <a:endParaRPr lang="he-IL" dirty="0"/>
          </a:p>
        </p:txBody>
      </p:sp>
    </p:spTree>
    <p:extLst>
      <p:ext uri="{BB962C8B-B14F-4D97-AF65-F5344CB8AC3E}">
        <p14:creationId xmlns:p14="http://schemas.microsoft.com/office/powerpoint/2010/main" val="122713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right)">
                                      <p:cBhvr>
                                        <p:cTn id="20" dur="500"/>
                                        <p:tgtEl>
                                          <p:spTgt spid="11">
                                            <p:txEl>
                                              <p:pRg st="0" end="0"/>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right)">
                                      <p:cBhvr>
                                        <p:cTn id="23" dur="500"/>
                                        <p:tgtEl>
                                          <p:spTgt spid="11">
                                            <p:txEl>
                                              <p:pRg st="1" end="1"/>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righ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33003" y="1115175"/>
            <a:ext cx="9265920" cy="4801314"/>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marL="285750" indent="-285750">
              <a:buFont typeface="Wingdings" panose="05000000000000000000" pitchFamily="2" charset="2"/>
              <a:buChar char="Ø"/>
            </a:pPr>
            <a:r>
              <a:rPr lang="he-IL" dirty="0">
                <a:latin typeface="Arial" panose="020B0604020202020204" pitchFamily="34" charset="0"/>
              </a:rPr>
              <a:t>חז"ל מצאו 39 פעולות שנדרשו לבניין המשכן במדבר וקבעו שכל אחת מהן, וכל פעולה הנגזרת מהן, תיחשב כמלאכה האסורה בשבת. (י</a:t>
            </a:r>
            <a:r>
              <a:rPr lang="he-IL" dirty="0"/>
              <a:t>רושלמי, שבת, פ"ז, </a:t>
            </a:r>
            <a:r>
              <a:rPr lang="he-IL" dirty="0" err="1"/>
              <a:t>ה"ב</a:t>
            </a:r>
            <a:r>
              <a:rPr lang="he-IL" dirty="0"/>
              <a:t> )</a:t>
            </a:r>
            <a:endParaRPr lang="he-IL" dirty="0" smtClean="0">
              <a:latin typeface="Arial" panose="020B0604020202020204" pitchFamily="34" charset="0"/>
            </a:endParaRPr>
          </a:p>
          <a:p>
            <a:pPr marL="285750" indent="-285750">
              <a:buFont typeface="Wingdings" panose="05000000000000000000" pitchFamily="2" charset="2"/>
              <a:buChar char="Ø"/>
            </a:pPr>
            <a:r>
              <a:rPr lang="he-IL" dirty="0" smtClean="0">
                <a:latin typeface="Arial" panose="020B0604020202020204" pitchFamily="34" charset="0"/>
              </a:rPr>
              <a:t>המספר </a:t>
            </a:r>
            <a:r>
              <a:rPr lang="he-IL" dirty="0">
                <a:latin typeface="Arial" panose="020B0604020202020204" pitchFamily="34" charset="0"/>
              </a:rPr>
              <a:t>39נדרש במספר </a:t>
            </a:r>
            <a:r>
              <a:rPr lang="he-IL" dirty="0" smtClean="0">
                <a:latin typeface="Arial" panose="020B0604020202020204" pitchFamily="34" charset="0"/>
              </a:rPr>
              <a:t>דרכים  :</a:t>
            </a:r>
            <a:endParaRPr lang="he-IL" dirty="0">
              <a:latin typeface="Arial" panose="020B0604020202020204" pitchFamily="34" charset="0"/>
            </a:endParaRPr>
          </a:p>
          <a:p>
            <a:pPr marL="285750" indent="-285750">
              <a:buFont typeface="Wingdings" panose="05000000000000000000" pitchFamily="2" charset="2"/>
              <a:buChar char="Ø"/>
            </a:pPr>
            <a:r>
              <a:rPr lang="he-IL" dirty="0">
                <a:latin typeface="Arial" panose="020B0604020202020204" pitchFamily="34" charset="0"/>
              </a:rPr>
              <a:t>כנגד 39 הפעמים שהמילה </a:t>
            </a:r>
            <a:r>
              <a:rPr lang="he-IL" b="1" dirty="0">
                <a:latin typeface="Arial" panose="020B0604020202020204" pitchFamily="34" charset="0"/>
              </a:rPr>
              <a:t>מלאכה</a:t>
            </a:r>
            <a:r>
              <a:rPr lang="he-IL" dirty="0">
                <a:latin typeface="Arial" panose="020B0604020202020204" pitchFamily="34" charset="0"/>
              </a:rPr>
              <a:t> בהטיותיה השונות מופיעה בתורה (המילה למעשה מופיעה למעלה ממספר פעמים זה, והגמרא ומפרשיה דנים אילו מילים לכלול בספירה).</a:t>
            </a:r>
          </a:p>
          <a:p>
            <a:pPr marL="285750" indent="-285750">
              <a:buFont typeface="Wingdings" panose="05000000000000000000" pitchFamily="2" charset="2"/>
              <a:buChar char="Ø"/>
            </a:pPr>
            <a:r>
              <a:rPr lang="he-IL" dirty="0">
                <a:latin typeface="Arial" panose="020B0604020202020204" pitchFamily="34" charset="0"/>
              </a:rPr>
              <a:t>כנגד 39 הפעמים שהמילים </a:t>
            </a:r>
            <a:r>
              <a:rPr lang="he-IL" b="1" dirty="0">
                <a:latin typeface="Arial" panose="020B0604020202020204" pitchFamily="34" charset="0"/>
              </a:rPr>
              <a:t>מלאכה</a:t>
            </a:r>
            <a:r>
              <a:rPr lang="he-IL" dirty="0">
                <a:latin typeface="Arial" panose="020B0604020202020204" pitchFamily="34" charset="0"/>
              </a:rPr>
              <a:t> ו</a:t>
            </a:r>
            <a:r>
              <a:rPr lang="he-IL" b="1" dirty="0">
                <a:latin typeface="Arial" panose="020B0604020202020204" pitchFamily="34" charset="0"/>
              </a:rPr>
              <a:t>עבודה</a:t>
            </a:r>
            <a:r>
              <a:rPr lang="he-IL" dirty="0">
                <a:latin typeface="Arial" panose="020B0604020202020204" pitchFamily="34" charset="0"/>
              </a:rPr>
              <a:t> מופיעות בבניין המשכן.</a:t>
            </a:r>
          </a:p>
          <a:p>
            <a:pPr marL="285750" indent="-285750">
              <a:buFont typeface="Wingdings" panose="05000000000000000000" pitchFamily="2" charset="2"/>
              <a:buChar char="Ø"/>
            </a:pPr>
            <a:r>
              <a:rPr lang="he-IL" dirty="0">
                <a:latin typeface="Arial" panose="020B0604020202020204" pitchFamily="34" charset="0"/>
              </a:rPr>
              <a:t>כנגד המילים "</a:t>
            </a:r>
            <a:r>
              <a:rPr lang="he-IL" b="1" dirty="0">
                <a:latin typeface="Arial" panose="020B0604020202020204" pitchFamily="34" charset="0"/>
              </a:rPr>
              <a:t>אלה</a:t>
            </a:r>
            <a:r>
              <a:rPr lang="he-IL" dirty="0">
                <a:latin typeface="Arial" panose="020B0604020202020204" pitchFamily="34" charset="0"/>
              </a:rPr>
              <a:t> </a:t>
            </a:r>
            <a:r>
              <a:rPr lang="he-IL" dirty="0" smtClean="0">
                <a:latin typeface="Arial" panose="020B0604020202020204" pitchFamily="34" charset="0"/>
              </a:rPr>
              <a:t>הדברים"</a:t>
            </a:r>
            <a:r>
              <a:rPr lang="he-IL" baseline="30000" dirty="0">
                <a:latin typeface="Arial" panose="020B0604020202020204" pitchFamily="34" charset="0"/>
              </a:rPr>
              <a:t> </a:t>
            </a:r>
            <a:r>
              <a:rPr lang="he-IL" dirty="0">
                <a:latin typeface="Arial" panose="020B0604020202020204" pitchFamily="34" charset="0"/>
              </a:rPr>
              <a:t> </a:t>
            </a:r>
            <a:r>
              <a:rPr lang="he-IL" dirty="0" smtClean="0">
                <a:latin typeface="Arial" panose="020B0604020202020204" pitchFamily="34" charset="0"/>
              </a:rPr>
              <a:t>(שמות ל"ה, א') </a:t>
            </a:r>
            <a:r>
              <a:rPr lang="he-IL" dirty="0">
                <a:latin typeface="Arial" panose="020B0604020202020204" pitchFamily="34" charset="0"/>
              </a:rPr>
              <a:t> המופיעות בפרשיה המצווה על איסור המלאכה:</a:t>
            </a:r>
          </a:p>
          <a:p>
            <a:pPr marL="742950" lvl="1" indent="-285750">
              <a:buFont typeface="Wingdings" panose="05000000000000000000" pitchFamily="2" charset="2"/>
              <a:buChar char="ü"/>
            </a:pPr>
            <a:r>
              <a:rPr lang="he-IL" dirty="0" err="1">
                <a:latin typeface="Arial" panose="020B0604020202020204" pitchFamily="34" charset="0"/>
              </a:rPr>
              <a:t>אל"ה</a:t>
            </a:r>
            <a:r>
              <a:rPr lang="he-IL" dirty="0">
                <a:latin typeface="Arial" panose="020B0604020202020204" pitchFamily="34" charset="0"/>
              </a:rPr>
              <a:t> = 36 </a:t>
            </a:r>
            <a:r>
              <a:rPr lang="he-IL" dirty="0" err="1">
                <a:latin typeface="Arial" panose="020B0604020202020204" pitchFamily="34" charset="0"/>
              </a:rPr>
              <a:t>בגימטריא</a:t>
            </a:r>
            <a:r>
              <a:rPr lang="he-IL" dirty="0">
                <a:latin typeface="Arial" panose="020B0604020202020204" pitchFamily="34" charset="0"/>
              </a:rPr>
              <a:t> ועוד 3 מפני שהיה אפשר לכתוב את המילה "דברים" ב-3 דרכים יותר </a:t>
            </a:r>
            <a:r>
              <a:rPr lang="he-IL" dirty="0" smtClean="0">
                <a:latin typeface="Arial" panose="020B0604020202020204" pitchFamily="34" charset="0"/>
              </a:rPr>
              <a:t>קצרות. (מופיע גם בבבלי ע', א')</a:t>
            </a:r>
            <a:endParaRPr lang="he-IL" dirty="0">
              <a:latin typeface="Arial" panose="020B0604020202020204" pitchFamily="34" charset="0"/>
            </a:endParaRPr>
          </a:p>
          <a:p>
            <a:pPr marL="742950" lvl="1" indent="-285750">
              <a:buFont typeface="Wingdings" panose="05000000000000000000" pitchFamily="2" charset="2"/>
              <a:buChar char="ü"/>
            </a:pPr>
            <a:r>
              <a:rPr lang="he-IL" dirty="0" err="1">
                <a:latin typeface="Arial" panose="020B0604020202020204" pitchFamily="34" charset="0"/>
              </a:rPr>
              <a:t>אל"ה</a:t>
            </a:r>
            <a:r>
              <a:rPr lang="he-IL" dirty="0">
                <a:latin typeface="Arial" panose="020B0604020202020204" pitchFamily="34" charset="0"/>
              </a:rPr>
              <a:t> =39 </a:t>
            </a:r>
            <a:r>
              <a:rPr lang="he-IL" dirty="0" err="1">
                <a:latin typeface="Arial" panose="020B0604020202020204" pitchFamily="34" charset="0"/>
              </a:rPr>
              <a:t>בגימטריה</a:t>
            </a:r>
            <a:r>
              <a:rPr lang="he-IL" dirty="0">
                <a:latin typeface="Arial" panose="020B0604020202020204" pitchFamily="34" charset="0"/>
              </a:rPr>
              <a:t> (על יסוד חילוף </a:t>
            </a:r>
            <a:r>
              <a:rPr lang="he-IL" dirty="0" smtClean="0">
                <a:latin typeface="Arial" panose="020B0604020202020204" pitchFamily="34" charset="0"/>
              </a:rPr>
              <a:t>ה/ח</a:t>
            </a:r>
            <a:r>
              <a:rPr lang="he-IL" baseline="30000" dirty="0">
                <a:latin typeface="Arial" panose="020B0604020202020204" pitchFamily="34" charset="0"/>
              </a:rPr>
              <a:t> </a:t>
            </a:r>
            <a:r>
              <a:rPr lang="he-IL" baseline="30000" dirty="0" smtClean="0">
                <a:latin typeface="Arial" panose="020B0604020202020204" pitchFamily="34" charset="0"/>
              </a:rPr>
              <a:t>-</a:t>
            </a:r>
            <a:r>
              <a:rPr lang="he-IL" dirty="0" smtClean="0">
                <a:latin typeface="Arial" panose="020B0604020202020204" pitchFamily="34" charset="0"/>
              </a:rPr>
              <a:t> </a:t>
            </a:r>
            <a:r>
              <a:rPr lang="he-IL" dirty="0"/>
              <a:t>"לא </a:t>
            </a:r>
            <a:r>
              <a:rPr lang="he-IL" dirty="0" err="1"/>
              <a:t>מתמנעין</a:t>
            </a:r>
            <a:r>
              <a:rPr lang="he-IL" dirty="0"/>
              <a:t> רבנן </a:t>
            </a:r>
            <a:r>
              <a:rPr lang="he-IL" dirty="0" err="1"/>
              <a:t>דרשין</a:t>
            </a:r>
            <a:r>
              <a:rPr lang="he-IL" dirty="0"/>
              <a:t> בין ה"א לחי"ת" - ירושלמי, שבת, פ"ז, </a:t>
            </a:r>
            <a:r>
              <a:rPr lang="he-IL" dirty="0" err="1"/>
              <a:t>ה"ב</a:t>
            </a:r>
            <a:r>
              <a:rPr lang="he-IL" dirty="0" smtClean="0">
                <a:latin typeface="Arial" panose="020B0604020202020204" pitchFamily="34" charset="0"/>
              </a:rPr>
              <a:t>):</a:t>
            </a:r>
            <a:endParaRPr lang="he-IL" dirty="0">
              <a:latin typeface="Arial" panose="020B0604020202020204" pitchFamily="34" charset="0"/>
            </a:endParaRPr>
          </a:p>
          <a:p>
            <a:pPr marL="285750" indent="-285750">
              <a:buFont typeface="Wingdings" panose="05000000000000000000" pitchFamily="2" charset="2"/>
              <a:buChar char="Ø"/>
            </a:pPr>
            <a:r>
              <a:rPr lang="he-IL" dirty="0" smtClean="0">
                <a:latin typeface="Arial" panose="020B0604020202020204" pitchFamily="34" charset="0"/>
              </a:rPr>
              <a:t>ניתן לקרוא את המספר </a:t>
            </a:r>
            <a:r>
              <a:rPr lang="he-IL" dirty="0">
                <a:latin typeface="Arial" panose="020B0604020202020204" pitchFamily="34" charset="0"/>
              </a:rPr>
              <a:t>ל"ט </a:t>
            </a:r>
            <a:r>
              <a:rPr lang="he-IL" dirty="0" smtClean="0">
                <a:latin typeface="Arial" panose="020B0604020202020204" pitchFamily="34" charset="0"/>
              </a:rPr>
              <a:t>בתור מילה </a:t>
            </a:r>
            <a:r>
              <a:rPr lang="he-IL" dirty="0">
                <a:latin typeface="Arial" panose="020B0604020202020204" pitchFamily="34" charset="0"/>
              </a:rPr>
              <a:t>- לט, שפירושה קללה. עומקם של הדברים הוא שכל המלאכות שאדם חייב לעשותן בימי החול נובעות מחטאו של אדם הראשון ומהקללה שנענש בה "בזעת אפיך תאכל לחם", אבל לפני החטא, במצב האידיאלי, היה כל העולם מוכן ומזומן לאדם, וכל חפצו היה מונח לפניו אף בלי שיצטרך לעמול. שבת היא מעין עולם הבא ולכן נאסרו המלאכות שנובעות מהקללה</a:t>
            </a:r>
            <a:r>
              <a:rPr lang="he-IL" dirty="0" smtClean="0">
                <a:latin typeface="Arial" panose="020B0604020202020204" pitchFamily="34" charset="0"/>
              </a:rPr>
              <a:t>.</a:t>
            </a:r>
          </a:p>
          <a:p>
            <a:pPr marL="285750" indent="-285750">
              <a:buFont typeface="Wingdings" panose="05000000000000000000" pitchFamily="2" charset="2"/>
              <a:buChar char="Ø"/>
            </a:pPr>
            <a:endParaRPr lang="he-IL" b="0" i="0" dirty="0">
              <a:effectLst/>
              <a:latin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מציין מיקום של מספר שקופית 4"/>
          <p:cNvSpPr>
            <a:spLocks noGrp="1"/>
          </p:cNvSpPr>
          <p:nvPr>
            <p:ph type="sldNum" sz="quarter" idx="12"/>
          </p:nvPr>
        </p:nvSpPr>
        <p:spPr/>
        <p:txBody>
          <a:bodyPr/>
          <a:lstStyle/>
          <a:p>
            <a:fld id="{8408AFD1-86F7-4B63-9F95-0EAA1EAFC3DF}" type="slidenum">
              <a:rPr lang="he-IL" smtClean="0"/>
              <a:t>15</a:t>
            </a:fld>
            <a:endParaRPr lang="he-IL"/>
          </a:p>
        </p:txBody>
      </p:sp>
      <p:sp>
        <p:nvSpPr>
          <p:cNvPr id="6" name="TextBox 5"/>
          <p:cNvSpPr txBox="1"/>
          <p:nvPr/>
        </p:nvSpPr>
        <p:spPr>
          <a:xfrm>
            <a:off x="5094512" y="374468"/>
            <a:ext cx="2542903" cy="369332"/>
          </a:xfrm>
          <a:prstGeom prst="rect">
            <a:avLst/>
          </a:prstGeom>
          <a:solidFill>
            <a:schemeClr val="accent6">
              <a:lumMod val="20000"/>
              <a:lumOff val="80000"/>
            </a:schemeClr>
          </a:solidFill>
          <a:scene3d>
            <a:camera prst="orthographicFront"/>
            <a:lightRig rig="threePt" dir="t"/>
          </a:scene3d>
          <a:sp3d>
            <a:bevelT w="165100" prst="coolSlant"/>
          </a:sp3d>
        </p:spPr>
        <p:txBody>
          <a:bodyPr wrap="square" rtlCol="1">
            <a:spAutoFit/>
          </a:bodyPr>
          <a:lstStyle/>
          <a:p>
            <a:r>
              <a:rPr lang="he-IL" dirty="0" smtClean="0"/>
              <a:t>הסבר למספר ל"ט  = 39</a:t>
            </a:r>
            <a:endParaRPr lang="he-IL" dirty="0"/>
          </a:p>
        </p:txBody>
      </p:sp>
    </p:spTree>
    <p:extLst>
      <p:ext uri="{BB962C8B-B14F-4D97-AF65-F5344CB8AC3E}">
        <p14:creationId xmlns:p14="http://schemas.microsoft.com/office/powerpoint/2010/main" val="34007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righ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righ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right)">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right)">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right)">
                                      <p:cBhvr>
                                        <p:cTn id="40" dur="500"/>
                                        <p:tgtEl>
                                          <p:spTgt spid="2">
                                            <p:txEl>
                                              <p:pRg st="4" end="4"/>
                                            </p:txEl>
                                          </p:spTgt>
                                        </p:tgtEl>
                                      </p:cBhvr>
                                    </p:animEffect>
                                  </p:childTnLst>
                                </p:cTn>
                              </p:par>
                              <p:par>
                                <p:cTn id="41" presetID="22" presetClass="entr" presetSubtype="2"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right)">
                                      <p:cBhvr>
                                        <p:cTn id="43" dur="500"/>
                                        <p:tgtEl>
                                          <p:spTgt spid="2">
                                            <p:txEl>
                                              <p:pRg st="5" end="5"/>
                                            </p:txEl>
                                          </p:spTgt>
                                        </p:tgtEl>
                                      </p:cBhvr>
                                    </p:animEffect>
                                  </p:childTnLst>
                                </p:cTn>
                              </p:par>
                              <p:par>
                                <p:cTn id="44" presetID="22" presetClass="entr" presetSubtype="2"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right)">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wipe(right)">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642887" y="4759625"/>
            <a:ext cx="300082" cy="369332"/>
          </a:xfrm>
          <a:prstGeom prst="rect">
            <a:avLst/>
          </a:prstGeom>
        </p:spPr>
        <p:txBody>
          <a:bodyPr wrap="none">
            <a:spAutoFit/>
          </a:bodyPr>
          <a:lstStyle/>
          <a:p>
            <a:r>
              <a:rPr lang="he-IL" dirty="0" smtClean="0">
                <a:solidFill>
                  <a:srgbClr val="222222"/>
                </a:solidFill>
                <a:latin typeface="Arial" panose="020B0604020202020204" pitchFamily="34" charset="0"/>
              </a:rPr>
              <a:t>,</a:t>
            </a:r>
            <a:r>
              <a:rPr lang="he-IL" dirty="0">
                <a:solidFill>
                  <a:srgbClr val="222222"/>
                </a:solidFill>
                <a:latin typeface="Arial" panose="020B0604020202020204" pitchFamily="34" charset="0"/>
              </a:rPr>
              <a:t> </a:t>
            </a:r>
            <a:endParaRPr lang="he-IL" dirty="0"/>
          </a:p>
        </p:txBody>
      </p:sp>
      <p:sp>
        <p:nvSpPr>
          <p:cNvPr id="6" name="מציין מיקום של כותרת תחתונה 5"/>
          <p:cNvSpPr>
            <a:spLocks noGrp="1"/>
          </p:cNvSpPr>
          <p:nvPr>
            <p:ph type="ftr" sz="quarter" idx="11"/>
          </p:nvPr>
        </p:nvSpPr>
        <p:spPr>
          <a:xfrm>
            <a:off x="1336987" y="6107500"/>
            <a:ext cx="7305900" cy="279400"/>
          </a:xfrm>
        </p:spPr>
        <p:txBody>
          <a:bodyPr/>
          <a:lstStyle/>
          <a:p>
            <a:r>
              <a:rPr lang="he-IL" smtClean="0"/>
              <a:t>יצחק רסלר  </a:t>
            </a:r>
            <a:r>
              <a:rPr lang="en-US" smtClean="0"/>
              <a:t>izakrossler@gmail.com</a:t>
            </a:r>
            <a:endParaRPr lang="he-IL"/>
          </a:p>
        </p:txBody>
      </p:sp>
      <p:sp>
        <p:nvSpPr>
          <p:cNvPr id="7" name="מציין מיקום של מספר שקופית 6"/>
          <p:cNvSpPr>
            <a:spLocks noGrp="1"/>
          </p:cNvSpPr>
          <p:nvPr>
            <p:ph type="sldNum" sz="quarter" idx="12"/>
          </p:nvPr>
        </p:nvSpPr>
        <p:spPr/>
        <p:txBody>
          <a:bodyPr/>
          <a:lstStyle/>
          <a:p>
            <a:fld id="{8408AFD1-86F7-4B63-9F95-0EAA1EAFC3DF}" type="slidenum">
              <a:rPr lang="he-IL" smtClean="0"/>
              <a:t>16</a:t>
            </a:fld>
            <a:endParaRPr lang="he-IL"/>
          </a:p>
        </p:txBody>
      </p:sp>
      <p:sp>
        <p:nvSpPr>
          <p:cNvPr id="8" name="Rectangle 2"/>
          <p:cNvSpPr>
            <a:spLocks noChangeArrowheads="1"/>
          </p:cNvSpPr>
          <p:nvPr/>
        </p:nvSpPr>
        <p:spPr bwMode="auto">
          <a:xfrm>
            <a:off x="992776" y="696686"/>
            <a:ext cx="10554789" cy="5690214"/>
          </a:xfrm>
          <a:prstGeom prst="rect">
            <a:avLst/>
          </a:prstGeom>
          <a:solidFill>
            <a:schemeClr val="accent6">
              <a:lumMod val="20000"/>
              <a:lumOff val="80000"/>
            </a:schemeClr>
          </a:solidFill>
          <a:ln>
            <a:noFill/>
          </a:ln>
          <a:effectLst/>
        </p:spPr>
        <p:txBody>
          <a:bodyPr vert="horz" wrap="square" lIns="0" tIns="47610" rIns="50784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ct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ל"ט המלאכות שהיו במשכן נקראות "אבות מלאכות", הן היסוד והמקור לכל שאר המלאכות הנגזרות מהן, </a:t>
            </a:r>
          </a:p>
          <a:p>
            <a:pPr marR="0" lvl="0" algn="ctr" defTabSz="914400" rtl="1" eaLnBrk="0" fontAlgn="base" latinLnBrk="0" hangingPunct="0">
              <a:lnSpc>
                <a:spcPct val="100000"/>
              </a:lnSpc>
              <a:spcBef>
                <a:spcPct val="0"/>
              </a:spcBef>
              <a:spcAft>
                <a:spcPct val="0"/>
              </a:spcAft>
              <a:buClrTx/>
              <a:buSzTx/>
              <a:tabLst/>
            </a:pPr>
            <a:r>
              <a:rPr kumimoji="0" lang="he-IL" altLang="he-IL" b="0" i="0" u="none" strike="noStrike" cap="none" normalizeH="0" baseline="0" dirty="0" smtClean="0">
                <a:ln>
                  <a:noFill/>
                </a:ln>
                <a:effectLst/>
                <a:cs typeface="Arial" panose="020B0604020202020204" pitchFamily="34" charset="0"/>
              </a:rPr>
              <a:t>הן נקראות "</a:t>
            </a:r>
            <a:r>
              <a:rPr kumimoji="0" lang="he-IL" altLang="he-IL" b="1" i="0" u="none" strike="noStrike" cap="none" normalizeH="0" baseline="0" dirty="0" smtClean="0">
                <a:ln>
                  <a:noFill/>
                </a:ln>
                <a:effectLst/>
                <a:cs typeface="Arial" panose="020B0604020202020204" pitchFamily="34" charset="0"/>
              </a:rPr>
              <a:t>תולדות</a:t>
            </a:r>
            <a:r>
              <a:rPr kumimoji="0" lang="he-IL" altLang="he-IL" b="0" i="0" u="none" strike="noStrike" cap="none" normalizeH="0" baseline="0" dirty="0" smtClean="0">
                <a:ln>
                  <a:noFill/>
                </a:ln>
                <a:effectLst/>
                <a:cs typeface="Arial" panose="020B0604020202020204" pitchFamily="34" charset="0"/>
              </a:rPr>
              <a:t>".</a:t>
            </a:r>
            <a:endParaRPr kumimoji="0" lang="he-IL" altLang="he-IL" b="0" i="0" u="none" strike="noStrike" cap="none" normalizeH="0" baseline="0" dirty="0" smtClean="0">
              <a:ln>
                <a:noFill/>
              </a:ln>
              <a:effectLst/>
            </a:endParaRP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אין הבדל מבחינת חומרת האיסור בין אב לתולדה. </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וגם על איסור "תולדה" יש חיוב מיתה במזיד, לאחר התראה, כמו שיש על אב מלאכה, </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כל ההבדל הוא בדינים פרטיים בדיני התראה.</a:t>
            </a:r>
            <a:endParaRPr kumimoji="0" lang="he-IL" altLang="he-IL" b="0" i="0" u="none" strike="noStrike" cap="none" normalizeH="0" baseline="0" dirty="0" smtClean="0">
              <a:ln>
                <a:noFill/>
              </a:ln>
              <a:effectLst/>
            </a:endParaRP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המשמעות המעשית של הגדרת מלאכה כאב או כתולדה מתבטאת בשני מישורים, </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he-IL" b="0" i="0" u="none" strike="noStrike" cap="none" normalizeH="0" baseline="0" dirty="0" smtClean="0">
                <a:ln>
                  <a:noFill/>
                </a:ln>
                <a:effectLst/>
                <a:cs typeface="Arial" panose="020B0604020202020204" pitchFamily="34" charset="0"/>
              </a:rPr>
              <a:t>1.  במלאכה בשוגג  2. במלאכה במזיד:</a:t>
            </a:r>
            <a:endParaRPr kumimoji="0" lang="he-IL" altLang="he-IL" b="0" i="0" u="none" strike="noStrike" cap="none" normalizeH="0" baseline="0" dirty="0" smtClean="0">
              <a:ln>
                <a:noFill/>
              </a:ln>
              <a:effectLst/>
            </a:endParaRPr>
          </a:p>
          <a:p>
            <a:pPr marL="742950" lvl="1" indent="-285750" algn="r" rtl="1">
              <a:buFont typeface="Wingdings" panose="05000000000000000000" pitchFamily="2" charset="2"/>
              <a:buChar char="ü"/>
            </a:pPr>
            <a:r>
              <a:rPr kumimoji="0" lang="he-IL" altLang="he-IL" sz="2000" b="1" i="0" u="none" strike="noStrike" cap="none" normalizeH="0" baseline="0" dirty="0" smtClean="0">
                <a:ln>
                  <a:noFill/>
                </a:ln>
                <a:effectLst/>
                <a:cs typeface="Arial" panose="020B0604020202020204" pitchFamily="34" charset="0"/>
              </a:rPr>
              <a:t>קרבן חטאת</a:t>
            </a:r>
            <a:r>
              <a:rPr kumimoji="0" lang="he-IL" altLang="he-IL" b="1" i="0" u="none" strike="noStrike" cap="none" normalizeH="0" baseline="0" dirty="0" smtClean="0">
                <a:ln>
                  <a:noFill/>
                </a:ln>
                <a:effectLst/>
                <a:cs typeface="Arial" panose="020B0604020202020204" pitchFamily="34" charset="0"/>
              </a:rPr>
              <a:t>:</a:t>
            </a:r>
            <a:r>
              <a:rPr kumimoji="0" lang="he-IL" altLang="he-IL" b="0" i="0" u="none" strike="noStrike" cap="none" normalizeH="0" baseline="0" dirty="0" smtClean="0">
                <a:ln>
                  <a:noFill/>
                </a:ln>
                <a:effectLst/>
                <a:cs typeface="Arial" panose="020B0604020202020204" pitchFamily="34" charset="0"/>
              </a:rPr>
              <a:t> </a:t>
            </a:r>
          </a:p>
          <a:p>
            <a:pPr marL="742950" lvl="1" indent="-285750" algn="r" rtl="1">
              <a:buFont typeface="Wingdings" panose="05000000000000000000" pitchFamily="2" charset="2"/>
              <a:buChar char="ü"/>
            </a:pPr>
            <a:r>
              <a:rPr kumimoji="0" lang="he-IL" altLang="he-IL" b="0" i="0" u="none" strike="noStrike" cap="none" normalizeH="0" baseline="0" dirty="0" smtClean="0">
                <a:ln>
                  <a:noFill/>
                </a:ln>
                <a:effectLst/>
                <a:cs typeface="Arial" panose="020B0604020202020204" pitchFamily="34" charset="0"/>
              </a:rPr>
              <a:t>מי שעשה מלאכה בשוגג והיה חייב להביא קרבן חטאת (בזמן שבית המקדש היה קיים), </a:t>
            </a:r>
          </a:p>
          <a:p>
            <a:pPr marL="742950" lvl="1" indent="-285750" algn="r" rtl="1">
              <a:buFont typeface="Arial" panose="020B0604020202020204" pitchFamily="34" charset="0"/>
              <a:buChar char="•"/>
            </a:pPr>
            <a:r>
              <a:rPr kumimoji="0" lang="he-IL" altLang="he-IL" b="0" i="0" u="none" strike="noStrike" cap="none" normalizeH="0" baseline="0" dirty="0" smtClean="0">
                <a:ln>
                  <a:noFill/>
                </a:ln>
                <a:effectLst/>
                <a:cs typeface="Arial" panose="020B0604020202020204" pitchFamily="34" charset="0"/>
              </a:rPr>
              <a:t>אם עשה </a:t>
            </a:r>
            <a:r>
              <a:rPr kumimoji="0" lang="he-IL" altLang="he-IL" b="1" i="0" u="none" strike="noStrike" cap="none" normalizeH="0" baseline="0" dirty="0" smtClean="0">
                <a:ln>
                  <a:noFill/>
                </a:ln>
                <a:effectLst/>
                <a:cs typeface="Arial" panose="020B0604020202020204" pitchFamily="34" charset="0"/>
              </a:rPr>
              <a:t>שתי </a:t>
            </a:r>
            <a:r>
              <a:rPr kumimoji="0" lang="he-IL" altLang="he-IL" b="0" i="0" u="none" strike="noStrike" cap="none" normalizeH="0" baseline="0" dirty="0" smtClean="0">
                <a:ln>
                  <a:noFill/>
                </a:ln>
                <a:effectLst/>
                <a:cs typeface="Arial" panose="020B0604020202020204" pitchFamily="34" charset="0"/>
              </a:rPr>
              <a:t>מלאכות המשתייכות ל</a:t>
            </a:r>
            <a:r>
              <a:rPr kumimoji="0" lang="he-IL" altLang="he-IL" b="1" i="0" u="none" strike="noStrike" cap="none" normalizeH="0" baseline="0" dirty="0" smtClean="0">
                <a:ln>
                  <a:noFill/>
                </a:ln>
                <a:effectLst/>
                <a:cs typeface="Arial" panose="020B0604020202020204" pitchFamily="34" charset="0"/>
              </a:rPr>
              <a:t>שני </a:t>
            </a:r>
            <a:r>
              <a:rPr kumimoji="0" lang="he-IL" altLang="he-IL" b="0" i="0" u="none" strike="noStrike" cap="none" normalizeH="0" baseline="0" dirty="0" smtClean="0">
                <a:ln>
                  <a:noFill/>
                </a:ln>
                <a:effectLst/>
                <a:cs typeface="Arial" panose="020B0604020202020204" pitchFamily="34" charset="0"/>
              </a:rPr>
              <a:t>אבות מלאכה שונים (כגון כותב ואופה) – </a:t>
            </a:r>
          </a:p>
          <a:p>
            <a:pPr lvl="1" algn="r" rtl="1"/>
            <a:r>
              <a:rPr lang="he-IL" altLang="he-IL" dirty="0">
                <a:cs typeface="Arial" panose="020B0604020202020204" pitchFamily="34" charset="0"/>
              </a:rPr>
              <a:t> </a:t>
            </a:r>
            <a:r>
              <a:rPr lang="he-IL" altLang="he-IL" dirty="0" smtClean="0">
                <a:cs typeface="Arial" panose="020B0604020202020204" pitchFamily="34" charset="0"/>
              </a:rPr>
              <a:t>   </a:t>
            </a:r>
            <a:r>
              <a:rPr kumimoji="0" lang="he-IL" altLang="he-IL" b="0" i="0" u="none" strike="noStrike" cap="none" normalizeH="0" baseline="0" dirty="0" smtClean="0">
                <a:ln>
                  <a:noFill/>
                </a:ln>
                <a:effectLst/>
                <a:cs typeface="Arial" panose="020B0604020202020204" pitchFamily="34" charset="0"/>
              </a:rPr>
              <a:t>חייב להביא </a:t>
            </a:r>
            <a:r>
              <a:rPr kumimoji="0" lang="he-IL" altLang="he-IL" b="1" i="0" u="none" strike="noStrike" cap="none" normalizeH="0" baseline="0" dirty="0" smtClean="0">
                <a:ln>
                  <a:noFill/>
                </a:ln>
                <a:effectLst/>
                <a:cs typeface="Arial" panose="020B0604020202020204" pitchFamily="34" charset="0"/>
              </a:rPr>
              <a:t>שני</a:t>
            </a:r>
            <a:r>
              <a:rPr kumimoji="0" lang="he-IL" altLang="he-IL" b="0" i="0" u="none" strike="noStrike" cap="none" normalizeH="0" baseline="0" dirty="0" smtClean="0">
                <a:ln>
                  <a:noFill/>
                </a:ln>
                <a:effectLst/>
                <a:cs typeface="Arial" panose="020B0604020202020204" pitchFamily="34" charset="0"/>
              </a:rPr>
              <a:t> קרבנות חטאת, </a:t>
            </a:r>
          </a:p>
          <a:p>
            <a:pPr marL="742950" lvl="1" indent="-285750" algn="r" rtl="1">
              <a:buFont typeface="Arial" panose="020B0604020202020204" pitchFamily="34" charset="0"/>
              <a:buChar char="•"/>
            </a:pPr>
            <a:r>
              <a:rPr kumimoji="0" lang="he-IL" altLang="he-IL" b="0" i="0" u="none" strike="noStrike" cap="none" normalizeH="0" baseline="0" dirty="0" smtClean="0">
                <a:ln>
                  <a:noFill/>
                </a:ln>
                <a:effectLst/>
                <a:cs typeface="Arial" panose="020B0604020202020204" pitchFamily="34" charset="0"/>
              </a:rPr>
              <a:t> אם עשה אב מלאכה </a:t>
            </a:r>
            <a:r>
              <a:rPr kumimoji="0" lang="he-IL" altLang="he-IL" b="1" i="0" u="none" strike="noStrike" cap="none" normalizeH="0" baseline="0" dirty="0" smtClean="0">
                <a:ln>
                  <a:noFill/>
                </a:ln>
                <a:effectLst/>
                <a:cs typeface="Arial" panose="020B0604020202020204" pitchFamily="34" charset="0"/>
              </a:rPr>
              <a:t>אחד</a:t>
            </a:r>
            <a:r>
              <a:rPr kumimoji="0" lang="he-IL" altLang="he-IL" b="0" i="0" u="none" strike="noStrike" cap="none" normalizeH="0" baseline="0" dirty="0" smtClean="0">
                <a:ln>
                  <a:noFill/>
                </a:ln>
                <a:effectLst/>
                <a:cs typeface="Arial" panose="020B0604020202020204" pitchFamily="34" charset="0"/>
              </a:rPr>
              <a:t> ותולדה שלו (כגון זורע ומשקה) </a:t>
            </a:r>
          </a:p>
          <a:p>
            <a:pPr lvl="1" algn="r" rtl="1"/>
            <a:r>
              <a:rPr lang="he-IL" altLang="he-IL" dirty="0">
                <a:cs typeface="Arial" panose="020B0604020202020204" pitchFamily="34" charset="0"/>
              </a:rPr>
              <a:t> </a:t>
            </a:r>
            <a:r>
              <a:rPr lang="he-IL" altLang="he-IL" dirty="0" smtClean="0">
                <a:cs typeface="Arial" panose="020B0604020202020204" pitchFamily="34" charset="0"/>
              </a:rPr>
              <a:t>    </a:t>
            </a:r>
            <a:r>
              <a:rPr kumimoji="0" lang="he-IL" altLang="he-IL" b="0" i="0" u="none" strike="noStrike" cap="none" normalizeH="0" baseline="0" dirty="0" smtClean="0">
                <a:ln>
                  <a:noFill/>
                </a:ln>
                <a:effectLst/>
                <a:cs typeface="Arial" panose="020B0604020202020204" pitchFamily="34" charset="0"/>
              </a:rPr>
              <a:t>או </a:t>
            </a:r>
            <a:r>
              <a:rPr kumimoji="0" lang="he-IL" altLang="he-IL" b="1" i="0" u="none" strike="noStrike" cap="none" normalizeH="0" baseline="0" dirty="0" smtClean="0">
                <a:ln>
                  <a:noFill/>
                </a:ln>
                <a:effectLst/>
                <a:cs typeface="Arial" panose="020B0604020202020204" pitchFamily="34" charset="0"/>
              </a:rPr>
              <a:t>שתי</a:t>
            </a:r>
            <a:r>
              <a:rPr kumimoji="0" lang="he-IL" altLang="he-IL" b="0" i="0" u="none" strike="noStrike" cap="none" normalizeH="0" baseline="0" dirty="0" smtClean="0">
                <a:ln>
                  <a:noFill/>
                </a:ln>
                <a:effectLst/>
                <a:cs typeface="Arial" panose="020B0604020202020204" pitchFamily="34" charset="0"/>
              </a:rPr>
              <a:t> תולדות של אב מלאכה אחד –      מביא רק קרבן חטאת </a:t>
            </a:r>
            <a:r>
              <a:rPr kumimoji="0" lang="he-IL" altLang="he-IL" b="1" i="0" u="none" strike="noStrike" cap="none" normalizeH="0" baseline="0" dirty="0" smtClean="0">
                <a:ln>
                  <a:noFill/>
                </a:ln>
                <a:effectLst/>
                <a:cs typeface="Arial" panose="020B0604020202020204" pitchFamily="34" charset="0"/>
              </a:rPr>
              <a:t>אחד</a:t>
            </a:r>
            <a:r>
              <a:rPr kumimoji="0" lang="he-IL" altLang="he-IL" b="0" i="0" u="none" strike="noStrike" cap="none" normalizeH="0" baseline="0" dirty="0" smtClean="0">
                <a:ln>
                  <a:noFill/>
                </a:ln>
                <a:effectLst/>
                <a:cs typeface="Arial" panose="020B0604020202020204" pitchFamily="34" charset="0"/>
              </a:rPr>
              <a:t>.</a:t>
            </a:r>
          </a:p>
          <a:p>
            <a:pPr marL="742950" lvl="1" indent="-285750" algn="r" rtl="1">
              <a:buFont typeface="Wingdings" panose="05000000000000000000" pitchFamily="2" charset="2"/>
              <a:buChar char="ü"/>
            </a:pPr>
            <a:r>
              <a:rPr kumimoji="0" lang="he-IL" altLang="he-IL" sz="2000" b="1" i="0" u="none" strike="noStrike" cap="none" normalizeH="0" baseline="0" dirty="0" smtClean="0">
                <a:ln>
                  <a:noFill/>
                </a:ln>
                <a:effectLst/>
                <a:cs typeface="Arial" panose="020B0604020202020204" pitchFamily="34" charset="0"/>
              </a:rPr>
              <a:t>התראה</a:t>
            </a:r>
            <a:r>
              <a:rPr kumimoji="0" lang="he-IL" altLang="he-IL" b="1" i="0" u="none" strike="noStrike" cap="none" normalizeH="0" baseline="0" dirty="0" smtClean="0">
                <a:ln>
                  <a:noFill/>
                </a:ln>
                <a:effectLst/>
                <a:cs typeface="Arial" panose="020B0604020202020204" pitchFamily="34" charset="0"/>
              </a:rPr>
              <a:t>:</a:t>
            </a:r>
            <a:r>
              <a:rPr kumimoji="0" lang="he-IL" altLang="he-IL" b="0" i="0" u="none" strike="noStrike" cap="none" normalizeH="0" baseline="0" dirty="0" smtClean="0">
                <a:ln>
                  <a:noFill/>
                </a:ln>
                <a:effectLst/>
                <a:cs typeface="Arial" panose="020B0604020202020204" pitchFamily="34" charset="0"/>
              </a:rPr>
              <a:t> </a:t>
            </a:r>
          </a:p>
          <a:p>
            <a:pPr marL="742950" lvl="1" indent="-285750" algn="r" rtl="1">
              <a:buFont typeface="Arial" panose="020B0604020202020204" pitchFamily="34" charset="0"/>
              <a:buChar char="•"/>
            </a:pPr>
            <a:r>
              <a:rPr kumimoji="0" lang="he-IL" altLang="he-IL" b="1" i="0" u="none" strike="noStrike" cap="none" normalizeH="0" baseline="0" dirty="0" smtClean="0">
                <a:ln>
                  <a:noFill/>
                </a:ln>
                <a:effectLst/>
                <a:cs typeface="Arial" panose="020B0604020202020204" pitchFamily="34" charset="0"/>
              </a:rPr>
              <a:t>תנאי לעונש מוות </a:t>
            </a:r>
            <a:r>
              <a:rPr kumimoji="0" lang="he-IL" altLang="he-IL" b="0" i="0" u="none" strike="noStrike" cap="none" normalizeH="0" baseline="0" dirty="0" smtClean="0">
                <a:ln>
                  <a:noFill/>
                </a:ln>
                <a:effectLst/>
                <a:cs typeface="Arial" panose="020B0604020202020204" pitchFamily="34" charset="0"/>
              </a:rPr>
              <a:t>הוא שהעדים יתרו בעובר העבירה </a:t>
            </a:r>
            <a:r>
              <a:rPr kumimoji="0" lang="he-IL" altLang="he-IL" b="1" i="0" u="none" strike="noStrike" cap="none" normalizeH="0" baseline="0" dirty="0" smtClean="0">
                <a:ln>
                  <a:noFill/>
                </a:ln>
                <a:effectLst/>
                <a:cs typeface="Arial" panose="020B0604020202020204" pitchFamily="34" charset="0"/>
              </a:rPr>
              <a:t>לפני</a:t>
            </a:r>
            <a:r>
              <a:rPr kumimoji="0" lang="he-IL" altLang="he-IL" b="0" i="0" u="none" strike="noStrike" cap="none" normalizeH="0" baseline="0" dirty="0" smtClean="0">
                <a:ln>
                  <a:noFill/>
                </a:ln>
                <a:effectLst/>
                <a:cs typeface="Arial" panose="020B0604020202020204" pitchFamily="34" charset="0"/>
              </a:rPr>
              <a:t> ביצוע המעשה, שמעשהו כרוך בעונש מיתה. </a:t>
            </a:r>
          </a:p>
          <a:p>
            <a:pPr lvl="1" algn="r" rtl="1"/>
            <a:r>
              <a:rPr kumimoji="0" lang="he-IL" altLang="he-IL" b="1" i="0" u="none" strike="noStrike" cap="none" normalizeH="0" baseline="0" dirty="0" smtClean="0">
                <a:ln>
                  <a:noFill/>
                </a:ln>
                <a:effectLst/>
                <a:cs typeface="Arial" panose="020B0604020202020204" pitchFamily="34" charset="0"/>
              </a:rPr>
              <a:t>    תנאי נוסף </a:t>
            </a:r>
            <a:r>
              <a:rPr kumimoji="0" lang="he-IL" altLang="he-IL" b="0" i="0" u="none" strike="noStrike" cap="none" normalizeH="0" baseline="0" dirty="0" smtClean="0">
                <a:ln>
                  <a:noFill/>
                </a:ln>
                <a:effectLst/>
                <a:cs typeface="Arial" panose="020B0604020202020204" pitchFamily="34" charset="0"/>
              </a:rPr>
              <a:t>שההתראה תהיה על הסיבה </a:t>
            </a:r>
            <a:r>
              <a:rPr kumimoji="0" lang="he-IL" altLang="he-IL" b="0" i="0" u="none" strike="noStrike" cap="none" normalizeH="0" baseline="0" dirty="0" err="1" smtClean="0">
                <a:ln>
                  <a:noFill/>
                </a:ln>
                <a:effectLst/>
                <a:cs typeface="Arial" panose="020B0604020202020204" pitchFamily="34" charset="0"/>
              </a:rPr>
              <a:t>האמיתית</a:t>
            </a:r>
            <a:r>
              <a:rPr kumimoji="0" lang="he-IL" altLang="he-IL" b="0" i="0" u="none" strike="noStrike" cap="none" normalizeH="0" baseline="0" dirty="0" smtClean="0">
                <a:ln>
                  <a:noFill/>
                </a:ln>
                <a:effectLst/>
                <a:cs typeface="Arial" panose="020B0604020202020204" pitchFamily="34" charset="0"/>
              </a:rPr>
              <a:t> שמחייבת מיתה על מעשהו, </a:t>
            </a:r>
          </a:p>
          <a:p>
            <a:pPr marL="742950" lvl="1" indent="-285750" algn="r" rtl="1">
              <a:buFont typeface="Arial" panose="020B0604020202020204" pitchFamily="34" charset="0"/>
              <a:buChar char="•"/>
            </a:pPr>
            <a:r>
              <a:rPr kumimoji="0" lang="he-IL" altLang="he-IL" b="0" i="0" u="none" strike="noStrike" cap="none" normalizeH="0" baseline="0" dirty="0" smtClean="0">
                <a:ln>
                  <a:noFill/>
                </a:ln>
                <a:effectLst/>
                <a:cs typeface="Arial" panose="020B0604020202020204" pitchFamily="34" charset="0"/>
              </a:rPr>
              <a:t>מלאכות שבת שעונשם מיתה, יש להתרות בשם המלאכה אותה מתעתד לעבור. </a:t>
            </a:r>
          </a:p>
          <a:p>
            <a:pPr marL="742950" lvl="1" indent="-285750" algn="r" rtl="1">
              <a:buFont typeface="Arial" panose="020B0604020202020204" pitchFamily="34" charset="0"/>
              <a:buChar char="•"/>
            </a:pPr>
            <a:r>
              <a:rPr kumimoji="0" lang="he-IL" altLang="he-IL" b="0" i="0" u="none" strike="noStrike" cap="none" normalizeH="0" baseline="0" dirty="0" smtClean="0">
                <a:ln>
                  <a:noFill/>
                </a:ln>
                <a:effectLst/>
                <a:cs typeface="Arial" panose="020B0604020202020204" pitchFamily="34" charset="0"/>
              </a:rPr>
              <a:t>אם התרו על תולדה בשם אב מלאכה אחר, אין ההתראה כראוי ואין העבריין חייב מיתה. </a:t>
            </a:r>
          </a:p>
          <a:p>
            <a:pPr marL="742950" lvl="1" indent="-285750" algn="r" rtl="1">
              <a:buFont typeface="Arial" panose="020B0604020202020204" pitchFamily="34" charset="0"/>
              <a:buChar char="•"/>
            </a:pPr>
            <a:r>
              <a:rPr kumimoji="0" lang="he-IL" altLang="he-IL" b="0" i="0" u="none" strike="noStrike" cap="none" normalizeH="0" baseline="0" dirty="0" smtClean="0">
                <a:ln>
                  <a:noFill/>
                </a:ln>
                <a:effectLst/>
                <a:cs typeface="Arial" panose="020B0604020202020204" pitchFamily="34" charset="0"/>
              </a:rPr>
              <a:t>בעלי התוספות (</a:t>
            </a:r>
            <a:r>
              <a:rPr lang="he-IL" dirty="0" smtClean="0">
                <a:hlinkClick r:id="rId2" tooltip="s:תוספות על הש&quot;ס/שבת/פרק ז"/>
              </a:rPr>
              <a:t> </a:t>
            </a:r>
            <a:r>
              <a:rPr lang="he-IL" dirty="0"/>
              <a:t>שבת ע"ג ב' ד"ה משום זורע</a:t>
            </a:r>
            <a:r>
              <a:rPr lang="he-IL" dirty="0" smtClean="0"/>
              <a:t>.)</a:t>
            </a:r>
            <a:r>
              <a:rPr kumimoji="0" lang="he-IL" altLang="he-IL" b="0" i="0" u="none" strike="noStrike" cap="none" normalizeH="0" baseline="0" dirty="0" smtClean="0">
                <a:ln>
                  <a:noFill/>
                </a:ln>
                <a:effectLst/>
                <a:cs typeface="Arial" panose="020B0604020202020204" pitchFamily="34" charset="0"/>
              </a:rPr>
              <a:t> דנו אף על מקרה שהתרו בשם התולדה </a:t>
            </a:r>
            <a:r>
              <a:rPr kumimoji="0" lang="he-IL" altLang="he-IL" b="0" i="0" u="none" strike="noStrike" cap="none" normalizeH="0" baseline="0" dirty="0" err="1" smtClean="0">
                <a:ln>
                  <a:noFill/>
                </a:ln>
                <a:effectLst/>
                <a:cs typeface="Arial" panose="020B0604020202020204" pitchFamily="34" charset="0"/>
              </a:rPr>
              <a:t>האמיתי</a:t>
            </a:r>
            <a:r>
              <a:rPr kumimoji="0" lang="he-IL" altLang="he-IL" b="0" i="0" u="none" strike="noStrike" cap="none" normalizeH="0" baseline="0" dirty="0" smtClean="0">
                <a:ln>
                  <a:noFill/>
                </a:ln>
                <a:effectLst/>
                <a:cs typeface="Arial" panose="020B0604020202020204" pitchFamily="34" charset="0"/>
              </a:rPr>
              <a:t>, אך לא הזכירו את שם אב המלאכה, אם יש לפטור את העבריין ממיתה כמי שלא התרו בו מסיבת חיובו המדויקת.</a:t>
            </a:r>
          </a:p>
        </p:txBody>
      </p:sp>
      <p:pic>
        <p:nvPicPr>
          <p:cNvPr id="2051" name="Picture 3" descr="Postscript-viewer-sha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2857500"/>
            <a:ext cx="238125" cy="238125"/>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5791390" y="249501"/>
            <a:ext cx="1236236" cy="461665"/>
          </a:xfrm>
          <a:prstGeom prst="rect">
            <a:avLst/>
          </a:prstGeom>
          <a:solidFill>
            <a:schemeClr val="accent6">
              <a:lumMod val="20000"/>
              <a:lumOff val="80000"/>
            </a:schemeClr>
          </a:solidFill>
          <a:scene3d>
            <a:camera prst="orthographicFront"/>
            <a:lightRig rig="threePt" dir="t"/>
          </a:scene3d>
          <a:sp3d>
            <a:bevelT prst="angle"/>
          </a:sp3d>
        </p:spPr>
        <p:txBody>
          <a:bodyPr wrap="none">
            <a:spAutoFit/>
          </a:bodyPr>
          <a:lstStyle/>
          <a:p>
            <a:pPr lvl="0" algn="ctr" eaLnBrk="0" fontAlgn="base" hangingPunct="0">
              <a:spcBef>
                <a:spcPct val="0"/>
              </a:spcBef>
              <a:spcAft>
                <a:spcPct val="0"/>
              </a:spcAft>
            </a:pPr>
            <a:r>
              <a:rPr lang="he-IL" altLang="he-IL" dirty="0">
                <a:cs typeface="Arial" panose="020B0604020202020204" pitchFamily="34" charset="0"/>
              </a:rPr>
              <a:t> </a:t>
            </a:r>
            <a:r>
              <a:rPr lang="he-IL" altLang="he-IL" sz="2400" b="1" dirty="0">
                <a:cs typeface="Arial" panose="020B0604020202020204" pitchFamily="34" charset="0"/>
              </a:rPr>
              <a:t>תולדות </a:t>
            </a:r>
          </a:p>
        </p:txBody>
      </p:sp>
      <p:sp>
        <p:nvSpPr>
          <p:cNvPr id="10" name="לחצן פעולה: בית 9">
            <a:hlinkClick r:id="rId4" action="ppaction://hlinksldjump" highlightClick="1"/>
          </p:cNvPr>
          <p:cNvSpPr/>
          <p:nvPr/>
        </p:nvSpPr>
        <p:spPr>
          <a:xfrm>
            <a:off x="1193665" y="3005231"/>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0263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right)">
                                      <p:cBhvr>
                                        <p:cTn id="20" dur="500"/>
                                        <p:tgtEl>
                                          <p:spTgt spid="8">
                                            <p:txEl>
                                              <p:pRg st="0" end="0"/>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right)">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right)">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right)">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right)">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right)">
                                      <p:cBhvr>
                                        <p:cTn id="43" dur="500"/>
                                        <p:tgtEl>
                                          <p:spTgt spid="8">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barn(inVertical)">
                                      <p:cBhvr>
                                        <p:cTn id="48" dur="500"/>
                                        <p:tgtEl>
                                          <p:spTgt spid="8">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calcmode="lin" valueType="num">
                                      <p:cBhvr>
                                        <p:cTn id="53"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Effect transition="in" filter="wipe(right)">
                                      <p:cBhvr>
                                        <p:cTn id="61" dur="500"/>
                                        <p:tgtEl>
                                          <p:spTgt spid="8">
                                            <p:txEl>
                                              <p:pRg st="8" end="8"/>
                                            </p:txEl>
                                          </p:spTgt>
                                        </p:tgtEl>
                                      </p:cBhvr>
                                    </p:animEffect>
                                  </p:childTnLst>
                                </p:cTn>
                              </p:par>
                              <p:par>
                                <p:cTn id="62" presetID="22" presetClass="entr" presetSubtype="2" fill="hold" nodeType="withEffect">
                                  <p:stCondLst>
                                    <p:cond delay="0"/>
                                  </p:stCondLst>
                                  <p:childTnLst>
                                    <p:set>
                                      <p:cBhvr>
                                        <p:cTn id="63" dur="1" fill="hold">
                                          <p:stCondLst>
                                            <p:cond delay="0"/>
                                          </p:stCondLst>
                                        </p:cTn>
                                        <p:tgtEl>
                                          <p:spTgt spid="8">
                                            <p:txEl>
                                              <p:pRg st="9" end="9"/>
                                            </p:txEl>
                                          </p:spTgt>
                                        </p:tgtEl>
                                        <p:attrNameLst>
                                          <p:attrName>style.visibility</p:attrName>
                                        </p:attrNameLst>
                                      </p:cBhvr>
                                      <p:to>
                                        <p:strVal val="visible"/>
                                      </p:to>
                                    </p:set>
                                    <p:animEffect transition="in" filter="wipe(right)">
                                      <p:cBhvr>
                                        <p:cTn id="64" dur="500"/>
                                        <p:tgtEl>
                                          <p:spTgt spid="8">
                                            <p:txEl>
                                              <p:pRg st="9" end="9"/>
                                            </p:txEl>
                                          </p:spTgt>
                                        </p:tgtEl>
                                      </p:cBhvr>
                                    </p:animEffect>
                                  </p:childTnLst>
                                </p:cTn>
                              </p:par>
                              <p:par>
                                <p:cTn id="65" presetID="22" presetClass="entr" presetSubtype="2" fill="hold" nodeType="with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Effect transition="in" filter="wipe(right)">
                                      <p:cBhvr>
                                        <p:cTn id="67" dur="500"/>
                                        <p:tgtEl>
                                          <p:spTgt spid="8">
                                            <p:txEl>
                                              <p:pRg st="10" end="10"/>
                                            </p:txEl>
                                          </p:spTgt>
                                        </p:tgtEl>
                                      </p:cBhvr>
                                    </p:animEffect>
                                  </p:childTnLst>
                                </p:cTn>
                              </p:par>
                              <p:par>
                                <p:cTn id="68" presetID="22" presetClass="entr" presetSubtype="2" fill="hold" nodeType="withEffect">
                                  <p:stCondLst>
                                    <p:cond delay="0"/>
                                  </p:stCondLst>
                                  <p:childTnLst>
                                    <p:set>
                                      <p:cBhvr>
                                        <p:cTn id="69" dur="1" fill="hold">
                                          <p:stCondLst>
                                            <p:cond delay="0"/>
                                          </p:stCondLst>
                                        </p:cTn>
                                        <p:tgtEl>
                                          <p:spTgt spid="8">
                                            <p:txEl>
                                              <p:pRg st="11" end="11"/>
                                            </p:txEl>
                                          </p:spTgt>
                                        </p:tgtEl>
                                        <p:attrNameLst>
                                          <p:attrName>style.visibility</p:attrName>
                                        </p:attrNameLst>
                                      </p:cBhvr>
                                      <p:to>
                                        <p:strVal val="visible"/>
                                      </p:to>
                                    </p:set>
                                    <p:animEffect transition="in" filter="wipe(right)">
                                      <p:cBhvr>
                                        <p:cTn id="70" dur="500"/>
                                        <p:tgtEl>
                                          <p:spTgt spid="8">
                                            <p:txEl>
                                              <p:pRg st="11" end="11"/>
                                            </p:txEl>
                                          </p:spTgt>
                                        </p:tgtEl>
                                      </p:cBhvr>
                                    </p:animEffect>
                                  </p:childTnLst>
                                </p:cTn>
                              </p:par>
                              <p:par>
                                <p:cTn id="71" presetID="22" presetClass="entr" presetSubtype="2" fill="hold" nodeType="withEffect">
                                  <p:stCondLst>
                                    <p:cond delay="0"/>
                                  </p:stCondLst>
                                  <p:childTnLst>
                                    <p:set>
                                      <p:cBhvr>
                                        <p:cTn id="72" dur="1" fill="hold">
                                          <p:stCondLst>
                                            <p:cond delay="0"/>
                                          </p:stCondLst>
                                        </p:cTn>
                                        <p:tgtEl>
                                          <p:spTgt spid="8">
                                            <p:txEl>
                                              <p:pRg st="12" end="12"/>
                                            </p:txEl>
                                          </p:spTgt>
                                        </p:tgtEl>
                                        <p:attrNameLst>
                                          <p:attrName>style.visibility</p:attrName>
                                        </p:attrNameLst>
                                      </p:cBhvr>
                                      <p:to>
                                        <p:strVal val="visible"/>
                                      </p:to>
                                    </p:set>
                                    <p:animEffect transition="in" filter="wipe(right)">
                                      <p:cBhvr>
                                        <p:cTn id="73" dur="500"/>
                                        <p:tgtEl>
                                          <p:spTgt spid="8">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8">
                                            <p:txEl>
                                              <p:pRg st="13" end="13"/>
                                            </p:txEl>
                                          </p:spTgt>
                                        </p:tgtEl>
                                        <p:attrNameLst>
                                          <p:attrName>style.visibility</p:attrName>
                                        </p:attrNameLst>
                                      </p:cBhvr>
                                      <p:to>
                                        <p:strVal val="visible"/>
                                      </p:to>
                                    </p:set>
                                    <p:anim calcmode="lin" valueType="num">
                                      <p:cBhvr>
                                        <p:cTn id="78" dur="1000" fill="hold"/>
                                        <p:tgtEl>
                                          <p:spTgt spid="8">
                                            <p:txEl>
                                              <p:pRg st="13" end="13"/>
                                            </p:txEl>
                                          </p:spTgt>
                                        </p:tgtEl>
                                        <p:attrNameLst>
                                          <p:attrName>ppt_w</p:attrName>
                                        </p:attrNameLst>
                                      </p:cBhvr>
                                      <p:tavLst>
                                        <p:tav tm="0">
                                          <p:val>
                                            <p:fltVal val="0"/>
                                          </p:val>
                                        </p:tav>
                                        <p:tav tm="100000">
                                          <p:val>
                                            <p:strVal val="#ppt_w"/>
                                          </p:val>
                                        </p:tav>
                                      </p:tavLst>
                                    </p:anim>
                                    <p:anim calcmode="lin" valueType="num">
                                      <p:cBhvr>
                                        <p:cTn id="79" dur="1000" fill="hold"/>
                                        <p:tgtEl>
                                          <p:spTgt spid="8">
                                            <p:txEl>
                                              <p:pRg st="13" end="13"/>
                                            </p:txEl>
                                          </p:spTgt>
                                        </p:tgtEl>
                                        <p:attrNameLst>
                                          <p:attrName>ppt_h</p:attrName>
                                        </p:attrNameLst>
                                      </p:cBhvr>
                                      <p:tavLst>
                                        <p:tav tm="0">
                                          <p:val>
                                            <p:fltVal val="0"/>
                                          </p:val>
                                        </p:tav>
                                        <p:tav tm="100000">
                                          <p:val>
                                            <p:strVal val="#ppt_h"/>
                                          </p:val>
                                        </p:tav>
                                      </p:tavLst>
                                    </p:anim>
                                    <p:anim calcmode="lin" valueType="num">
                                      <p:cBhvr>
                                        <p:cTn id="80" dur="1000" fill="hold"/>
                                        <p:tgtEl>
                                          <p:spTgt spid="8">
                                            <p:txEl>
                                              <p:pRg st="13" end="13"/>
                                            </p:txEl>
                                          </p:spTgt>
                                        </p:tgtEl>
                                        <p:attrNameLst>
                                          <p:attrName>style.rotation</p:attrName>
                                        </p:attrNameLst>
                                      </p:cBhvr>
                                      <p:tavLst>
                                        <p:tav tm="0">
                                          <p:val>
                                            <p:fltVal val="90"/>
                                          </p:val>
                                        </p:tav>
                                        <p:tav tm="100000">
                                          <p:val>
                                            <p:fltVal val="0"/>
                                          </p:val>
                                        </p:tav>
                                      </p:tavLst>
                                    </p:anim>
                                    <p:animEffect transition="in" filter="fade">
                                      <p:cBhvr>
                                        <p:cTn id="81" dur="1000"/>
                                        <p:tgtEl>
                                          <p:spTgt spid="8">
                                            <p:txEl>
                                              <p:pRg st="13" end="1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8">
                                            <p:txEl>
                                              <p:pRg st="14" end="14"/>
                                            </p:txEl>
                                          </p:spTgt>
                                        </p:tgtEl>
                                        <p:attrNameLst>
                                          <p:attrName>style.visibility</p:attrName>
                                        </p:attrNameLst>
                                      </p:cBhvr>
                                      <p:to>
                                        <p:strVal val="visible"/>
                                      </p:to>
                                    </p:set>
                                    <p:animEffect transition="in" filter="wipe(right)">
                                      <p:cBhvr>
                                        <p:cTn id="86" dur="500"/>
                                        <p:tgtEl>
                                          <p:spTgt spid="8">
                                            <p:txEl>
                                              <p:pRg st="14" end="14"/>
                                            </p:txEl>
                                          </p:spTgt>
                                        </p:tgtEl>
                                      </p:cBhvr>
                                    </p:animEffect>
                                  </p:childTnLst>
                                </p:cTn>
                              </p:par>
                              <p:par>
                                <p:cTn id="87" presetID="22" presetClass="entr" presetSubtype="2" fill="hold" nodeType="withEffect">
                                  <p:stCondLst>
                                    <p:cond delay="0"/>
                                  </p:stCondLst>
                                  <p:childTnLst>
                                    <p:set>
                                      <p:cBhvr>
                                        <p:cTn id="88" dur="1" fill="hold">
                                          <p:stCondLst>
                                            <p:cond delay="0"/>
                                          </p:stCondLst>
                                        </p:cTn>
                                        <p:tgtEl>
                                          <p:spTgt spid="8">
                                            <p:txEl>
                                              <p:pRg st="15" end="15"/>
                                            </p:txEl>
                                          </p:spTgt>
                                        </p:tgtEl>
                                        <p:attrNameLst>
                                          <p:attrName>style.visibility</p:attrName>
                                        </p:attrNameLst>
                                      </p:cBhvr>
                                      <p:to>
                                        <p:strVal val="visible"/>
                                      </p:to>
                                    </p:set>
                                    <p:animEffect transition="in" filter="wipe(right)">
                                      <p:cBhvr>
                                        <p:cTn id="89" dur="500"/>
                                        <p:tgtEl>
                                          <p:spTgt spid="8">
                                            <p:txEl>
                                              <p:pRg st="15" end="15"/>
                                            </p:txEl>
                                          </p:spTgt>
                                        </p:tgtEl>
                                      </p:cBhvr>
                                    </p:animEffect>
                                  </p:childTnLst>
                                </p:cTn>
                              </p:par>
                              <p:par>
                                <p:cTn id="90" presetID="22" presetClass="entr" presetSubtype="2" fill="hold" nodeType="withEffect">
                                  <p:stCondLst>
                                    <p:cond delay="0"/>
                                  </p:stCondLst>
                                  <p:childTnLst>
                                    <p:set>
                                      <p:cBhvr>
                                        <p:cTn id="91" dur="1" fill="hold">
                                          <p:stCondLst>
                                            <p:cond delay="0"/>
                                          </p:stCondLst>
                                        </p:cTn>
                                        <p:tgtEl>
                                          <p:spTgt spid="8">
                                            <p:txEl>
                                              <p:pRg st="16" end="16"/>
                                            </p:txEl>
                                          </p:spTgt>
                                        </p:tgtEl>
                                        <p:attrNameLst>
                                          <p:attrName>style.visibility</p:attrName>
                                        </p:attrNameLst>
                                      </p:cBhvr>
                                      <p:to>
                                        <p:strVal val="visible"/>
                                      </p:to>
                                    </p:set>
                                    <p:animEffect transition="in" filter="wipe(right)">
                                      <p:cBhvr>
                                        <p:cTn id="92" dur="500"/>
                                        <p:tgtEl>
                                          <p:spTgt spid="8">
                                            <p:txEl>
                                              <p:pRg st="16" end="16"/>
                                            </p:txEl>
                                          </p:spTgt>
                                        </p:tgtEl>
                                      </p:cBhvr>
                                    </p:animEffect>
                                  </p:childTnLst>
                                </p:cTn>
                              </p:par>
                              <p:par>
                                <p:cTn id="93" presetID="22" presetClass="entr" presetSubtype="2" fill="hold" nodeType="withEffect">
                                  <p:stCondLst>
                                    <p:cond delay="0"/>
                                  </p:stCondLst>
                                  <p:childTnLst>
                                    <p:set>
                                      <p:cBhvr>
                                        <p:cTn id="94" dur="1" fill="hold">
                                          <p:stCondLst>
                                            <p:cond delay="0"/>
                                          </p:stCondLst>
                                        </p:cTn>
                                        <p:tgtEl>
                                          <p:spTgt spid="8">
                                            <p:txEl>
                                              <p:pRg st="17" end="17"/>
                                            </p:txEl>
                                          </p:spTgt>
                                        </p:tgtEl>
                                        <p:attrNameLst>
                                          <p:attrName>style.visibility</p:attrName>
                                        </p:attrNameLst>
                                      </p:cBhvr>
                                      <p:to>
                                        <p:strVal val="visible"/>
                                      </p:to>
                                    </p:set>
                                    <p:animEffect transition="in" filter="wipe(right)">
                                      <p:cBhvr>
                                        <p:cTn id="95" dur="500"/>
                                        <p:tgtEl>
                                          <p:spTgt spid="8">
                                            <p:txEl>
                                              <p:pRg st="17" end="17"/>
                                            </p:txEl>
                                          </p:spTgt>
                                        </p:tgtEl>
                                      </p:cBhvr>
                                    </p:animEffect>
                                  </p:childTnLst>
                                </p:cTn>
                              </p:par>
                              <p:par>
                                <p:cTn id="96" presetID="22" presetClass="entr" presetSubtype="2" fill="hold" nodeType="withEffect">
                                  <p:stCondLst>
                                    <p:cond delay="0"/>
                                  </p:stCondLst>
                                  <p:childTnLst>
                                    <p:set>
                                      <p:cBhvr>
                                        <p:cTn id="97" dur="1" fill="hold">
                                          <p:stCondLst>
                                            <p:cond delay="0"/>
                                          </p:stCondLst>
                                        </p:cTn>
                                        <p:tgtEl>
                                          <p:spTgt spid="8">
                                            <p:txEl>
                                              <p:pRg st="18" end="18"/>
                                            </p:txEl>
                                          </p:spTgt>
                                        </p:tgtEl>
                                        <p:attrNameLst>
                                          <p:attrName>style.visibility</p:attrName>
                                        </p:attrNameLst>
                                      </p:cBhvr>
                                      <p:to>
                                        <p:strVal val="visible"/>
                                      </p:to>
                                    </p:set>
                                    <p:animEffect transition="in" filter="wipe(right)">
                                      <p:cBhvr>
                                        <p:cTn id="98" dur="500"/>
                                        <p:tgtEl>
                                          <p:spTgt spid="8">
                                            <p:txEl>
                                              <p:pRg st="18" end="1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17</a:t>
            </a:fld>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1313558834"/>
              </p:ext>
            </p:extLst>
          </p:nvPr>
        </p:nvGraphicFramePr>
        <p:xfrm>
          <a:off x="1891281" y="1975008"/>
          <a:ext cx="8743404" cy="4116830"/>
        </p:xfrm>
        <a:graphic>
          <a:graphicData uri="http://schemas.openxmlformats.org/drawingml/2006/table">
            <a:tbl>
              <a:tblPr/>
              <a:tblGrid>
                <a:gridCol w="4371702">
                  <a:extLst>
                    <a:ext uri="{9D8B030D-6E8A-4147-A177-3AD203B41FA5}">
                      <a16:colId xmlns:a16="http://schemas.microsoft.com/office/drawing/2014/main" val="918352925"/>
                    </a:ext>
                  </a:extLst>
                </a:gridCol>
                <a:gridCol w="4371702">
                  <a:extLst>
                    <a:ext uri="{9D8B030D-6E8A-4147-A177-3AD203B41FA5}">
                      <a16:colId xmlns:a16="http://schemas.microsoft.com/office/drawing/2014/main" val="1975368750"/>
                    </a:ext>
                  </a:extLst>
                </a:gridCol>
              </a:tblGrid>
              <a:tr h="335337">
                <a:tc>
                  <a:txBody>
                    <a:bodyPr/>
                    <a:lstStyle/>
                    <a:p>
                      <a:pPr algn="ctr"/>
                      <a:r>
                        <a:rPr lang="he-IL" sz="1400">
                          <a:effectLst/>
                        </a:rPr>
                        <a:t>סוג המלאכות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he-IL" sz="1400">
                          <a:effectLst/>
                        </a:rPr>
                        <a:t>פירוט מלאכות שבת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4263022812"/>
                  </a:ext>
                </a:extLst>
              </a:tr>
              <a:tr h="839272">
                <a:tc>
                  <a:txBody>
                    <a:bodyPr/>
                    <a:lstStyle/>
                    <a:p>
                      <a:pPr algn="ctr"/>
                      <a:r>
                        <a:rPr lang="he-IL" sz="1400" b="1" dirty="0">
                          <a:effectLst/>
                        </a:rPr>
                        <a:t>11 מלאכות שנעשו בהכנת הרכיבים לצורך </a:t>
                      </a:r>
                      <a:r>
                        <a:rPr lang="he-IL" sz="1400" b="1" dirty="0">
                          <a:solidFill>
                            <a:schemeClr val="tx1"/>
                          </a:solidFill>
                          <a:effectLst/>
                        </a:rPr>
                        <a:t>צביעת </a:t>
                      </a:r>
                      <a:r>
                        <a:rPr lang="he-IL" sz="1400" b="1" u="none" strike="noStrike" dirty="0">
                          <a:solidFill>
                            <a:schemeClr val="tx1"/>
                          </a:solidFill>
                          <a:effectLst/>
                        </a:rPr>
                        <a:t>יריעות המשכן</a:t>
                      </a:r>
                      <a:endParaRPr lang="he-IL" sz="1400" dirty="0">
                        <a:solidFill>
                          <a:schemeClr val="tx1"/>
                        </a:solidFill>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342900" marR="0" indent="-342900" algn="ctr" defTabSz="457200" rtl="1" eaLnBrk="1" fontAlgn="auto" latinLnBrk="0" hangingPunct="1">
                        <a:lnSpc>
                          <a:spcPct val="100000"/>
                        </a:lnSpc>
                        <a:spcBef>
                          <a:spcPts val="0"/>
                        </a:spcBef>
                        <a:spcAft>
                          <a:spcPts val="0"/>
                        </a:spcAft>
                        <a:buClrTx/>
                        <a:buSzTx/>
                        <a:buFontTx/>
                        <a:buAutoNum type="arabicPeriod"/>
                        <a:tabLst/>
                        <a:defRPr/>
                      </a:pPr>
                      <a:r>
                        <a:rPr lang="he-IL" sz="1400" dirty="0" smtClean="0">
                          <a:effectLst/>
                        </a:rPr>
                        <a:t>הַזּוֹרֵעַ. 2. וְהַחוֹרֵשׁ</a:t>
                      </a:r>
                      <a:r>
                        <a:rPr lang="he-IL" sz="1400" b="0" i="0" u="none" strike="noStrike" baseline="30000" dirty="0" smtClean="0">
                          <a:solidFill>
                            <a:srgbClr val="5A3696"/>
                          </a:solidFill>
                          <a:effectLst/>
                        </a:rPr>
                        <a:t>[</a:t>
                      </a:r>
                      <a:r>
                        <a:rPr lang="he-IL" sz="1400" dirty="0" smtClean="0">
                          <a:effectLst/>
                        </a:rPr>
                        <a:t> 3. וְהַקּוֹצֵר. 4. </a:t>
                      </a:r>
                      <a:r>
                        <a:rPr lang="he-IL" sz="1400" dirty="0" err="1" smtClean="0">
                          <a:effectLst/>
                        </a:rPr>
                        <a:t>וְהַמְעַמֵּר</a:t>
                      </a:r>
                      <a:r>
                        <a:rPr lang="he-IL" sz="1400" dirty="0" smtClean="0">
                          <a:effectLst/>
                        </a:rPr>
                        <a:t>. 5. הַדָּש. 6. וְהַזּוֹרֶה</a:t>
                      </a:r>
                    </a:p>
                    <a:p>
                      <a:pPr marL="0" marR="0" indent="0" algn="ctr" defTabSz="457200" rtl="1" eaLnBrk="1" fontAlgn="auto" latinLnBrk="0" hangingPunct="1">
                        <a:lnSpc>
                          <a:spcPct val="100000"/>
                        </a:lnSpc>
                        <a:spcBef>
                          <a:spcPts val="0"/>
                        </a:spcBef>
                        <a:spcAft>
                          <a:spcPts val="0"/>
                        </a:spcAft>
                        <a:buClrTx/>
                        <a:buSzTx/>
                        <a:buFontTx/>
                        <a:buNone/>
                        <a:tabLst/>
                        <a:defRPr/>
                      </a:pPr>
                      <a:r>
                        <a:rPr lang="he-IL" sz="1400" dirty="0" smtClean="0">
                          <a:effectLst/>
                        </a:rPr>
                        <a:t>.7. הַבּוֹרֵר. 8. הַטּוֹחֵן. 9. וְהַמְּרַקֵּד. 10. וְהַלָּש. 11. וְהָאוֹפֶה (מבשל)</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36879523"/>
                  </a:ext>
                </a:extLst>
              </a:tr>
              <a:tr h="1343209">
                <a:tc>
                  <a:txBody>
                    <a:bodyPr/>
                    <a:lstStyle/>
                    <a:p>
                      <a:pPr algn="ctr"/>
                      <a:r>
                        <a:rPr lang="he-IL" sz="1400" b="1">
                          <a:effectLst/>
                        </a:rPr>
                        <a:t>13 מלאכות שנעשו בהכנת היריעות</a:t>
                      </a:r>
                      <a:endParaRPr lang="he-IL" sz="1400">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he-IL" sz="1400" dirty="0">
                          <a:effectLst/>
                        </a:rPr>
                        <a:t>1.הַגּוֹזֵז אֶת הַצֶּמֶר. 2. </a:t>
                      </a:r>
                      <a:r>
                        <a:rPr lang="he-IL" sz="1400" dirty="0" err="1">
                          <a:effectLst/>
                        </a:rPr>
                        <a:t>הַמְּלַבְּנו</a:t>
                      </a:r>
                      <a:r>
                        <a:rPr lang="he-IL" sz="1400" dirty="0">
                          <a:effectLst/>
                        </a:rPr>
                        <a:t>ֹ. .3 </a:t>
                      </a:r>
                      <a:r>
                        <a:rPr lang="he-IL" sz="1400" dirty="0" err="1">
                          <a:effectLst/>
                        </a:rPr>
                        <a:t>וְהַמְּנַפְּצו</a:t>
                      </a:r>
                      <a:r>
                        <a:rPr lang="he-IL" sz="1400" dirty="0">
                          <a:effectLst/>
                        </a:rPr>
                        <a:t>ֹ. 4. </a:t>
                      </a:r>
                      <a:r>
                        <a:rPr lang="he-IL" sz="1400" dirty="0" err="1">
                          <a:effectLst/>
                        </a:rPr>
                        <a:t>וְהַצּוֹבְעו</a:t>
                      </a:r>
                      <a:r>
                        <a:rPr lang="he-IL" sz="1400" dirty="0">
                          <a:effectLst/>
                        </a:rPr>
                        <a:t>ֹ. 5. וְהַטּוֹוֶה. 6. </a:t>
                      </a:r>
                      <a:r>
                        <a:rPr lang="he-IL" sz="1400" dirty="0" err="1">
                          <a:effectLst/>
                        </a:rPr>
                        <a:t>וְהַמֵּיסֵך</a:t>
                      </a:r>
                      <a:r>
                        <a:rPr lang="he-IL" sz="1400" dirty="0">
                          <a:effectLst/>
                        </a:rPr>
                        <a:t>ְ. 7. וְהַעוֹשֶׂה שְׁתֵּי בָתֵּי </a:t>
                      </a:r>
                      <a:r>
                        <a:rPr lang="he-IL" sz="1400" dirty="0" err="1">
                          <a:effectLst/>
                        </a:rPr>
                        <a:t>נִירִין</a:t>
                      </a:r>
                      <a:r>
                        <a:rPr lang="he-IL" sz="1400" dirty="0">
                          <a:effectLst/>
                        </a:rPr>
                        <a:t>. 8. וְהָאוֹרֵג שְׁנֵי </a:t>
                      </a:r>
                      <a:r>
                        <a:rPr lang="he-IL" sz="1400" dirty="0" err="1">
                          <a:effectLst/>
                        </a:rPr>
                        <a:t>חוּטִין</a:t>
                      </a:r>
                      <a:r>
                        <a:rPr lang="he-IL" sz="1400" dirty="0">
                          <a:effectLst/>
                        </a:rPr>
                        <a:t>. 9. וְהַפּוֹצֵעַ שְׁנֵי </a:t>
                      </a:r>
                      <a:r>
                        <a:rPr lang="he-IL" sz="1400" dirty="0" err="1">
                          <a:effectLst/>
                        </a:rPr>
                        <a:t>חוּטִין</a:t>
                      </a:r>
                      <a:r>
                        <a:rPr lang="he-IL" sz="1400" dirty="0">
                          <a:effectLst/>
                        </a:rPr>
                        <a:t>. 10. הַקוֹשֵר. 11. וְהַמַּתִּיר. </a:t>
                      </a:r>
                      <a:br>
                        <a:rPr lang="he-IL" sz="1400" dirty="0">
                          <a:effectLst/>
                        </a:rPr>
                      </a:br>
                      <a:r>
                        <a:rPr lang="he-IL" sz="1400" dirty="0">
                          <a:effectLst/>
                        </a:rPr>
                        <a:t>12. וְהֵתּוֹפֵר שְּתֵּי תְּפִירוֹת. 13. הַקּוֹרֵעַ עַל מְנַת לִתְפּוֹר שְׁתֵּי תְּפִירוֹת.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21198767"/>
                  </a:ext>
                </a:extLst>
              </a:tr>
              <a:tr h="587304">
                <a:tc>
                  <a:txBody>
                    <a:bodyPr/>
                    <a:lstStyle/>
                    <a:p>
                      <a:pPr algn="ctr"/>
                      <a:r>
                        <a:rPr lang="he-IL" sz="1400" b="1" dirty="0">
                          <a:effectLst/>
                        </a:rPr>
                        <a:t>7 מלאכות שנעשו לצורך הכנת כיסויי עורות האילים המאודמים </a:t>
                      </a:r>
                      <a:r>
                        <a:rPr lang="he-IL" sz="1400" b="1" dirty="0">
                          <a:solidFill>
                            <a:schemeClr val="tx1"/>
                          </a:solidFill>
                          <a:effectLst/>
                        </a:rPr>
                        <a:t>ועורות ה</a:t>
                      </a:r>
                      <a:r>
                        <a:rPr lang="he-IL" sz="1400" b="1" u="none" strike="noStrike" dirty="0">
                          <a:solidFill>
                            <a:schemeClr val="tx1"/>
                          </a:solidFill>
                          <a:effectLst/>
                        </a:rPr>
                        <a:t>תחשים</a:t>
                      </a:r>
                      <a:endParaRPr lang="he-IL" sz="1400" dirty="0">
                        <a:solidFill>
                          <a:schemeClr val="tx1"/>
                        </a:solidFill>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he-IL" sz="1400" dirty="0">
                          <a:effectLst/>
                        </a:rPr>
                        <a:t>1. הַצָּד צְבִי. 2. </a:t>
                      </a:r>
                      <a:r>
                        <a:rPr lang="he-IL" sz="1400" dirty="0" err="1" smtClean="0">
                          <a:effectLst/>
                        </a:rPr>
                        <a:t>הַשּׁוֹחֲטו</a:t>
                      </a:r>
                      <a:r>
                        <a:rPr lang="he-IL" sz="1400" dirty="0" smtClean="0">
                          <a:effectLst/>
                        </a:rPr>
                        <a:t>ֹ. </a:t>
                      </a:r>
                      <a:r>
                        <a:rPr lang="he-IL" sz="1400" dirty="0">
                          <a:effectLst/>
                        </a:rPr>
                        <a:t>3. </a:t>
                      </a:r>
                      <a:r>
                        <a:rPr lang="he-IL" sz="1400" dirty="0" err="1">
                          <a:effectLst/>
                        </a:rPr>
                        <a:t>וְהַמַּפְשִּיטו</a:t>
                      </a:r>
                      <a:r>
                        <a:rPr lang="he-IL" sz="1400" dirty="0">
                          <a:effectLst/>
                        </a:rPr>
                        <a:t>ֹ. 4. וְהַמְּעַבֵּד אֶת עוֹרוֹ. 5. </a:t>
                      </a:r>
                      <a:r>
                        <a:rPr lang="he-IL" sz="1400" dirty="0" err="1">
                          <a:effectLst/>
                        </a:rPr>
                        <a:t>וְהַמּוֹחֲקו</a:t>
                      </a:r>
                      <a:r>
                        <a:rPr lang="he-IL" sz="1400" dirty="0">
                          <a:effectLst/>
                        </a:rPr>
                        <a:t>ֹ. 6. </a:t>
                      </a:r>
                      <a:r>
                        <a:rPr lang="he-IL" sz="1400" dirty="0" err="1" smtClean="0">
                          <a:effectLst/>
                        </a:rPr>
                        <a:t>המשרטטו</a:t>
                      </a:r>
                      <a:r>
                        <a:rPr lang="he-IL" sz="1400" dirty="0" smtClean="0">
                          <a:effectLst/>
                        </a:rPr>
                        <a:t>. </a:t>
                      </a:r>
                      <a:r>
                        <a:rPr lang="he-IL" sz="1400" dirty="0">
                          <a:effectLst/>
                        </a:rPr>
                        <a:t>7. </a:t>
                      </a:r>
                      <a:r>
                        <a:rPr lang="he-IL" sz="1400" dirty="0" err="1">
                          <a:effectLst/>
                        </a:rPr>
                        <a:t>וְהַמְחַתְּכו</a:t>
                      </a:r>
                      <a:r>
                        <a:rPr lang="he-IL" sz="1400" dirty="0">
                          <a:effectLst/>
                        </a:rPr>
                        <a:t>ֹ.</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36165828"/>
                  </a:ext>
                </a:extLst>
              </a:tr>
              <a:tr h="926946">
                <a:tc>
                  <a:txBody>
                    <a:bodyPr/>
                    <a:lstStyle/>
                    <a:p>
                      <a:pPr algn="ctr"/>
                      <a:r>
                        <a:rPr lang="he-IL" sz="1400" b="1">
                          <a:effectLst/>
                        </a:rPr>
                        <a:t>8 מלאכות שנעשו לצורך הקמת המשכן</a:t>
                      </a:r>
                      <a:endParaRPr lang="he-IL" sz="1400">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he-IL" sz="1400" dirty="0">
                          <a:effectLst/>
                        </a:rPr>
                        <a:t>1.הַכּוֹתֵב שְׁתֵּי אוֹתִיּוֹת. 2. וְהַמּוֹחֵק עַל מְנַת לִכְתּוֹב שְׁתֵּי אוֹתִיּוֹת. 3. הַבּוֹנֶה. 4. וְהַסּוֹתֵר. 5. הַמְּכַבֶּה. 6. וְהַמַּבְעִיר. 7. הַמַּכֶּה בְּפַטִּיש. 8. הַמּוֹצִיא מֵרְשׁוּת לִרְשׁוּת.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4326410"/>
                  </a:ext>
                </a:extLst>
              </a:tr>
            </a:tbl>
          </a:graphicData>
        </a:graphic>
      </p:graphicFrame>
      <p:sp>
        <p:nvSpPr>
          <p:cNvPr id="5" name="Rectangle 2"/>
          <p:cNvSpPr>
            <a:spLocks noChangeArrowheads="1"/>
          </p:cNvSpPr>
          <p:nvPr/>
        </p:nvSpPr>
        <p:spPr bwMode="auto">
          <a:xfrm>
            <a:off x="2502467" y="114309"/>
            <a:ext cx="7190240" cy="7405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את 39 אבות המלאכות, כפי שהן מופיעות ב</a:t>
            </a:r>
            <a:r>
              <a:rPr kumimoji="0" lang="he-IL" altLang="he-IL" sz="1500" b="0" i="0" u="none" strike="noStrike" cap="none" normalizeH="0" baseline="0" dirty="0" smtClean="0">
                <a:ln>
                  <a:noFill/>
                </a:ln>
                <a:effectLst/>
                <a:latin typeface="Arial" panose="020B0604020202020204" pitchFamily="34" charset="0"/>
                <a:cs typeface="Arial" panose="020B0604020202020204" pitchFamily="34" charset="0"/>
              </a:rPr>
              <a:t>משנה, </a:t>
            </a:r>
            <a:r>
              <a:rPr kumimoji="0" lang="he-IL" altLang="he-IL" sz="1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מקובל לחלק לפי הקבוצות הבאות:</a:t>
            </a:r>
          </a:p>
          <a:p>
            <a:pPr marL="342900" marR="0" lvl="0" indent="-342900" algn="ctr" defTabSz="914400" rtl="1" eaLnBrk="0" fontAlgn="base" latinLnBrk="0" hangingPunct="0">
              <a:lnSpc>
                <a:spcPct val="100000"/>
              </a:lnSpc>
              <a:spcBef>
                <a:spcPct val="0"/>
              </a:spcBef>
              <a:spcAft>
                <a:spcPct val="0"/>
              </a:spcAft>
              <a:buClrTx/>
              <a:buSzTx/>
              <a:buFontTx/>
              <a:buAutoNum type="arabicPeriod"/>
              <a:tabLst/>
            </a:pPr>
            <a:r>
              <a:rPr kumimoji="0" lang="he-IL" altLang="he-IL" sz="1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על פי סדר עשייתן במלאכת המשכן</a:t>
            </a:r>
            <a:r>
              <a:rPr kumimoji="0" lang="he-IL" altLang="he-IL" sz="1500" b="0" i="0" u="none" strike="noStrike" cap="none" normalizeH="0" dirty="0" smtClean="0">
                <a:ln>
                  <a:noFill/>
                </a:ln>
                <a:solidFill>
                  <a:srgbClr val="222222"/>
                </a:solidFill>
                <a:effectLst/>
                <a:latin typeface="Arial" panose="020B0604020202020204" pitchFamily="34" charset="0"/>
                <a:cs typeface="Arial" panose="020B0604020202020204" pitchFamily="34" charset="0"/>
              </a:rPr>
              <a:t> </a:t>
            </a:r>
          </a:p>
          <a:p>
            <a:pPr marL="342900" marR="0" lvl="0" indent="-342900" algn="ctr" defTabSz="914400" rtl="1" eaLnBrk="0" fontAlgn="base" latinLnBrk="0" hangingPunct="0">
              <a:lnSpc>
                <a:spcPct val="100000"/>
              </a:lnSpc>
              <a:spcBef>
                <a:spcPct val="0"/>
              </a:spcBef>
              <a:spcAft>
                <a:spcPct val="0"/>
              </a:spcAft>
              <a:buClrTx/>
              <a:buSzTx/>
              <a:buFontTx/>
              <a:buAutoNum type="arabicPeriod"/>
              <a:tabLst/>
            </a:pPr>
            <a:r>
              <a:rPr kumimoji="0" lang="he-IL" altLang="he-IL" sz="1500" b="0" i="0" u="none" strike="noStrike" cap="none" normalizeH="0" dirty="0" smtClean="0">
                <a:ln>
                  <a:noFill/>
                </a:ln>
                <a:solidFill>
                  <a:srgbClr val="222222"/>
                </a:solidFill>
                <a:effectLst/>
                <a:latin typeface="Arial" panose="020B0604020202020204" pitchFamily="34" charset="0"/>
                <a:cs typeface="Arial" panose="020B0604020202020204" pitchFamily="34" charset="0"/>
              </a:rPr>
              <a:t>על פי צורכי האדם</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6" name="מלבן 5"/>
          <p:cNvSpPr/>
          <p:nvPr/>
        </p:nvSpPr>
        <p:spPr>
          <a:xfrm>
            <a:off x="4913131" y="1237729"/>
            <a:ext cx="2574743" cy="369332"/>
          </a:xfrm>
          <a:prstGeom prst="rect">
            <a:avLst/>
          </a:prstGeom>
          <a:solidFill>
            <a:schemeClr val="accent6">
              <a:lumMod val="20000"/>
              <a:lumOff val="80000"/>
            </a:schemeClr>
          </a:solidFill>
          <a:scene3d>
            <a:camera prst="orthographicFront"/>
            <a:lightRig rig="threePt" dir="t"/>
          </a:scene3d>
          <a:sp3d>
            <a:bevelT/>
          </a:sp3d>
        </p:spPr>
        <p:txBody>
          <a:bodyPr wrap="none">
            <a:spAutoFit/>
          </a:bodyPr>
          <a:lstStyle/>
          <a:p>
            <a:pPr lvl="0" algn="ctr" eaLnBrk="0" fontAlgn="base" hangingPunct="0">
              <a:spcBef>
                <a:spcPct val="0"/>
              </a:spcBef>
              <a:spcAft>
                <a:spcPct val="0"/>
              </a:spcAft>
            </a:pPr>
            <a:r>
              <a:rPr lang="he-IL" altLang="he-IL" b="1" dirty="0">
                <a:solidFill>
                  <a:srgbClr val="000000"/>
                </a:solidFill>
                <a:latin typeface="Arial" panose="020B0604020202020204" pitchFamily="34" charset="0"/>
                <a:cs typeface="Arial" panose="020B0604020202020204" pitchFamily="34" charset="0"/>
              </a:rPr>
              <a:t>חלוקה לפי עבודות המשכן</a:t>
            </a:r>
            <a:endParaRPr lang="he-IL" altLang="he-IL" dirty="0">
              <a:solidFill>
                <a:srgbClr val="54595D"/>
              </a:solidFill>
              <a:cs typeface="Arial" panose="020B0604020202020204" pitchFamily="34" charset="0"/>
            </a:endParaRPr>
          </a:p>
        </p:txBody>
      </p:sp>
    </p:spTree>
    <p:extLst>
      <p:ext uri="{BB962C8B-B14F-4D97-AF65-F5344CB8AC3E}">
        <p14:creationId xmlns:p14="http://schemas.microsoft.com/office/powerpoint/2010/main" val="24745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18</a:t>
            </a:fld>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4201743103"/>
              </p:ext>
            </p:extLst>
          </p:nvPr>
        </p:nvGraphicFramePr>
        <p:xfrm>
          <a:off x="1334690" y="1311445"/>
          <a:ext cx="9694418" cy="4326629"/>
        </p:xfrm>
        <a:graphic>
          <a:graphicData uri="http://schemas.openxmlformats.org/drawingml/2006/table">
            <a:tbl>
              <a:tblPr/>
              <a:tblGrid>
                <a:gridCol w="4074854">
                  <a:extLst>
                    <a:ext uri="{9D8B030D-6E8A-4147-A177-3AD203B41FA5}">
                      <a16:colId xmlns:a16="http://schemas.microsoft.com/office/drawing/2014/main" val="1932335209"/>
                    </a:ext>
                  </a:extLst>
                </a:gridCol>
                <a:gridCol w="5619564">
                  <a:extLst>
                    <a:ext uri="{9D8B030D-6E8A-4147-A177-3AD203B41FA5}">
                      <a16:colId xmlns:a16="http://schemas.microsoft.com/office/drawing/2014/main" val="4208814344"/>
                    </a:ext>
                  </a:extLst>
                </a:gridCol>
              </a:tblGrid>
              <a:tr h="367832">
                <a:tc>
                  <a:txBody>
                    <a:bodyPr/>
                    <a:lstStyle/>
                    <a:p>
                      <a:pPr algn="ctr"/>
                      <a:r>
                        <a:rPr lang="he-IL" sz="1400">
                          <a:effectLst/>
                        </a:rPr>
                        <a:t>סוג המלאכות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he-IL" sz="1400" dirty="0">
                          <a:effectLst/>
                        </a:rPr>
                        <a:t>פירוט מלאכות שבת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515571554"/>
                  </a:ext>
                </a:extLst>
              </a:tr>
              <a:tr h="920603">
                <a:tc>
                  <a:txBody>
                    <a:bodyPr/>
                    <a:lstStyle/>
                    <a:p>
                      <a:r>
                        <a:rPr lang="he-IL" sz="2000" b="1" dirty="0">
                          <a:solidFill>
                            <a:schemeClr val="tx1"/>
                          </a:solidFill>
                          <a:effectLst/>
                        </a:rPr>
                        <a:t>11 מלאכות הנעשות </a:t>
                      </a:r>
                      <a:r>
                        <a:rPr lang="he-IL" sz="2000" b="1" dirty="0" smtClean="0">
                          <a:solidFill>
                            <a:schemeClr val="tx1"/>
                          </a:solidFill>
                          <a:effectLst/>
                        </a:rPr>
                        <a:t>לצורך </a:t>
                      </a:r>
                      <a:r>
                        <a:rPr lang="he-IL" sz="2000" b="1" u="none" strike="noStrike" dirty="0" smtClean="0">
                          <a:solidFill>
                            <a:schemeClr val="tx1"/>
                          </a:solidFill>
                          <a:effectLst/>
                        </a:rPr>
                        <a:t>אפיית</a:t>
                      </a:r>
                      <a:r>
                        <a:rPr lang="he-IL" sz="2000" b="1" dirty="0">
                          <a:solidFill>
                            <a:schemeClr val="tx1"/>
                          </a:solidFill>
                          <a:effectLst/>
                        </a:rPr>
                        <a:t> לחם</a:t>
                      </a:r>
                      <a:endParaRPr lang="he-IL" sz="2000" dirty="0">
                        <a:solidFill>
                          <a:schemeClr val="tx1"/>
                        </a:solidFill>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342900" indent="-342900">
                        <a:buAutoNum type="arabicPeriod"/>
                      </a:pPr>
                      <a:r>
                        <a:rPr lang="he-IL" sz="1600" dirty="0" smtClean="0">
                          <a:effectLst/>
                        </a:rPr>
                        <a:t>הַזּוֹרֵעַ</a:t>
                      </a:r>
                      <a:r>
                        <a:rPr lang="he-IL" sz="1600" dirty="0">
                          <a:effectLst/>
                        </a:rPr>
                        <a:t>. 2. </a:t>
                      </a:r>
                      <a:r>
                        <a:rPr lang="he-IL" sz="1600" dirty="0" smtClean="0">
                          <a:effectLst/>
                        </a:rPr>
                        <a:t>וְהַחוֹרֵשׁ</a:t>
                      </a:r>
                      <a:r>
                        <a:rPr lang="he-IL" sz="1600" b="0" i="0" u="none" strike="noStrike" baseline="30000" dirty="0" smtClean="0">
                          <a:solidFill>
                            <a:srgbClr val="5A3696"/>
                          </a:solidFill>
                          <a:effectLst/>
                        </a:rPr>
                        <a:t>[</a:t>
                      </a:r>
                      <a:r>
                        <a:rPr lang="he-IL" sz="1600" dirty="0" smtClean="0">
                          <a:effectLst/>
                        </a:rPr>
                        <a:t> </a:t>
                      </a:r>
                      <a:r>
                        <a:rPr lang="he-IL" sz="1600" dirty="0">
                          <a:effectLst/>
                        </a:rPr>
                        <a:t>3. וְהַקּוֹצֵר. 4. </a:t>
                      </a:r>
                      <a:r>
                        <a:rPr lang="he-IL" sz="1600" dirty="0" err="1">
                          <a:effectLst/>
                        </a:rPr>
                        <a:t>וְהַמְעַמֵּר</a:t>
                      </a:r>
                      <a:r>
                        <a:rPr lang="he-IL" sz="1600" dirty="0">
                          <a:effectLst/>
                        </a:rPr>
                        <a:t>. 5. הַדָּש. 6. וְהַזּוֹרֶה</a:t>
                      </a:r>
                      <a:r>
                        <a:rPr lang="he-IL" sz="1600" dirty="0" smtClean="0">
                          <a:effectLst/>
                        </a:rPr>
                        <a:t>.</a:t>
                      </a:r>
                    </a:p>
                    <a:p>
                      <a:pPr marL="0" indent="0">
                        <a:buNone/>
                      </a:pPr>
                      <a:r>
                        <a:rPr lang="he-IL" sz="1600" dirty="0" smtClean="0">
                          <a:effectLst/>
                        </a:rPr>
                        <a:t> </a:t>
                      </a:r>
                      <a:r>
                        <a:rPr lang="he-IL" sz="1600" dirty="0">
                          <a:effectLst/>
                        </a:rPr>
                        <a:t>7. הַבּוֹרֵר. 8. הַטּוֹחֵן. 9. וְהַמְּרַקֵּד. 10. וְהַלָּש. 11. וְהָאוֹפֶה.</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67319348"/>
                  </a:ext>
                </a:extLst>
              </a:tr>
              <a:tr h="1473374">
                <a:tc>
                  <a:txBody>
                    <a:bodyPr/>
                    <a:lstStyle/>
                    <a:p>
                      <a:r>
                        <a:rPr lang="he-IL" sz="2000" b="1" dirty="0">
                          <a:solidFill>
                            <a:schemeClr val="tx1"/>
                          </a:solidFill>
                          <a:effectLst/>
                        </a:rPr>
                        <a:t>13 מלאכות הנעשות לצורך הכנת בגד</a:t>
                      </a:r>
                      <a:r>
                        <a:rPr lang="he-IL" sz="2000" dirty="0">
                          <a:solidFill>
                            <a:schemeClr val="tx1"/>
                          </a:solidFill>
                          <a:effectLst/>
                        </a:rPr>
                        <a:t>:</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342900" indent="-342900">
                        <a:buAutoNum type="arabicPeriod"/>
                      </a:pPr>
                      <a:r>
                        <a:rPr lang="he-IL" sz="1600" dirty="0" smtClean="0">
                          <a:effectLst/>
                        </a:rPr>
                        <a:t>הַגּוֹזֵז </a:t>
                      </a:r>
                      <a:r>
                        <a:rPr lang="he-IL" sz="1600" dirty="0">
                          <a:effectLst/>
                        </a:rPr>
                        <a:t>אֶת הַצֶּמֶר. 2. </a:t>
                      </a:r>
                      <a:r>
                        <a:rPr lang="he-IL" sz="1600" dirty="0" err="1">
                          <a:effectLst/>
                        </a:rPr>
                        <a:t>הַמְּלַבְּנו</a:t>
                      </a:r>
                      <a:r>
                        <a:rPr lang="he-IL" sz="1600" dirty="0">
                          <a:effectLst/>
                        </a:rPr>
                        <a:t>ֹ. 3 </a:t>
                      </a:r>
                      <a:r>
                        <a:rPr lang="he-IL" sz="1600" dirty="0" err="1">
                          <a:effectLst/>
                        </a:rPr>
                        <a:t>וְהַמְּנַפְּצו</a:t>
                      </a:r>
                      <a:r>
                        <a:rPr lang="he-IL" sz="1600" dirty="0">
                          <a:effectLst/>
                        </a:rPr>
                        <a:t>ֹ. 4. </a:t>
                      </a:r>
                      <a:r>
                        <a:rPr lang="he-IL" sz="1600" dirty="0" err="1">
                          <a:effectLst/>
                        </a:rPr>
                        <a:t>וְהַצּוֹבְעו</a:t>
                      </a:r>
                      <a:r>
                        <a:rPr lang="he-IL" sz="1600" dirty="0">
                          <a:effectLst/>
                        </a:rPr>
                        <a:t>ֹ. 5. וְהַטּוֹוֶה. </a:t>
                      </a:r>
                      <a:endParaRPr lang="he-IL" sz="1600" dirty="0" smtClean="0">
                        <a:effectLst/>
                      </a:endParaRPr>
                    </a:p>
                    <a:p>
                      <a:pPr marL="0" indent="0">
                        <a:buNone/>
                      </a:pPr>
                      <a:r>
                        <a:rPr lang="he-IL" sz="1600" dirty="0" smtClean="0">
                          <a:effectLst/>
                        </a:rPr>
                        <a:t>6</a:t>
                      </a:r>
                      <a:r>
                        <a:rPr lang="he-IL" sz="1600" dirty="0">
                          <a:effectLst/>
                        </a:rPr>
                        <a:t>. </a:t>
                      </a:r>
                      <a:r>
                        <a:rPr lang="he-IL" sz="1600" dirty="0" err="1">
                          <a:effectLst/>
                        </a:rPr>
                        <a:t>וְהַמֵּיסֵך</a:t>
                      </a:r>
                      <a:r>
                        <a:rPr lang="he-IL" sz="1600" dirty="0">
                          <a:effectLst/>
                        </a:rPr>
                        <a:t>ְ. 7. וְהַעוֹשֶׂה שְׁתֵּי בָתֵּי </a:t>
                      </a:r>
                      <a:r>
                        <a:rPr lang="he-IL" sz="1600" dirty="0" err="1">
                          <a:effectLst/>
                        </a:rPr>
                        <a:t>נִירִין</a:t>
                      </a:r>
                      <a:r>
                        <a:rPr lang="he-IL" sz="1600" dirty="0">
                          <a:effectLst/>
                        </a:rPr>
                        <a:t>. 8. וְהָאוֹרֵג שְׁנֵי </a:t>
                      </a:r>
                      <a:r>
                        <a:rPr lang="he-IL" sz="1600" dirty="0" err="1">
                          <a:effectLst/>
                        </a:rPr>
                        <a:t>חוּטִין</a:t>
                      </a:r>
                      <a:r>
                        <a:rPr lang="he-IL" sz="1600" dirty="0" smtClean="0">
                          <a:effectLst/>
                        </a:rPr>
                        <a:t>.</a:t>
                      </a:r>
                    </a:p>
                    <a:p>
                      <a:pPr marL="0" indent="0">
                        <a:buNone/>
                      </a:pPr>
                      <a:r>
                        <a:rPr lang="he-IL" sz="1600" dirty="0" smtClean="0">
                          <a:effectLst/>
                        </a:rPr>
                        <a:t>    9 . </a:t>
                      </a:r>
                      <a:r>
                        <a:rPr lang="he-IL" sz="1600" dirty="0">
                          <a:effectLst/>
                        </a:rPr>
                        <a:t>וְהַפּוֹצֵעַ שְׁנֵי </a:t>
                      </a:r>
                      <a:r>
                        <a:rPr lang="he-IL" sz="1600" dirty="0" err="1">
                          <a:effectLst/>
                        </a:rPr>
                        <a:t>חוּטִין</a:t>
                      </a:r>
                      <a:r>
                        <a:rPr lang="he-IL" sz="1600" dirty="0">
                          <a:effectLst/>
                        </a:rPr>
                        <a:t>. 10. הַקוֹשֵר. 11. וְהַמַּתִּיר. 12. וְהֵתּוֹפֵר שְּתֵּי תְּפִירוֹת. 13. הַקּוֹרֵעַ עַל מְנַת לִתְפּוֹר שְׁתֵּי תְּפִירוֹת.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39757236"/>
                  </a:ext>
                </a:extLst>
              </a:tr>
              <a:tr h="920603">
                <a:tc>
                  <a:txBody>
                    <a:bodyPr/>
                    <a:lstStyle/>
                    <a:p>
                      <a:r>
                        <a:rPr lang="he-IL" sz="2000" b="1" dirty="0">
                          <a:solidFill>
                            <a:schemeClr val="tx1"/>
                          </a:solidFill>
                          <a:effectLst/>
                        </a:rPr>
                        <a:t>9 מלאכות שנעשו לצורך </a:t>
                      </a:r>
                      <a:r>
                        <a:rPr lang="he-IL" sz="2000" b="1" u="none" strike="noStrike" dirty="0">
                          <a:solidFill>
                            <a:schemeClr val="tx1"/>
                          </a:solidFill>
                          <a:effectLst/>
                        </a:rPr>
                        <a:t>כתיבה</a:t>
                      </a:r>
                      <a:r>
                        <a:rPr lang="he-IL" sz="2000" b="1" dirty="0">
                          <a:solidFill>
                            <a:schemeClr val="tx1"/>
                          </a:solidFill>
                          <a:effectLst/>
                        </a:rPr>
                        <a:t> </a:t>
                      </a:r>
                      <a:r>
                        <a:rPr lang="he-IL" sz="2000" b="1" dirty="0" err="1">
                          <a:solidFill>
                            <a:schemeClr val="tx1"/>
                          </a:solidFill>
                          <a:effectLst/>
                        </a:rPr>
                        <a:t>על</a:t>
                      </a:r>
                      <a:r>
                        <a:rPr lang="he-IL" sz="2000" b="1" u="none" strike="noStrike" dirty="0" err="1">
                          <a:solidFill>
                            <a:schemeClr val="tx1"/>
                          </a:solidFill>
                          <a:effectLst/>
                        </a:rPr>
                        <a:t>קלף</a:t>
                      </a:r>
                      <a:r>
                        <a:rPr lang="he-IL" sz="2000" dirty="0">
                          <a:solidFill>
                            <a:schemeClr val="tx1"/>
                          </a:solidFill>
                          <a:effectLst/>
                        </a:rPr>
                        <a:t>:</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he-IL" sz="1600" dirty="0">
                          <a:effectLst/>
                        </a:rPr>
                        <a:t>1.הַצָּד צְבִי. 2. </a:t>
                      </a:r>
                      <a:r>
                        <a:rPr lang="he-IL" sz="1600" dirty="0" err="1" smtClean="0">
                          <a:effectLst/>
                        </a:rPr>
                        <a:t>הַשּׁוֹחֲטו</a:t>
                      </a:r>
                      <a:r>
                        <a:rPr lang="he-IL" sz="1600" dirty="0" smtClean="0">
                          <a:effectLst/>
                        </a:rPr>
                        <a:t>ֹ</a:t>
                      </a:r>
                      <a:r>
                        <a:rPr lang="he-IL" sz="1600" b="0" i="0" u="none" strike="noStrike" baseline="0" dirty="0" smtClean="0">
                          <a:solidFill>
                            <a:srgbClr val="5A3696"/>
                          </a:solidFill>
                          <a:effectLst/>
                        </a:rPr>
                        <a:t> </a:t>
                      </a:r>
                      <a:r>
                        <a:rPr lang="he-IL" sz="1600" dirty="0" smtClean="0">
                          <a:effectLst/>
                        </a:rPr>
                        <a:t> </a:t>
                      </a:r>
                      <a:r>
                        <a:rPr lang="he-IL" sz="1600" dirty="0">
                          <a:effectLst/>
                        </a:rPr>
                        <a:t>3. </a:t>
                      </a:r>
                      <a:r>
                        <a:rPr lang="he-IL" sz="1600" dirty="0" err="1">
                          <a:effectLst/>
                        </a:rPr>
                        <a:t>וְהַמַּפְשִּיטו</a:t>
                      </a:r>
                      <a:r>
                        <a:rPr lang="he-IL" sz="1600" dirty="0">
                          <a:effectLst/>
                        </a:rPr>
                        <a:t>ֹ. 4. וְהַמְּעַבֵּד אֶת עוֹרוֹ</a:t>
                      </a:r>
                      <a:r>
                        <a:rPr lang="he-IL" sz="1600" dirty="0" smtClean="0">
                          <a:effectLst/>
                        </a:rPr>
                        <a:t>.</a:t>
                      </a:r>
                    </a:p>
                    <a:p>
                      <a:r>
                        <a:rPr lang="he-IL" sz="1600" dirty="0" smtClean="0">
                          <a:effectLst/>
                        </a:rPr>
                        <a:t> </a:t>
                      </a:r>
                      <a:r>
                        <a:rPr lang="he-IL" sz="1600" dirty="0">
                          <a:effectLst/>
                        </a:rPr>
                        <a:t>5. </a:t>
                      </a:r>
                      <a:r>
                        <a:rPr lang="he-IL" sz="1600" dirty="0" err="1">
                          <a:effectLst/>
                        </a:rPr>
                        <a:t>וְהַמּוֹחֲקו</a:t>
                      </a:r>
                      <a:r>
                        <a:rPr lang="he-IL" sz="1600" dirty="0">
                          <a:effectLst/>
                        </a:rPr>
                        <a:t>ֹ. 6. </a:t>
                      </a:r>
                      <a:r>
                        <a:rPr lang="he-IL" sz="1600" dirty="0" err="1" smtClean="0">
                          <a:effectLst/>
                        </a:rPr>
                        <a:t>המשרטטו</a:t>
                      </a:r>
                      <a:r>
                        <a:rPr lang="he-IL" sz="1600" dirty="0" smtClean="0">
                          <a:effectLst/>
                        </a:rPr>
                        <a:t>. </a:t>
                      </a:r>
                      <a:r>
                        <a:rPr lang="he-IL" sz="1600" dirty="0">
                          <a:effectLst/>
                        </a:rPr>
                        <a:t>7. </a:t>
                      </a:r>
                      <a:r>
                        <a:rPr lang="he-IL" sz="1600" dirty="0" err="1">
                          <a:effectLst/>
                        </a:rPr>
                        <a:t>וְהַמְחַתְּכו</a:t>
                      </a:r>
                      <a:r>
                        <a:rPr lang="he-IL" sz="1600" dirty="0">
                          <a:effectLst/>
                        </a:rPr>
                        <a:t>ֹ. 8. הַכּוֹתֵב שְׁתֵּי אוֹתִיּוֹת</a:t>
                      </a:r>
                      <a:r>
                        <a:rPr lang="he-IL" sz="1600" dirty="0" smtClean="0">
                          <a:effectLst/>
                        </a:rPr>
                        <a:t>.</a:t>
                      </a:r>
                    </a:p>
                    <a:p>
                      <a:r>
                        <a:rPr lang="he-IL" sz="1600" dirty="0" smtClean="0">
                          <a:effectLst/>
                        </a:rPr>
                        <a:t> </a:t>
                      </a:r>
                      <a:r>
                        <a:rPr lang="he-IL" sz="1600" dirty="0">
                          <a:effectLst/>
                        </a:rPr>
                        <a:t>9. וְהַמּוֹחֵק עַל מְנַת לִכְתּוֹב שְׁתֵּי אוֹתִיּוֹת.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01205788"/>
                  </a:ext>
                </a:extLst>
              </a:tr>
              <a:tr h="644217">
                <a:tc>
                  <a:txBody>
                    <a:bodyPr/>
                    <a:lstStyle/>
                    <a:p>
                      <a:r>
                        <a:rPr lang="he-IL" sz="2000" b="1" dirty="0">
                          <a:solidFill>
                            <a:schemeClr val="tx1"/>
                          </a:solidFill>
                          <a:effectLst/>
                        </a:rPr>
                        <a:t>6 מלאכות שנעשו לצורך </a:t>
                      </a:r>
                      <a:r>
                        <a:rPr lang="he-IL" sz="2000" b="1" u="none" strike="noStrike" dirty="0">
                          <a:solidFill>
                            <a:schemeClr val="tx1"/>
                          </a:solidFill>
                          <a:effectLst/>
                        </a:rPr>
                        <a:t>בניין</a:t>
                      </a:r>
                      <a:r>
                        <a:rPr lang="he-IL" sz="2000" b="1" dirty="0">
                          <a:solidFill>
                            <a:schemeClr val="tx1"/>
                          </a:solidFill>
                          <a:effectLst/>
                        </a:rPr>
                        <a:t> בית</a:t>
                      </a:r>
                      <a:endParaRPr lang="he-IL" sz="2000" dirty="0">
                        <a:solidFill>
                          <a:schemeClr val="tx1"/>
                        </a:solidFill>
                        <a:effectLst/>
                      </a:endParaRP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he-IL" sz="1600" dirty="0">
                          <a:effectLst/>
                        </a:rPr>
                        <a:t>1.הַבּוֹנֶה. 2. וְהַסּוֹתֵר. 3. הַמְּכַבֶּה. 4. וְהַמַּבְעִיר. 5. הַמַּכֶּה בְּפַטִּיש</a:t>
                      </a:r>
                      <a:r>
                        <a:rPr lang="he-IL" sz="1600" dirty="0" smtClean="0">
                          <a:effectLst/>
                        </a:rPr>
                        <a:t>.</a:t>
                      </a:r>
                    </a:p>
                    <a:p>
                      <a:r>
                        <a:rPr lang="he-IL" sz="1600" dirty="0" smtClean="0">
                          <a:effectLst/>
                        </a:rPr>
                        <a:t> </a:t>
                      </a:r>
                      <a:r>
                        <a:rPr lang="he-IL" sz="1600" dirty="0">
                          <a:effectLst/>
                        </a:rPr>
                        <a:t>6. הַמּוֹצִיא מֵרְשׁוּת לִרְשׁוּת.</a:t>
                      </a:r>
                    </a:p>
                  </a:txBody>
                  <a:tcPr marL="70593" marR="70593" marT="35297" marB="35297"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96662203"/>
                  </a:ext>
                </a:extLst>
              </a:tr>
            </a:tbl>
          </a:graphicData>
        </a:graphic>
      </p:graphicFrame>
      <p:sp>
        <p:nvSpPr>
          <p:cNvPr id="5" name="Rectangle 2"/>
          <p:cNvSpPr>
            <a:spLocks noChangeArrowheads="1"/>
          </p:cNvSpPr>
          <p:nvPr/>
        </p:nvSpPr>
        <p:spPr bwMode="auto">
          <a:xfrm>
            <a:off x="3300988" y="531932"/>
            <a:ext cx="5593198" cy="369332"/>
          </a:xfrm>
          <a:prstGeom prst="rect">
            <a:avLst/>
          </a:prstGeom>
          <a:solidFill>
            <a:schemeClr val="accent6">
              <a:lumMod val="20000"/>
              <a:lumOff val="80000"/>
            </a:schemeClr>
          </a:solidFill>
          <a:ln>
            <a:noFill/>
          </a:ln>
          <a:effectLst/>
          <a:scene3d>
            <a:camera prst="orthographicFront"/>
            <a:lightRig rig="threePt" dir="t"/>
          </a:scene3d>
          <a:sp3d>
            <a:bevelT prst="slope"/>
          </a:sp3d>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חלוקה לפי הצרכים הבסיסיים של האדם </a:t>
            </a:r>
            <a:r>
              <a:rPr kumimoji="0" lang="he-IL" altLang="he-IL" sz="1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he-IL" altLang="he-IL" sz="1500" b="0" i="0" u="none" strike="noStrike" cap="none" normalizeH="0" baseline="0" dirty="0" smtClean="0">
                <a:ln>
                  <a:noFill/>
                </a:ln>
                <a:effectLst/>
                <a:latin typeface="Arial" panose="020B0604020202020204" pitchFamily="34" charset="0"/>
                <a:cs typeface="Arial" panose="020B0604020202020204" pitchFamily="34" charset="0"/>
              </a:rPr>
              <a:t>לחם, בגד, ספר ובית:</a:t>
            </a:r>
            <a:endParaRPr kumimoji="0" lang="he-IL" altLang="he-IL" sz="1800" b="0" i="0" u="none" strike="noStrike" cap="none" normalizeH="0" baseline="0" dirty="0" smtClean="0">
              <a:ln>
                <a:noFill/>
              </a:ln>
              <a:effectLst/>
              <a:latin typeface="Arial" panose="020B0604020202020204" pitchFamily="34" charset="0"/>
            </a:endParaRPr>
          </a:p>
        </p:txBody>
      </p:sp>
      <p:sp>
        <p:nvSpPr>
          <p:cNvPr id="6" name="לחצן פעולה: בית 5">
            <a:hlinkClick r:id="rId2" action="ppaction://hlinksldjump" highlightClick="1"/>
          </p:cNvPr>
          <p:cNvSpPr/>
          <p:nvPr/>
        </p:nvSpPr>
        <p:spPr>
          <a:xfrm>
            <a:off x="703270" y="4258491"/>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918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19</a:t>
            </a:fld>
            <a:endParaRPr lang="he-IL"/>
          </a:p>
        </p:txBody>
      </p:sp>
      <p:sp>
        <p:nvSpPr>
          <p:cNvPr id="6" name="מלבן 5"/>
          <p:cNvSpPr/>
          <p:nvPr/>
        </p:nvSpPr>
        <p:spPr>
          <a:xfrm>
            <a:off x="6097587" y="233561"/>
            <a:ext cx="987771" cy="523220"/>
          </a:xfrm>
          <a:prstGeom prst="rect">
            <a:avLst/>
          </a:prstGeom>
          <a:solidFill>
            <a:schemeClr val="accent5">
              <a:lumMod val="20000"/>
              <a:lumOff val="80000"/>
            </a:schemeClr>
          </a:solidFill>
          <a:scene3d>
            <a:camera prst="orthographicFront"/>
            <a:lightRig rig="threePt" dir="t"/>
          </a:scene3d>
          <a:sp3d>
            <a:bevelT/>
          </a:sp3d>
        </p:spPr>
        <p:txBody>
          <a:bodyPr wrap="none">
            <a:spAutoFit/>
          </a:bodyPr>
          <a:lstStyle/>
          <a:p>
            <a:pPr algn="l"/>
            <a:r>
              <a:rPr lang="he-IL" sz="2800" b="1" dirty="0">
                <a:solidFill>
                  <a:srgbClr val="000000"/>
                </a:solidFill>
                <a:cs typeface="Arial" panose="020B0604020202020204" pitchFamily="34" charset="0"/>
              </a:rPr>
              <a:t>שבות</a:t>
            </a:r>
            <a:endParaRPr lang="he-IL" sz="2800" b="1" i="0" dirty="0">
              <a:solidFill>
                <a:srgbClr val="000000"/>
              </a:solidFill>
              <a:effectLst/>
              <a:cs typeface="Arial" panose="020B0604020202020204" pitchFamily="34" charset="0"/>
            </a:endParaRPr>
          </a:p>
        </p:txBody>
      </p:sp>
      <p:sp>
        <p:nvSpPr>
          <p:cNvPr id="7" name="מלבן 6"/>
          <p:cNvSpPr/>
          <p:nvPr/>
        </p:nvSpPr>
        <p:spPr>
          <a:xfrm>
            <a:off x="839985" y="907019"/>
            <a:ext cx="10372498" cy="2308324"/>
          </a:xfrm>
          <a:prstGeom prst="rect">
            <a:avLst/>
          </a:prstGeom>
          <a:solidFill>
            <a:schemeClr val="accent5">
              <a:lumMod val="20000"/>
              <a:lumOff val="80000"/>
            </a:schemeClr>
          </a:solidFill>
          <a:scene3d>
            <a:camera prst="orthographicFront"/>
            <a:lightRig rig="threePt" dir="t"/>
          </a:scene3d>
          <a:sp3d>
            <a:bevelT/>
          </a:sp3d>
        </p:spPr>
        <p:txBody>
          <a:bodyPr wrap="square">
            <a:spAutoFit/>
          </a:bodyPr>
          <a:lstStyle/>
          <a:p>
            <a:r>
              <a:rPr lang="he-IL" b="1" dirty="0">
                <a:latin typeface="Arial" panose="020B0604020202020204" pitchFamily="34" charset="0"/>
              </a:rPr>
              <a:t>"שבות"</a:t>
            </a:r>
            <a:r>
              <a:rPr lang="he-IL" dirty="0">
                <a:latin typeface="Arial" panose="020B0604020202020204" pitchFamily="34" charset="0"/>
              </a:rPr>
              <a:t> היא החובה </a:t>
            </a:r>
            <a:r>
              <a:rPr lang="he-IL" dirty="0" smtClean="0">
                <a:latin typeface="Arial" panose="020B0604020202020204" pitchFamily="34" charset="0"/>
              </a:rPr>
              <a:t>להימנע </a:t>
            </a:r>
            <a:r>
              <a:rPr lang="he-IL" dirty="0">
                <a:latin typeface="Arial" panose="020B0604020202020204" pitchFamily="34" charset="0"/>
              </a:rPr>
              <a:t>ממעשים, הפוגעים בשביתת השבת, אף שאינם חלק מל"ט מלאכות שבת או </a:t>
            </a:r>
            <a:r>
              <a:rPr lang="he-IL" dirty="0" smtClean="0">
                <a:latin typeface="Arial" panose="020B0604020202020204" pitchFamily="34" charset="0"/>
              </a:rPr>
              <a:t>מתולדותיהם</a:t>
            </a:r>
          </a:p>
          <a:p>
            <a:r>
              <a:rPr lang="he-IL" dirty="0" smtClean="0">
                <a:latin typeface="Arial" panose="020B0604020202020204" pitchFamily="34" charset="0"/>
              </a:rPr>
              <a:t> </a:t>
            </a:r>
            <a:r>
              <a:rPr lang="he-IL" dirty="0">
                <a:latin typeface="Arial" panose="020B0604020202020204" pitchFamily="34" charset="0"/>
              </a:rPr>
              <a:t>"שבות" כולל שלושה סוגי מעשים</a:t>
            </a:r>
            <a:r>
              <a:rPr lang="he-IL" dirty="0" smtClean="0">
                <a:latin typeface="Arial" panose="020B0604020202020204" pitchFamily="34" charset="0"/>
              </a:rPr>
              <a:t>:</a:t>
            </a:r>
          </a:p>
          <a:p>
            <a:pPr marL="342900" indent="-342900">
              <a:buAutoNum type="arabicPeriod"/>
            </a:pPr>
            <a:r>
              <a:rPr lang="he-IL" dirty="0" smtClean="0">
                <a:latin typeface="Arial" panose="020B0604020202020204" pitchFamily="34" charset="0"/>
              </a:rPr>
              <a:t>פעולות שיש בהן הפרה מובהקת של שמירת ייחודיות השבת,</a:t>
            </a:r>
          </a:p>
          <a:p>
            <a:pPr marL="342900" indent="-342900">
              <a:buAutoNum type="arabicPeriod"/>
            </a:pPr>
            <a:r>
              <a:rPr lang="he-IL" dirty="0" smtClean="0">
                <a:latin typeface="Arial" panose="020B0604020202020204" pitchFamily="34" charset="0"/>
              </a:rPr>
              <a:t>פעולות </a:t>
            </a:r>
            <a:r>
              <a:rPr lang="he-IL" dirty="0">
                <a:latin typeface="Arial" panose="020B0604020202020204" pitchFamily="34" charset="0"/>
              </a:rPr>
              <a:t>הדומות למלאכות</a:t>
            </a:r>
            <a:r>
              <a:rPr lang="he-IL" dirty="0" smtClean="0">
                <a:latin typeface="Arial" panose="020B0604020202020204" pitchFamily="34" charset="0"/>
              </a:rPr>
              <a:t>,</a:t>
            </a:r>
          </a:p>
          <a:p>
            <a:pPr marL="342900" indent="-342900">
              <a:buAutoNum type="arabicPeriod"/>
            </a:pPr>
            <a:r>
              <a:rPr lang="he-IL" dirty="0" smtClean="0">
                <a:latin typeface="Arial" panose="020B0604020202020204" pitchFamily="34" charset="0"/>
              </a:rPr>
              <a:t>פעולות </a:t>
            </a:r>
            <a:r>
              <a:rPr lang="he-IL" dirty="0">
                <a:latin typeface="Arial" panose="020B0604020202020204" pitchFamily="34" charset="0"/>
              </a:rPr>
              <a:t>שהעושה אותן עלול להיגרר לביצוע מלאכה אסורה</a:t>
            </a:r>
            <a:r>
              <a:rPr lang="he-IL" dirty="0" smtClean="0">
                <a:latin typeface="Arial" panose="020B0604020202020204" pitchFamily="34" charset="0"/>
              </a:rPr>
              <a:t>. (</a:t>
            </a:r>
            <a:r>
              <a:rPr lang="he-IL" dirty="0"/>
              <a:t> משנה תורה לרמב"ם, ספר זמנים, הלכות שבת, פרק כ"א, הלכה א</a:t>
            </a:r>
            <a:r>
              <a:rPr lang="he-IL" dirty="0" smtClean="0"/>
              <a:t>'.)</a:t>
            </a:r>
            <a:endParaRPr lang="he-IL" dirty="0" smtClean="0">
              <a:latin typeface="Arial" panose="020B0604020202020204" pitchFamily="34" charset="0"/>
            </a:endParaRPr>
          </a:p>
          <a:p>
            <a:r>
              <a:rPr lang="he-IL" dirty="0" smtClean="0">
                <a:latin typeface="Arial" panose="020B0604020202020204" pitchFamily="34" charset="0"/>
              </a:rPr>
              <a:t>חובת </a:t>
            </a:r>
            <a:r>
              <a:rPr lang="he-IL" dirty="0">
                <a:latin typeface="Arial" panose="020B0604020202020204" pitchFamily="34" charset="0"/>
              </a:rPr>
              <a:t>השבות חלה בשבתות, בימים </a:t>
            </a:r>
            <a:r>
              <a:rPr lang="he-IL" dirty="0" smtClean="0">
                <a:latin typeface="Arial" panose="020B0604020202020204" pitchFamily="34" charset="0"/>
              </a:rPr>
              <a:t>טובים.</a:t>
            </a:r>
            <a:endParaRPr lang="he-IL" b="0" i="0" dirty="0">
              <a:effectLst/>
              <a:latin typeface="Arial" panose="020B0604020202020204" pitchFamily="34" charset="0"/>
            </a:endParaRPr>
          </a:p>
        </p:txBody>
      </p:sp>
      <p:sp>
        <p:nvSpPr>
          <p:cNvPr id="8" name="מלבן 7"/>
          <p:cNvSpPr/>
          <p:nvPr/>
        </p:nvSpPr>
        <p:spPr>
          <a:xfrm>
            <a:off x="1750423" y="3611222"/>
            <a:ext cx="9404668" cy="646331"/>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r>
              <a:rPr lang="he-IL" dirty="0" smtClean="0">
                <a:latin typeface="Arial" panose="020B0604020202020204" pitchFamily="34" charset="0"/>
              </a:rPr>
              <a:t>שבות נלמד </a:t>
            </a:r>
            <a:r>
              <a:rPr lang="he-IL" dirty="0">
                <a:latin typeface="Arial" panose="020B0604020202020204" pitchFamily="34" charset="0"/>
              </a:rPr>
              <a:t>מהפסוק </a:t>
            </a:r>
            <a:r>
              <a:rPr lang="he-IL" dirty="0" smtClean="0">
                <a:latin typeface="Arial" panose="020B0604020202020204" pitchFamily="34" charset="0"/>
              </a:rPr>
              <a:t> </a:t>
            </a:r>
            <a:r>
              <a:rPr lang="he-IL" dirty="0" smtClean="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אַךְ אֶת שַׁבְּתֹתַי תִּשְׁמֹרוּ"</a:t>
            </a:r>
            <a:r>
              <a:rPr lang="he-IL" dirty="0">
                <a:latin typeface="Arial" panose="020B0604020202020204" pitchFamily="34" charset="0"/>
              </a:rPr>
              <a:t> </a:t>
            </a:r>
            <a:r>
              <a:rPr lang="he-IL" dirty="0">
                <a:latin typeface="David" panose="020E0502060401010101" pitchFamily="34" charset="-79"/>
                <a:cs typeface="David" panose="020E0502060401010101" pitchFamily="34" charset="-79"/>
              </a:rPr>
              <a:t>(שמות, ל"א, י"ג</a:t>
            </a:r>
            <a:r>
              <a:rPr lang="he-IL" dirty="0" smtClean="0">
                <a:latin typeface="David" panose="020E0502060401010101" pitchFamily="34" charset="-79"/>
                <a:cs typeface="David" panose="020E0502060401010101" pitchFamily="34" charset="-79"/>
              </a:rPr>
              <a:t>)</a:t>
            </a:r>
            <a:r>
              <a:rPr lang="he-IL" baseline="30000" dirty="0">
                <a:latin typeface="Arial" panose="020B0604020202020204" pitchFamily="34" charset="0"/>
              </a:rPr>
              <a:t> </a:t>
            </a:r>
            <a:r>
              <a:rPr lang="he-IL" dirty="0" smtClean="0">
                <a:latin typeface="Arial" panose="020B0604020202020204" pitchFamily="34" charset="0"/>
              </a:rPr>
              <a:t> -</a:t>
            </a:r>
            <a:r>
              <a:rPr lang="he-IL" dirty="0"/>
              <a:t> מכילתא דרבי ישמעאל, כי </a:t>
            </a:r>
            <a:r>
              <a:rPr lang="he-IL" dirty="0" err="1"/>
              <a:t>תשא</a:t>
            </a:r>
            <a:r>
              <a:rPr lang="he-IL" dirty="0"/>
              <a:t>, פרשה א</a:t>
            </a:r>
            <a:endParaRPr lang="he-IL" dirty="0" smtClean="0">
              <a:latin typeface="Arial" panose="020B0604020202020204" pitchFamily="34" charset="0"/>
            </a:endParaRPr>
          </a:p>
          <a:p>
            <a:r>
              <a:rPr lang="he-IL" dirty="0" smtClean="0">
                <a:latin typeface="Arial" panose="020B0604020202020204" pitchFamily="34" charset="0"/>
              </a:rPr>
              <a:t>ומהפסוק</a:t>
            </a:r>
            <a:r>
              <a:rPr lang="he-IL" dirty="0">
                <a:latin typeface="Arial" panose="020B0604020202020204" pitchFamily="34" charset="0"/>
              </a:rPr>
              <a:t> </a:t>
            </a:r>
            <a:r>
              <a:rPr lang="he-IL" dirty="0">
                <a:latin typeface="David" panose="020E0502060401010101" pitchFamily="34" charset="-79"/>
                <a:cs typeface="David" panose="020E0502060401010101" pitchFamily="34" charset="-79"/>
              </a:rPr>
              <a:t>"וּבַיּוֹם הַשְּׁבִיעִי </a:t>
            </a:r>
            <a:r>
              <a:rPr lang="he-IL" dirty="0" err="1">
                <a:latin typeface="David" panose="020E0502060401010101" pitchFamily="34" charset="-79"/>
                <a:cs typeface="David" panose="020E0502060401010101" pitchFamily="34" charset="-79"/>
              </a:rPr>
              <a:t>תִּשְׁבֹּת</a:t>
            </a:r>
            <a:r>
              <a:rPr lang="he-IL" dirty="0">
                <a:latin typeface="David" panose="020E0502060401010101" pitchFamily="34" charset="-79"/>
                <a:cs typeface="David" panose="020E0502060401010101" pitchFamily="34" charset="-79"/>
              </a:rPr>
              <a:t>"(שמות, כ"ג, י"ב</a:t>
            </a:r>
            <a:r>
              <a:rPr lang="he-IL" dirty="0" smtClean="0">
                <a:latin typeface="David" panose="020E0502060401010101" pitchFamily="34" charset="-79"/>
                <a:cs typeface="David" panose="020E0502060401010101" pitchFamily="34" charset="-79"/>
              </a:rPr>
              <a:t>)</a:t>
            </a:r>
            <a:r>
              <a:rPr lang="he-IL" baseline="30000" dirty="0">
                <a:latin typeface="Arial" panose="020B0604020202020204" pitchFamily="34" charset="0"/>
              </a:rPr>
              <a:t> </a:t>
            </a:r>
            <a:r>
              <a:rPr lang="he-IL" dirty="0"/>
              <a:t> </a:t>
            </a:r>
            <a:r>
              <a:rPr lang="he-IL" dirty="0" smtClean="0"/>
              <a:t>- משנה </a:t>
            </a:r>
            <a:r>
              <a:rPr lang="he-IL" dirty="0"/>
              <a:t>תורה לרמב"ם, הלכות שבת, פרק כ"א, הלכה א</a:t>
            </a:r>
            <a:r>
              <a:rPr lang="he-IL" dirty="0" smtClean="0"/>
              <a:t>'</a:t>
            </a:r>
            <a:endParaRPr lang="he-IL" dirty="0" smtClean="0">
              <a:latin typeface="Arial" panose="020B0604020202020204" pitchFamily="34" charset="0"/>
            </a:endParaRPr>
          </a:p>
        </p:txBody>
      </p:sp>
      <p:sp>
        <p:nvSpPr>
          <p:cNvPr id="9" name="מלבן 8"/>
          <p:cNvSpPr/>
          <p:nvPr/>
        </p:nvSpPr>
        <p:spPr>
          <a:xfrm>
            <a:off x="581620" y="4490029"/>
            <a:ext cx="10686004" cy="1200329"/>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dirty="0">
                <a:solidFill>
                  <a:srgbClr val="222222"/>
                </a:solidFill>
                <a:latin typeface="Arial" panose="020B0604020202020204" pitchFamily="34" charset="0"/>
              </a:rPr>
              <a:t>מעשים </a:t>
            </a:r>
            <a:r>
              <a:rPr lang="he-IL" dirty="0" smtClean="0">
                <a:solidFill>
                  <a:srgbClr val="222222"/>
                </a:solidFill>
                <a:latin typeface="Arial" panose="020B0604020202020204" pitchFamily="34" charset="0"/>
              </a:rPr>
              <a:t>שנאסרו משום </a:t>
            </a:r>
            <a:r>
              <a:rPr lang="he-IL" dirty="0">
                <a:solidFill>
                  <a:srgbClr val="222222"/>
                </a:solidFill>
                <a:latin typeface="Arial" panose="020B0604020202020204" pitchFamily="34" charset="0"/>
              </a:rPr>
              <a:t>שבות, הותרו במקדש על פי הכלל </a:t>
            </a:r>
            <a:r>
              <a:rPr lang="he-IL" b="1" dirty="0">
                <a:solidFill>
                  <a:srgbClr val="222222"/>
                </a:solidFill>
                <a:latin typeface="Arial" panose="020B0604020202020204" pitchFamily="34" charset="0"/>
              </a:rPr>
              <a:t>"אין שבות במקדש", </a:t>
            </a:r>
            <a:endParaRPr lang="he-IL" b="1" dirty="0" smtClean="0">
              <a:solidFill>
                <a:srgbClr val="222222"/>
              </a:solidFill>
              <a:latin typeface="Arial" panose="020B0604020202020204" pitchFamily="34" charset="0"/>
            </a:endParaRPr>
          </a:p>
          <a:p>
            <a:r>
              <a:rPr lang="he-IL" dirty="0" smtClean="0">
                <a:solidFill>
                  <a:srgbClr val="222222"/>
                </a:solidFill>
                <a:latin typeface="Arial" panose="020B0604020202020204" pitchFamily="34" charset="0"/>
              </a:rPr>
              <a:t>וטעם </a:t>
            </a:r>
            <a:r>
              <a:rPr lang="he-IL" dirty="0">
                <a:solidFill>
                  <a:srgbClr val="222222"/>
                </a:solidFill>
                <a:latin typeface="Arial" panose="020B0604020202020204" pitchFamily="34" charset="0"/>
              </a:rPr>
              <a:t>הדבר הוא "לפי </a:t>
            </a:r>
            <a:r>
              <a:rPr lang="he-IL" dirty="0" err="1">
                <a:solidFill>
                  <a:srgbClr val="222222"/>
                </a:solidFill>
                <a:latin typeface="Arial" panose="020B0604020202020204" pitchFamily="34" charset="0"/>
              </a:rPr>
              <a:t>שכהנים</a:t>
            </a:r>
            <a:r>
              <a:rPr lang="he-IL" dirty="0">
                <a:solidFill>
                  <a:srgbClr val="222222"/>
                </a:solidFill>
                <a:latin typeface="Arial" panose="020B0604020202020204" pitchFamily="34" charset="0"/>
              </a:rPr>
              <a:t> זריזים הם ויודעים להיזהר שלא יבואו לידי איסור תורה" </a:t>
            </a:r>
            <a:endParaRPr lang="he-IL" dirty="0" smtClean="0">
              <a:solidFill>
                <a:srgbClr val="222222"/>
              </a:solidFill>
              <a:latin typeface="Arial" panose="020B0604020202020204" pitchFamily="34" charset="0"/>
            </a:endParaRPr>
          </a:p>
          <a:p>
            <a:r>
              <a:rPr lang="he-IL" dirty="0" smtClean="0">
                <a:solidFill>
                  <a:srgbClr val="222222"/>
                </a:solidFill>
                <a:latin typeface="Arial" panose="020B0604020202020204" pitchFamily="34" charset="0"/>
              </a:rPr>
              <a:t>וכן מעשה </a:t>
            </a:r>
            <a:r>
              <a:rPr lang="he-IL" dirty="0" err="1" smtClean="0">
                <a:solidFill>
                  <a:srgbClr val="222222"/>
                </a:solidFill>
                <a:latin typeface="Arial" panose="020B0604020202020204" pitchFamily="34" charset="0"/>
              </a:rPr>
              <a:t>מעשה</a:t>
            </a:r>
            <a:r>
              <a:rPr lang="he-IL" dirty="0" smtClean="0">
                <a:solidFill>
                  <a:srgbClr val="222222"/>
                </a:solidFill>
                <a:latin typeface="Arial" panose="020B0604020202020204" pitchFamily="34" charset="0"/>
              </a:rPr>
              <a:t> מומחה אף שאיננו כהן, </a:t>
            </a:r>
            <a:r>
              <a:rPr lang="he-IL" dirty="0">
                <a:solidFill>
                  <a:srgbClr val="222222"/>
                </a:solidFill>
                <a:latin typeface="Arial" panose="020B0604020202020204" pitchFamily="34" charset="0"/>
              </a:rPr>
              <a:t>הותר במקדש, לפיכך תקיעת שופר בשבת, שאסורה בכל מקום משום שבות, הותרה במקדש</a:t>
            </a:r>
            <a:r>
              <a:rPr lang="he-IL" dirty="0" smtClean="0">
                <a:solidFill>
                  <a:srgbClr val="222222"/>
                </a:solidFill>
                <a:latin typeface="Arial" panose="020B0604020202020204" pitchFamily="34" charset="0"/>
              </a:rPr>
              <a:t>.</a:t>
            </a:r>
            <a:endParaRPr lang="he-IL" dirty="0"/>
          </a:p>
        </p:txBody>
      </p:sp>
      <p:sp>
        <p:nvSpPr>
          <p:cNvPr id="10" name="לחצן פעולה: בית 9">
            <a:hlinkClick r:id="rId2" action="ppaction://hlinksldjump" highlightClick="1"/>
          </p:cNvPr>
          <p:cNvSpPr/>
          <p:nvPr/>
        </p:nvSpPr>
        <p:spPr>
          <a:xfrm>
            <a:off x="931817" y="3439474"/>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629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566496" y="850512"/>
            <a:ext cx="2356329"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r>
              <a:rPr lang="he-IL" dirty="0" smtClean="0">
                <a:effectLst>
                  <a:outerShdw blurRad="38100" dist="38100" dir="2700000" algn="tl">
                    <a:srgbClr val="000000">
                      <a:alpha val="43137"/>
                    </a:srgbClr>
                  </a:outerShdw>
                </a:effectLst>
                <a:hlinkClick r:id="rId2" action="ppaction://hlinksldjump"/>
              </a:rPr>
              <a:t>הקדמת הרמב"ם למשנה</a:t>
            </a:r>
            <a:endParaRPr lang="he-IL" dirty="0">
              <a:effectLst>
                <a:outerShdw blurRad="38100" dist="38100" dir="2700000" algn="tl">
                  <a:srgbClr val="000000">
                    <a:alpha val="43137"/>
                  </a:srgbClr>
                </a:outerShdw>
              </a:effectLst>
            </a:endParaRPr>
          </a:p>
        </p:txBody>
      </p:sp>
      <p:sp>
        <p:nvSpPr>
          <p:cNvPr id="4" name="מלבן 3"/>
          <p:cNvSpPr/>
          <p:nvPr/>
        </p:nvSpPr>
        <p:spPr>
          <a:xfrm>
            <a:off x="1928658" y="1321967"/>
            <a:ext cx="4011033"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none">
            <a:spAutoFit/>
          </a:bodyPr>
          <a:lstStyle/>
          <a:p>
            <a:r>
              <a:rPr lang="he-IL" b="1" dirty="0">
                <a:solidFill>
                  <a:schemeClr val="accent3">
                    <a:lumMod val="60000"/>
                    <a:lumOff val="40000"/>
                  </a:schemeClr>
                </a:solidFill>
                <a:hlinkClick r:id="rId3" action="ppaction://hlinksldjump"/>
              </a:rPr>
              <a:t>תפיסת עולמו של הרמב"ם ביחס למצוות השבת</a:t>
            </a:r>
            <a:endParaRPr lang="he-IL" b="1" dirty="0">
              <a:solidFill>
                <a:schemeClr val="accent3">
                  <a:lumMod val="60000"/>
                  <a:lumOff val="40000"/>
                </a:schemeClr>
              </a:solidFill>
            </a:endParaRPr>
          </a:p>
        </p:txBody>
      </p:sp>
      <p:sp>
        <p:nvSpPr>
          <p:cNvPr id="9" name="מלבן 8"/>
          <p:cNvSpPr/>
          <p:nvPr/>
        </p:nvSpPr>
        <p:spPr>
          <a:xfrm>
            <a:off x="4274322" y="4921010"/>
            <a:ext cx="1764527" cy="830997"/>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r>
              <a:rPr lang="he-IL" sz="2400" b="1" u="sng" dirty="0">
                <a:effectLst>
                  <a:outerShdw blurRad="38100" dist="38100" dir="2700000" algn="tl">
                    <a:srgbClr val="000000">
                      <a:alpha val="43137"/>
                    </a:srgbClr>
                  </a:outerShdw>
                </a:effectLst>
                <a:latin typeface="Arial" panose="020B0604020202020204" pitchFamily="34" charset="0"/>
                <a:hlinkClick r:id="rId3" action="ppaction://hlinksldjump"/>
              </a:rPr>
              <a:t>פרקי המסכת</a:t>
            </a:r>
            <a:endParaRPr lang="he-IL" sz="2400" b="1" u="sng" dirty="0">
              <a:effectLst>
                <a:outerShdw blurRad="38100" dist="38100" dir="2700000" algn="tl">
                  <a:srgbClr val="000000">
                    <a:alpha val="43137"/>
                  </a:srgbClr>
                </a:outerShdw>
              </a:effectLst>
              <a:latin typeface="Arial" panose="020B0604020202020204" pitchFamily="34" charset="0"/>
            </a:endParaRPr>
          </a:p>
        </p:txBody>
      </p:sp>
      <p:sp>
        <p:nvSpPr>
          <p:cNvPr id="10" name="מלבן 9"/>
          <p:cNvSpPr/>
          <p:nvPr/>
        </p:nvSpPr>
        <p:spPr>
          <a:xfrm>
            <a:off x="2697323" y="1838594"/>
            <a:ext cx="3212739"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none">
            <a:spAutoFit/>
          </a:bodyPr>
          <a:lstStyle/>
          <a:p>
            <a:r>
              <a:rPr lang="he-IL" sz="2000" b="1" dirty="0">
                <a:hlinkClick r:id="rId4" action="ppaction://hlinksldjump"/>
              </a:rPr>
              <a:t>הגדרת המלאכות האסורות בשבת </a:t>
            </a:r>
            <a:endParaRPr lang="he-IL" sz="2000" b="1" dirty="0"/>
          </a:p>
        </p:txBody>
      </p:sp>
      <p:graphicFrame>
        <p:nvGraphicFramePr>
          <p:cNvPr id="11" name="טבלה 10"/>
          <p:cNvGraphicFramePr>
            <a:graphicFrameLocks noGrp="1"/>
          </p:cNvGraphicFramePr>
          <p:nvPr>
            <p:extLst>
              <p:ext uri="{D42A27DB-BD31-4B8C-83A1-F6EECF244321}">
                <p14:modId xmlns:p14="http://schemas.microsoft.com/office/powerpoint/2010/main" val="2538068575"/>
              </p:ext>
            </p:extLst>
          </p:nvPr>
        </p:nvGraphicFramePr>
        <p:xfrm>
          <a:off x="7265524" y="1138869"/>
          <a:ext cx="3593262" cy="3526970"/>
        </p:xfrm>
        <a:graphic>
          <a:graphicData uri="http://schemas.openxmlformats.org/drawingml/2006/table">
            <a:tbl>
              <a:tblPr rtl="1" firstRow="1" bandRow="1">
                <a:tableStyleId>{5C22544A-7EE6-4342-B048-85BDC9FD1C3A}</a:tableStyleId>
              </a:tblPr>
              <a:tblGrid>
                <a:gridCol w="3593262">
                  <a:extLst>
                    <a:ext uri="{9D8B030D-6E8A-4147-A177-3AD203B41FA5}">
                      <a16:colId xmlns:a16="http://schemas.microsoft.com/office/drawing/2014/main" val="4246368026"/>
                    </a:ext>
                  </a:extLst>
                </a:gridCol>
              </a:tblGrid>
              <a:tr h="705394">
                <a:tc>
                  <a:txBody>
                    <a:bodyPr/>
                    <a:lstStyle/>
                    <a:p>
                      <a:pPr rtl="1"/>
                      <a:endParaRPr lang="he-IL" dirty="0" smtClean="0"/>
                    </a:p>
                    <a:p>
                      <a:pPr rtl="1"/>
                      <a:endParaRPr lang="he-IL" dirty="0"/>
                    </a:p>
                  </a:txBody>
                  <a:tcPr/>
                </a:tc>
                <a:extLst>
                  <a:ext uri="{0D108BD9-81ED-4DB2-BD59-A6C34878D82A}">
                    <a16:rowId xmlns:a16="http://schemas.microsoft.com/office/drawing/2014/main" val="3346577872"/>
                  </a:ext>
                </a:extLst>
              </a:tr>
              <a:tr h="705394">
                <a:tc>
                  <a:txBody>
                    <a:bodyPr/>
                    <a:lstStyle/>
                    <a:p>
                      <a:pPr rtl="1"/>
                      <a:endParaRPr lang="he-IL" dirty="0" smtClean="0"/>
                    </a:p>
                    <a:p>
                      <a:pPr rtl="1"/>
                      <a:endParaRPr lang="he-IL" dirty="0"/>
                    </a:p>
                  </a:txBody>
                  <a:tcPr/>
                </a:tc>
                <a:extLst>
                  <a:ext uri="{0D108BD9-81ED-4DB2-BD59-A6C34878D82A}">
                    <a16:rowId xmlns:a16="http://schemas.microsoft.com/office/drawing/2014/main" val="3857487643"/>
                  </a:ext>
                </a:extLst>
              </a:tr>
              <a:tr h="705394">
                <a:tc>
                  <a:txBody>
                    <a:bodyPr/>
                    <a:lstStyle/>
                    <a:p>
                      <a:pPr rtl="1"/>
                      <a:endParaRPr lang="he-IL" dirty="0" smtClean="0"/>
                    </a:p>
                    <a:p>
                      <a:pPr rtl="1"/>
                      <a:endParaRPr lang="he-IL" dirty="0"/>
                    </a:p>
                  </a:txBody>
                  <a:tcPr/>
                </a:tc>
                <a:extLst>
                  <a:ext uri="{0D108BD9-81ED-4DB2-BD59-A6C34878D82A}">
                    <a16:rowId xmlns:a16="http://schemas.microsoft.com/office/drawing/2014/main" val="2903273756"/>
                  </a:ext>
                </a:extLst>
              </a:tr>
              <a:tr h="705394">
                <a:tc>
                  <a:txBody>
                    <a:bodyPr/>
                    <a:lstStyle/>
                    <a:p>
                      <a:pPr rtl="1"/>
                      <a:endParaRPr lang="he-IL" dirty="0" smtClean="0"/>
                    </a:p>
                    <a:p>
                      <a:pPr rtl="1"/>
                      <a:endParaRPr lang="he-IL" dirty="0"/>
                    </a:p>
                  </a:txBody>
                  <a:tcPr/>
                </a:tc>
                <a:extLst>
                  <a:ext uri="{0D108BD9-81ED-4DB2-BD59-A6C34878D82A}">
                    <a16:rowId xmlns:a16="http://schemas.microsoft.com/office/drawing/2014/main" val="3057694539"/>
                  </a:ext>
                </a:extLst>
              </a:tr>
              <a:tr h="705394">
                <a:tc>
                  <a:txBody>
                    <a:bodyPr/>
                    <a:lstStyle/>
                    <a:p>
                      <a:pPr rtl="1"/>
                      <a:endParaRPr lang="he-IL" dirty="0"/>
                    </a:p>
                  </a:txBody>
                  <a:tcPr/>
                </a:tc>
                <a:extLst>
                  <a:ext uri="{0D108BD9-81ED-4DB2-BD59-A6C34878D82A}">
                    <a16:rowId xmlns:a16="http://schemas.microsoft.com/office/drawing/2014/main" val="1250634085"/>
                  </a:ext>
                </a:extLst>
              </a:tr>
            </a:tbl>
          </a:graphicData>
        </a:graphic>
      </p:graphicFrame>
      <p:sp>
        <p:nvSpPr>
          <p:cNvPr id="12" name="מלבן 11"/>
          <p:cNvSpPr/>
          <p:nvPr/>
        </p:nvSpPr>
        <p:spPr>
          <a:xfrm>
            <a:off x="8076150" y="1220783"/>
            <a:ext cx="2186817" cy="584775"/>
          </a:xfrm>
          <a:prstGeom prst="rect">
            <a:avLst/>
          </a:prstGeom>
          <a:solidFill>
            <a:schemeClr val="accent6">
              <a:lumMod val="20000"/>
              <a:lumOff val="80000"/>
            </a:schemeClr>
          </a:solidFill>
          <a:scene3d>
            <a:camera prst="orthographicFront"/>
            <a:lightRig rig="threePt" dir="t"/>
          </a:scene3d>
          <a:sp3d>
            <a:bevelT w="114300" prst="artDeco"/>
          </a:sp3d>
        </p:spPr>
        <p:txBody>
          <a:bodyPr wrap="none">
            <a:spAutoFit/>
          </a:bodyPr>
          <a:lstStyle/>
          <a:p>
            <a:r>
              <a:rPr lang="he-IL" sz="3200" b="1" dirty="0">
                <a:effectLst>
                  <a:outerShdw blurRad="38100" dist="38100" dir="2700000" algn="tl">
                    <a:srgbClr val="000000">
                      <a:alpha val="43137"/>
                    </a:srgbClr>
                  </a:outerShdw>
                </a:effectLst>
                <a:latin typeface="Arial" panose="020B0604020202020204" pitchFamily="34" charset="0"/>
              </a:rPr>
              <a:t>נושאי </a:t>
            </a:r>
            <a:r>
              <a:rPr lang="he-IL" sz="3200" b="1" dirty="0" smtClean="0">
                <a:effectLst>
                  <a:outerShdw blurRad="38100" dist="38100" dir="2700000" algn="tl">
                    <a:srgbClr val="000000">
                      <a:alpha val="43137"/>
                    </a:srgbClr>
                  </a:outerShdw>
                </a:effectLst>
                <a:latin typeface="Arial" panose="020B0604020202020204" pitchFamily="34" charset="0"/>
              </a:rPr>
              <a:t>המסכת</a:t>
            </a:r>
            <a:endParaRPr lang="en-US" sz="3200" b="1" dirty="0">
              <a:effectLst>
                <a:outerShdw blurRad="38100" dist="38100" dir="2700000" algn="tl">
                  <a:srgbClr val="000000">
                    <a:alpha val="43137"/>
                  </a:srgbClr>
                </a:outerShdw>
              </a:effectLst>
              <a:latin typeface="Arial" panose="020B0604020202020204" pitchFamily="34" charset="0"/>
            </a:endParaRPr>
          </a:p>
        </p:txBody>
      </p:sp>
      <p:sp>
        <p:nvSpPr>
          <p:cNvPr id="13" name="מלבן 12"/>
          <p:cNvSpPr/>
          <p:nvPr/>
        </p:nvSpPr>
        <p:spPr>
          <a:xfrm>
            <a:off x="8076150" y="2061199"/>
            <a:ext cx="2132314"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none">
            <a:spAutoFit/>
          </a:bodyPr>
          <a:lstStyle/>
          <a:p>
            <a:r>
              <a:rPr lang="he-IL" b="1" dirty="0">
                <a:latin typeface="Arial" panose="020B0604020202020204" pitchFamily="34" charset="0"/>
                <a:hlinkClick r:id="rId5" action="ppaction://hlinksldjump"/>
              </a:rPr>
              <a:t>החובה לשבות ממלאכה </a:t>
            </a:r>
            <a:endParaRPr lang="he-IL" dirty="0"/>
          </a:p>
        </p:txBody>
      </p:sp>
      <p:sp>
        <p:nvSpPr>
          <p:cNvPr id="14" name="מלבן 13"/>
          <p:cNvSpPr/>
          <p:nvPr/>
        </p:nvSpPr>
        <p:spPr>
          <a:xfrm>
            <a:off x="7338719" y="2598428"/>
            <a:ext cx="3509788" cy="707886"/>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lvl="1"/>
            <a:r>
              <a:rPr lang="he-IL" sz="2000" b="1" dirty="0">
                <a:latin typeface="Arial" panose="020B0604020202020204" pitchFamily="34" charset="0"/>
                <a:hlinkClick r:id="rId6" action="ppaction://hlinksldjump"/>
              </a:rPr>
              <a:t>ל"ט אבות המלאכה </a:t>
            </a:r>
            <a:r>
              <a:rPr lang="he-IL" sz="2000" b="1" dirty="0" smtClean="0">
                <a:latin typeface="Arial" panose="020B0604020202020204" pitchFamily="34" charset="0"/>
                <a:hlinkClick r:id="rId6" action="ppaction://hlinksldjump"/>
              </a:rPr>
              <a:t>ותולדותיהן</a:t>
            </a:r>
            <a:endParaRPr lang="he-IL" sz="2000" b="1" dirty="0" smtClean="0">
              <a:latin typeface="Arial" panose="020B0604020202020204" pitchFamily="34" charset="0"/>
            </a:endParaRPr>
          </a:p>
        </p:txBody>
      </p:sp>
      <p:sp>
        <p:nvSpPr>
          <p:cNvPr id="15" name="מלבן 14"/>
          <p:cNvSpPr/>
          <p:nvPr/>
        </p:nvSpPr>
        <p:spPr>
          <a:xfrm>
            <a:off x="7489371" y="3445216"/>
            <a:ext cx="3228199"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b="1" dirty="0" smtClean="0">
                <a:hlinkClick r:id="rId7" action="ppaction://hlinksldjump"/>
              </a:rPr>
              <a:t>"זכור </a:t>
            </a:r>
            <a:r>
              <a:rPr lang="he-IL" b="1" dirty="0">
                <a:hlinkClick r:id="rId7" action="ppaction://hlinksldjump"/>
              </a:rPr>
              <a:t>את יום </a:t>
            </a:r>
            <a:r>
              <a:rPr lang="he-IL" b="1" dirty="0" smtClean="0">
                <a:hlinkClick r:id="rId7" action="ppaction://hlinksldjump"/>
              </a:rPr>
              <a:t>השבת" עונג שבת</a:t>
            </a:r>
            <a:endParaRPr lang="he-IL" dirty="0"/>
          </a:p>
        </p:txBody>
      </p:sp>
      <p:sp>
        <p:nvSpPr>
          <p:cNvPr id="16" name="TextBox 15"/>
          <p:cNvSpPr txBox="1"/>
          <p:nvPr/>
        </p:nvSpPr>
        <p:spPr>
          <a:xfrm>
            <a:off x="7671628" y="4099184"/>
            <a:ext cx="2884842"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smtClean="0">
                <a:hlinkClick r:id="rId8" action="ppaction://hlinksldjump"/>
              </a:rPr>
              <a:t>גזרות, </a:t>
            </a:r>
            <a:r>
              <a:rPr lang="he-IL" dirty="0" err="1" smtClean="0">
                <a:hlinkClick r:id="rId8" action="ppaction://hlinksldjump"/>
              </a:rPr>
              <a:t>תחומין</a:t>
            </a:r>
            <a:r>
              <a:rPr lang="he-IL" dirty="0" smtClean="0">
                <a:hlinkClick r:id="rId8" action="ppaction://hlinksldjump"/>
              </a:rPr>
              <a:t>, שבות ומוקצה</a:t>
            </a:r>
            <a:endParaRPr lang="he-IL" dirty="0"/>
          </a:p>
        </p:txBody>
      </p:sp>
      <p:sp>
        <p:nvSpPr>
          <p:cNvPr id="17" name="TextBox 16"/>
          <p:cNvSpPr txBox="1"/>
          <p:nvPr/>
        </p:nvSpPr>
        <p:spPr>
          <a:xfrm>
            <a:off x="580868" y="5225143"/>
            <a:ext cx="1898468" cy="646331"/>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smtClean="0"/>
              <a:t>הקישו על כל ריבוע לקבלת הנושא</a:t>
            </a:r>
            <a:endParaRPr lang="he-IL" dirty="0"/>
          </a:p>
        </p:txBody>
      </p:sp>
      <p:sp>
        <p:nvSpPr>
          <p:cNvPr id="19" name="מציין מיקום של כותרת תחתונה 18"/>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20" name="מציין מיקום של מספר שקופית 19"/>
          <p:cNvSpPr>
            <a:spLocks noGrp="1"/>
          </p:cNvSpPr>
          <p:nvPr>
            <p:ph type="sldNum" sz="quarter" idx="12"/>
          </p:nvPr>
        </p:nvSpPr>
        <p:spPr/>
        <p:txBody>
          <a:bodyPr/>
          <a:lstStyle/>
          <a:p>
            <a:fld id="{8408AFD1-86F7-4B63-9F95-0EAA1EAFC3DF}" type="slidenum">
              <a:rPr lang="he-IL" smtClean="0"/>
              <a:t>2</a:t>
            </a:fld>
            <a:endParaRPr lang="he-IL"/>
          </a:p>
        </p:txBody>
      </p:sp>
      <p:sp>
        <p:nvSpPr>
          <p:cNvPr id="21" name="TextBox 20"/>
          <p:cNvSpPr txBox="1"/>
          <p:nvPr/>
        </p:nvSpPr>
        <p:spPr>
          <a:xfrm>
            <a:off x="8836349" y="326757"/>
            <a:ext cx="1436914" cy="523220"/>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pPr algn="ctr"/>
            <a:r>
              <a:rPr lang="he-IL" sz="2800" b="1" dirty="0" smtClean="0">
                <a:hlinkClick r:id="rId9" action="ppaction://hlinksldjump"/>
              </a:rPr>
              <a:t>מבוא</a:t>
            </a:r>
            <a:endParaRPr lang="he-IL" sz="2800" b="1" dirty="0"/>
          </a:p>
        </p:txBody>
      </p:sp>
      <p:sp>
        <p:nvSpPr>
          <p:cNvPr id="22" name="TextBox 21"/>
          <p:cNvSpPr txBox="1"/>
          <p:nvPr/>
        </p:nvSpPr>
        <p:spPr>
          <a:xfrm>
            <a:off x="1449686" y="2428422"/>
            <a:ext cx="4473139" cy="400110"/>
          </a:xfrm>
          <a:prstGeom prst="rect">
            <a:avLst/>
          </a:prstGeom>
          <a:solidFill>
            <a:schemeClr val="accent6">
              <a:lumMod val="20000"/>
              <a:lumOff val="80000"/>
            </a:schemeClr>
          </a:solidFill>
          <a:scene3d>
            <a:camera prst="orthographicFront"/>
            <a:lightRig rig="threePt" dir="t"/>
          </a:scene3d>
          <a:sp3d>
            <a:bevelT w="114300" prst="hardEdge"/>
          </a:sp3d>
        </p:spPr>
        <p:txBody>
          <a:bodyPr wrap="square" rtlCol="1">
            <a:spAutoFit/>
          </a:bodyPr>
          <a:lstStyle/>
          <a:p>
            <a:r>
              <a:rPr lang="he-IL" sz="2000" b="1" smtClean="0">
                <a:hlinkClick r:id="rId10" action="ppaction://hlinksldjump"/>
              </a:rPr>
              <a:t>הרחבה על ל"ט מלאכות האסורות בשבת</a:t>
            </a:r>
            <a:endParaRPr lang="he-IL" sz="2000" b="1" dirty="0"/>
          </a:p>
        </p:txBody>
      </p:sp>
      <p:sp>
        <p:nvSpPr>
          <p:cNvPr id="2" name="מלבן 1"/>
          <p:cNvSpPr/>
          <p:nvPr/>
        </p:nvSpPr>
        <p:spPr>
          <a:xfrm>
            <a:off x="4635792" y="2957787"/>
            <a:ext cx="1295547"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b="1" dirty="0">
                <a:hlinkClick r:id="rId11" action="ppaction://hlinksldjump"/>
              </a:rPr>
              <a:t>שבות בשבת</a:t>
            </a:r>
            <a:endParaRPr lang="he-IL" sz="2000" b="1" dirty="0"/>
          </a:p>
        </p:txBody>
      </p:sp>
      <p:sp>
        <p:nvSpPr>
          <p:cNvPr id="18" name="מלבן 17"/>
          <p:cNvSpPr/>
          <p:nvPr/>
        </p:nvSpPr>
        <p:spPr>
          <a:xfrm>
            <a:off x="4193819" y="3568879"/>
            <a:ext cx="1716243" cy="400110"/>
          </a:xfrm>
          <a:prstGeom prst="rect">
            <a:avLst/>
          </a:prstGeom>
          <a:solidFill>
            <a:schemeClr val="accent5">
              <a:lumMod val="20000"/>
              <a:lumOff val="80000"/>
            </a:schemeClr>
          </a:solidFill>
          <a:ln>
            <a:solidFill>
              <a:srgbClr val="002060"/>
            </a:solidFill>
          </a:ln>
          <a:scene3d>
            <a:camera prst="orthographicFront"/>
            <a:lightRig rig="threePt" dir="t"/>
          </a:scene3d>
          <a:sp3d>
            <a:bevelT w="139700" prst="cross"/>
          </a:sp3d>
        </p:spPr>
        <p:txBody>
          <a:bodyPr wrap="square">
            <a:spAutoFit/>
          </a:bodyPr>
          <a:lstStyle/>
          <a:p>
            <a:pPr algn="l"/>
            <a:r>
              <a:rPr lang="he-IL" sz="2000" b="1" dirty="0" smtClean="0">
                <a:solidFill>
                  <a:srgbClr val="000000"/>
                </a:solidFill>
                <a:cs typeface="Arial" panose="020B0604020202020204" pitchFamily="34" charset="0"/>
                <a:hlinkClick r:id="rId12" action="ppaction://hlinksldjump"/>
              </a:rPr>
              <a:t>רשויות </a:t>
            </a:r>
            <a:r>
              <a:rPr lang="he-IL" sz="2000" b="1" dirty="0">
                <a:solidFill>
                  <a:srgbClr val="000000"/>
                </a:solidFill>
                <a:cs typeface="Arial" panose="020B0604020202020204" pitchFamily="34" charset="0"/>
                <a:hlinkClick r:id="rId12" action="ppaction://hlinksldjump"/>
              </a:rPr>
              <a:t>השבת</a:t>
            </a:r>
            <a:endParaRPr lang="he-IL" sz="2000" b="1" i="0" dirty="0">
              <a:solidFill>
                <a:srgbClr val="000000"/>
              </a:solidFill>
              <a:effectLst/>
              <a:cs typeface="Arial" panose="020B0604020202020204" pitchFamily="34" charset="0"/>
            </a:endParaRPr>
          </a:p>
        </p:txBody>
      </p:sp>
      <p:sp>
        <p:nvSpPr>
          <p:cNvPr id="23" name="מלבן 22"/>
          <p:cNvSpPr/>
          <p:nvPr/>
        </p:nvSpPr>
        <p:spPr>
          <a:xfrm>
            <a:off x="4695103" y="4216343"/>
            <a:ext cx="1236236" cy="461665"/>
          </a:xfrm>
          <a:prstGeom prst="rect">
            <a:avLst/>
          </a:prstGeom>
          <a:solidFill>
            <a:schemeClr val="accent6">
              <a:lumMod val="20000"/>
              <a:lumOff val="80000"/>
            </a:schemeClr>
          </a:solidFill>
          <a:scene3d>
            <a:camera prst="orthographicFront"/>
            <a:lightRig rig="threePt" dir="t"/>
          </a:scene3d>
          <a:sp3d>
            <a:bevelT prst="angle"/>
          </a:sp3d>
        </p:spPr>
        <p:txBody>
          <a:bodyPr wrap="none">
            <a:spAutoFit/>
          </a:bodyPr>
          <a:lstStyle/>
          <a:p>
            <a:pPr lvl="0" algn="ctr" eaLnBrk="0" fontAlgn="base" hangingPunct="0">
              <a:spcBef>
                <a:spcPct val="0"/>
              </a:spcBef>
              <a:spcAft>
                <a:spcPct val="0"/>
              </a:spcAft>
            </a:pPr>
            <a:r>
              <a:rPr lang="he-IL" altLang="he-IL" dirty="0">
                <a:cs typeface="Arial" panose="020B0604020202020204" pitchFamily="34" charset="0"/>
                <a:hlinkClick r:id="rId11" action="ppaction://hlinksldjump"/>
              </a:rPr>
              <a:t> </a:t>
            </a:r>
            <a:r>
              <a:rPr lang="he-IL" altLang="he-IL" sz="2400" b="1" dirty="0">
                <a:cs typeface="Arial" panose="020B0604020202020204" pitchFamily="34" charset="0"/>
                <a:hlinkClick r:id="rId11" action="ppaction://hlinksldjump"/>
              </a:rPr>
              <a:t>תולדות </a:t>
            </a:r>
            <a:endParaRPr lang="he-IL" altLang="he-IL" sz="2400" b="1" dirty="0">
              <a:cs typeface="Arial" panose="020B0604020202020204" pitchFamily="34" charset="0"/>
            </a:endParaRPr>
          </a:p>
        </p:txBody>
      </p:sp>
    </p:spTree>
    <p:extLst>
      <p:ext uri="{BB962C8B-B14F-4D97-AF65-F5344CB8AC3E}">
        <p14:creationId xmlns:p14="http://schemas.microsoft.com/office/powerpoint/2010/main" val="356630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heel(1)">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2" grpId="0" animBg="1"/>
      <p:bldP spid="13" grpId="0" animBg="1"/>
      <p:bldP spid="14" grpId="0" animBg="1"/>
      <p:bldP spid="15" grpId="0" animBg="1"/>
      <p:bldP spid="16" grpId="0" animBg="1"/>
      <p:bldP spid="17" grpId="0" animBg="1"/>
      <p:bldP spid="21" grpId="0" animBg="1"/>
      <p:bldP spid="22" grpId="0" animBg="1"/>
      <p:bldP spid="2" grpId="0" animBg="1"/>
      <p:bldP spid="18"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20</a:t>
            </a:fld>
            <a:endParaRPr lang="he-IL"/>
          </a:p>
        </p:txBody>
      </p:sp>
      <p:sp>
        <p:nvSpPr>
          <p:cNvPr id="4" name="מלבן 3"/>
          <p:cNvSpPr/>
          <p:nvPr/>
        </p:nvSpPr>
        <p:spPr>
          <a:xfrm>
            <a:off x="5277394" y="21301"/>
            <a:ext cx="1698172" cy="369332"/>
          </a:xfrm>
          <a:prstGeom prst="rect">
            <a:avLst/>
          </a:prstGeom>
          <a:solidFill>
            <a:schemeClr val="accent5">
              <a:lumMod val="20000"/>
              <a:lumOff val="80000"/>
            </a:schemeClr>
          </a:solidFill>
          <a:scene3d>
            <a:camera prst="orthographicFront"/>
            <a:lightRig rig="threePt" dir="t"/>
          </a:scene3d>
          <a:sp3d>
            <a:bevelT w="139700" prst="cross"/>
          </a:sp3d>
        </p:spPr>
        <p:txBody>
          <a:bodyPr wrap="square">
            <a:spAutoFit/>
          </a:bodyPr>
          <a:lstStyle/>
          <a:p>
            <a:pPr algn="ctr"/>
            <a:r>
              <a:rPr lang="he-IL" dirty="0" smtClean="0">
                <a:solidFill>
                  <a:srgbClr val="000000"/>
                </a:solidFill>
                <a:cs typeface="Arial" panose="020B0604020202020204" pitchFamily="34" charset="0"/>
              </a:rPr>
              <a:t>רשויות </a:t>
            </a:r>
            <a:r>
              <a:rPr lang="he-IL" dirty="0">
                <a:solidFill>
                  <a:srgbClr val="000000"/>
                </a:solidFill>
                <a:cs typeface="Arial" panose="020B0604020202020204" pitchFamily="34" charset="0"/>
              </a:rPr>
              <a:t>השבת</a:t>
            </a:r>
            <a:endParaRPr lang="he-IL" b="0" i="0" dirty="0">
              <a:solidFill>
                <a:srgbClr val="000000"/>
              </a:solidFill>
              <a:effectLst/>
              <a:cs typeface="Arial" panose="020B0604020202020204" pitchFamily="34" charset="0"/>
            </a:endParaRPr>
          </a:p>
        </p:txBody>
      </p:sp>
      <p:sp>
        <p:nvSpPr>
          <p:cNvPr id="6" name="מלבן 5"/>
          <p:cNvSpPr/>
          <p:nvPr/>
        </p:nvSpPr>
        <p:spPr>
          <a:xfrm>
            <a:off x="1699261" y="416759"/>
            <a:ext cx="8066312" cy="2585323"/>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r>
              <a:rPr lang="he-IL" b="1" dirty="0" smtClean="0">
                <a:latin typeface="Arial" panose="020B0604020202020204" pitchFamily="34" charset="0"/>
              </a:rPr>
              <a:t>ארבע </a:t>
            </a:r>
            <a:r>
              <a:rPr lang="he-IL" b="1" dirty="0">
                <a:latin typeface="Arial" panose="020B0604020202020204" pitchFamily="34" charset="0"/>
              </a:rPr>
              <a:t>רשויות השבת</a:t>
            </a:r>
            <a:r>
              <a:rPr lang="he-IL" dirty="0">
                <a:latin typeface="Arial" panose="020B0604020202020204" pitchFamily="34" charset="0"/>
              </a:rPr>
              <a:t> הן ארבעה מרחבים בהלכות </a:t>
            </a:r>
            <a:r>
              <a:rPr lang="he-IL" dirty="0" smtClean="0">
                <a:latin typeface="Arial" panose="020B0604020202020204" pitchFamily="34" charset="0"/>
              </a:rPr>
              <a:t>שבת</a:t>
            </a:r>
            <a:r>
              <a:rPr lang="he-IL" dirty="0">
                <a:latin typeface="Arial" panose="020B0604020202020204" pitchFamily="34" charset="0"/>
              </a:rPr>
              <a:t>: </a:t>
            </a:r>
            <a:endParaRPr lang="he-IL" dirty="0" smtClean="0">
              <a:latin typeface="Arial" panose="020B0604020202020204" pitchFamily="34" charset="0"/>
            </a:endParaRPr>
          </a:p>
          <a:p>
            <a:pPr marL="342900" indent="-342900">
              <a:buAutoNum type="arabicPeriod"/>
            </a:pPr>
            <a:r>
              <a:rPr lang="he-IL" dirty="0" smtClean="0">
                <a:latin typeface="Arial" panose="020B0604020202020204" pitchFamily="34" charset="0"/>
              </a:rPr>
              <a:t>רשות </a:t>
            </a:r>
            <a:r>
              <a:rPr lang="he-IL" dirty="0">
                <a:latin typeface="Arial" panose="020B0604020202020204" pitchFamily="34" charset="0"/>
              </a:rPr>
              <a:t>הרבים</a:t>
            </a:r>
            <a:r>
              <a:rPr lang="he-IL" dirty="0" smtClean="0">
                <a:latin typeface="Arial" panose="020B0604020202020204" pitchFamily="34" charset="0"/>
              </a:rPr>
              <a:t>,</a:t>
            </a:r>
          </a:p>
          <a:p>
            <a:pPr marL="342900" indent="-342900">
              <a:buAutoNum type="arabicPeriod"/>
            </a:pPr>
            <a:r>
              <a:rPr lang="he-IL" dirty="0" smtClean="0">
                <a:latin typeface="Arial" panose="020B0604020202020204" pitchFamily="34" charset="0"/>
              </a:rPr>
              <a:t>רשות </a:t>
            </a:r>
            <a:r>
              <a:rPr lang="he-IL" dirty="0">
                <a:latin typeface="Arial" panose="020B0604020202020204" pitchFamily="34" charset="0"/>
              </a:rPr>
              <a:t>היחיד, </a:t>
            </a:r>
            <a:endParaRPr lang="he-IL" dirty="0" smtClean="0">
              <a:latin typeface="Arial" panose="020B0604020202020204" pitchFamily="34" charset="0"/>
            </a:endParaRPr>
          </a:p>
          <a:p>
            <a:r>
              <a:rPr lang="he-IL" dirty="0" smtClean="0">
                <a:latin typeface="Arial" panose="020B0604020202020204" pitchFamily="34" charset="0"/>
              </a:rPr>
              <a:t>3. מקום פטור                  </a:t>
            </a:r>
          </a:p>
          <a:p>
            <a:r>
              <a:rPr lang="he-IL" dirty="0" smtClean="0">
                <a:latin typeface="Arial" panose="020B0604020202020204" pitchFamily="34" charset="0"/>
              </a:rPr>
              <a:t> 4. כרמלית  -  זו רשות מדרבנן (</a:t>
            </a:r>
            <a:r>
              <a:rPr lang="he-IL" dirty="0"/>
              <a:t>מדין התורה רוב מה שחכמים החשיבו ככרמלית נידון כ"מקום פטור" פרט לכמה חריגים שבהם מדין תורה הם נחשבים כ"רשות היחיד</a:t>
            </a:r>
            <a:r>
              <a:rPr lang="he-IL" dirty="0" smtClean="0"/>
              <a:t>").</a:t>
            </a:r>
            <a:endParaRPr lang="he-IL" dirty="0" smtClean="0">
              <a:latin typeface="Arial" panose="020B0604020202020204" pitchFamily="34" charset="0"/>
            </a:endParaRPr>
          </a:p>
          <a:p>
            <a:r>
              <a:rPr lang="he-IL" dirty="0" smtClean="0">
                <a:latin typeface="Arial" panose="020B0604020202020204" pitchFamily="34" charset="0"/>
              </a:rPr>
              <a:t>לכל </a:t>
            </a:r>
            <a:r>
              <a:rPr lang="he-IL" dirty="0">
                <a:latin typeface="Arial" panose="020B0604020202020204" pitchFamily="34" charset="0"/>
              </a:rPr>
              <a:t>אחד מארבעת המרחבים </a:t>
            </a:r>
            <a:r>
              <a:rPr lang="he-IL" dirty="0" smtClean="0">
                <a:latin typeface="Arial" panose="020B0604020202020204" pitchFamily="34" charset="0"/>
              </a:rPr>
              <a:t>הלכות </a:t>
            </a:r>
            <a:r>
              <a:rPr lang="he-IL" dirty="0">
                <a:latin typeface="Arial" panose="020B0604020202020204" pitchFamily="34" charset="0"/>
              </a:rPr>
              <a:t>ייחודיות בשני </a:t>
            </a:r>
            <a:r>
              <a:rPr lang="he-IL" dirty="0" smtClean="0">
                <a:latin typeface="Arial" panose="020B0604020202020204" pitchFamily="34" charset="0"/>
              </a:rPr>
              <a:t>עניינים: </a:t>
            </a:r>
          </a:p>
          <a:p>
            <a:pPr lvl="1"/>
            <a:r>
              <a:rPr lang="he-IL" dirty="0" smtClean="0">
                <a:latin typeface="Arial" panose="020B0604020202020204" pitchFamily="34" charset="0"/>
              </a:rPr>
              <a:t>1.  </a:t>
            </a:r>
            <a:r>
              <a:rPr lang="he-IL" dirty="0">
                <a:latin typeface="Arial" panose="020B0604020202020204" pitchFamily="34" charset="0"/>
              </a:rPr>
              <a:t>הוצאת חפצים מרשות אחת </a:t>
            </a:r>
            <a:r>
              <a:rPr lang="he-IL" dirty="0" smtClean="0">
                <a:latin typeface="Arial" panose="020B0604020202020204" pitchFamily="34" charset="0"/>
              </a:rPr>
              <a:t>לשנייה</a:t>
            </a:r>
          </a:p>
          <a:p>
            <a:pPr lvl="1"/>
            <a:r>
              <a:rPr lang="he-IL" dirty="0" smtClean="0">
                <a:latin typeface="Arial" panose="020B0604020202020204" pitchFamily="34" charset="0"/>
              </a:rPr>
              <a:t> 2. טלטול חפצים </a:t>
            </a:r>
            <a:r>
              <a:rPr lang="he-IL" dirty="0">
                <a:latin typeface="Arial" panose="020B0604020202020204" pitchFamily="34" charset="0"/>
              </a:rPr>
              <a:t>(העברתם ממקום למקום) בתוך אותה </a:t>
            </a:r>
            <a:r>
              <a:rPr lang="he-IL" dirty="0" smtClean="0">
                <a:latin typeface="Arial" panose="020B0604020202020204" pitchFamily="34" charset="0"/>
              </a:rPr>
              <a:t>הרשות</a:t>
            </a:r>
            <a:r>
              <a:rPr lang="he-IL" dirty="0">
                <a:latin typeface="Arial" panose="020B0604020202020204" pitchFamily="34" charset="0"/>
              </a:rPr>
              <a:t>.</a:t>
            </a:r>
            <a:r>
              <a:rPr lang="he-IL" dirty="0" smtClean="0">
                <a:latin typeface="Arial" panose="020B0604020202020204" pitchFamily="34" charset="0"/>
              </a:rPr>
              <a:t> </a:t>
            </a:r>
          </a:p>
        </p:txBody>
      </p:sp>
      <p:sp>
        <p:nvSpPr>
          <p:cNvPr id="7" name="מלבן 6"/>
          <p:cNvSpPr/>
          <p:nvPr/>
        </p:nvSpPr>
        <p:spPr>
          <a:xfrm>
            <a:off x="1174230" y="3258270"/>
            <a:ext cx="10485119" cy="3416320"/>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dirty="0" smtClean="0">
                <a:latin typeface="Arial" panose="020B0604020202020204" pitchFamily="34" charset="0"/>
              </a:rPr>
              <a:t>מקור הדין (ע"פ בבלי </a:t>
            </a:r>
            <a:r>
              <a:rPr lang="he-IL" dirty="0">
                <a:latin typeface="Arial" panose="020B0604020202020204" pitchFamily="34" charset="0"/>
              </a:rPr>
              <a:t>שבת, </a:t>
            </a:r>
            <a:r>
              <a:rPr lang="he-IL" dirty="0" smtClean="0">
                <a:latin typeface="Arial" panose="020B0604020202020204" pitchFamily="34" charset="0"/>
              </a:rPr>
              <a:t> </a:t>
            </a:r>
            <a:r>
              <a:rPr lang="he-IL" dirty="0">
                <a:latin typeface="Arial" panose="020B0604020202020204" pitchFamily="34" charset="0"/>
              </a:rPr>
              <a:t>צ"ו, </a:t>
            </a:r>
            <a:r>
              <a:rPr lang="he-IL" dirty="0" smtClean="0">
                <a:latin typeface="Arial" panose="020B0604020202020204" pitchFamily="34" charset="0"/>
              </a:rPr>
              <a:t>ב'):</a:t>
            </a:r>
            <a:r>
              <a:rPr lang="he-IL" dirty="0">
                <a:latin typeface="Arial" panose="020B0604020202020204" pitchFamily="34" charset="0"/>
              </a:rPr>
              <a:t> </a:t>
            </a:r>
            <a:r>
              <a:rPr lang="he-IL" dirty="0">
                <a:latin typeface="David" panose="020E0502060401010101" pitchFamily="34" charset="-79"/>
                <a:cs typeface="David" panose="020E0502060401010101" pitchFamily="34" charset="-79"/>
              </a:rPr>
              <a:t>"וַיְצַו משֶׁה וַיַּעֲבִירוּ קוֹל בַּמַּחֲנֶה </a:t>
            </a:r>
            <a:r>
              <a:rPr lang="he-IL" dirty="0" err="1">
                <a:latin typeface="David" panose="020E0502060401010101" pitchFamily="34" charset="-79"/>
                <a:cs typeface="David" panose="020E0502060401010101" pitchFamily="34" charset="-79"/>
              </a:rPr>
              <a:t>לֵאמֹר</a:t>
            </a:r>
            <a:r>
              <a:rPr lang="he-IL" dirty="0">
                <a:latin typeface="David" panose="020E0502060401010101" pitchFamily="34" charset="-79"/>
                <a:cs typeface="David" panose="020E0502060401010101" pitchFamily="34" charset="-79"/>
              </a:rPr>
              <a:t>: אִישׁ וְאִשָּׁה אַל יַעֲשׂוּ עוֹד מְלָאכָה לִתְרוּמַת הַקֹּדֶשׁ - וַיִּכָּלֵא הָעָם מֵהָבִיא."</a:t>
            </a:r>
            <a:r>
              <a:rPr lang="he-IL" dirty="0">
                <a:latin typeface="Arial" panose="020B0604020202020204" pitchFamily="34" charset="0"/>
              </a:rPr>
              <a:t> </a:t>
            </a:r>
            <a:r>
              <a:rPr lang="he-IL" dirty="0" smtClean="0">
                <a:latin typeface="Arial" panose="020B0604020202020204" pitchFamily="34" charset="0"/>
              </a:rPr>
              <a:t>(שמות</a:t>
            </a:r>
            <a:r>
              <a:rPr lang="he-IL" dirty="0">
                <a:latin typeface="Arial" panose="020B0604020202020204" pitchFamily="34" charset="0"/>
              </a:rPr>
              <a:t>, </a:t>
            </a:r>
            <a:r>
              <a:rPr lang="he-IL" dirty="0" smtClean="0">
                <a:latin typeface="Arial" panose="020B0604020202020204" pitchFamily="34" charset="0"/>
              </a:rPr>
              <a:t>ל"ו</a:t>
            </a:r>
            <a:r>
              <a:rPr lang="he-IL" dirty="0">
                <a:latin typeface="Arial" panose="020B0604020202020204" pitchFamily="34" charset="0"/>
              </a:rPr>
              <a:t>, </a:t>
            </a:r>
            <a:r>
              <a:rPr lang="he-IL" dirty="0" smtClean="0">
                <a:latin typeface="Arial" panose="020B0604020202020204" pitchFamily="34" charset="0"/>
              </a:rPr>
              <a:t> </a:t>
            </a:r>
            <a:r>
              <a:rPr lang="he-IL" dirty="0">
                <a:latin typeface="Arial" panose="020B0604020202020204" pitchFamily="34" charset="0"/>
              </a:rPr>
              <a:t>ו</a:t>
            </a:r>
            <a:r>
              <a:rPr lang="he-IL" dirty="0" smtClean="0">
                <a:latin typeface="Arial" panose="020B0604020202020204" pitchFamily="34" charset="0"/>
              </a:rPr>
              <a:t>')</a:t>
            </a:r>
            <a:r>
              <a:rPr lang="he-IL" dirty="0">
                <a:latin typeface="Arial" panose="020B0604020202020204" pitchFamily="34" charset="0"/>
              </a:rPr>
              <a:t> </a:t>
            </a:r>
            <a:r>
              <a:rPr lang="he-IL" b="1" dirty="0" smtClean="0">
                <a:latin typeface="Arial" panose="020B0604020202020204" pitchFamily="34" charset="0"/>
              </a:rPr>
              <a:t>רש"י:</a:t>
            </a:r>
            <a:r>
              <a:rPr lang="he-IL" dirty="0" smtClean="0">
                <a:latin typeface="Arial" panose="020B0604020202020204" pitchFamily="34" charset="0"/>
              </a:rPr>
              <a:t> </a:t>
            </a:r>
            <a:r>
              <a:rPr lang="he-IL" dirty="0">
                <a:latin typeface="Arial" panose="020B0604020202020204" pitchFamily="34" charset="0"/>
              </a:rPr>
              <a:t>המעשה היה בשבת, ומשה, שהיה במחנה לוייה (חצר המשכן) שנחשב כרשות הרבים, ביקש מהעם להפסיק להוציא תרומות </a:t>
            </a:r>
            <a:r>
              <a:rPr lang="he-IL" dirty="0" smtClean="0">
                <a:latin typeface="Arial" panose="020B0604020202020204" pitchFamily="34" charset="0"/>
              </a:rPr>
              <a:t>מרשות </a:t>
            </a:r>
            <a:r>
              <a:rPr lang="he-IL" dirty="0">
                <a:latin typeface="Arial" panose="020B0604020202020204" pitchFamily="34" charset="0"/>
              </a:rPr>
              <a:t>היחיד שלהם. </a:t>
            </a:r>
          </a:p>
          <a:p>
            <a:r>
              <a:rPr lang="he-IL" dirty="0" smtClean="0">
                <a:latin typeface="Arial" panose="020B0604020202020204" pitchFamily="34" charset="0"/>
              </a:rPr>
              <a:t>על </a:t>
            </a:r>
            <a:r>
              <a:rPr lang="he-IL" dirty="0">
                <a:latin typeface="Arial" panose="020B0604020202020204" pitchFamily="34" charset="0"/>
              </a:rPr>
              <a:t>פי </a:t>
            </a:r>
            <a:r>
              <a:rPr lang="he-IL" b="1" dirty="0" smtClean="0">
                <a:latin typeface="Arial" panose="020B0604020202020204" pitchFamily="34" charset="0"/>
              </a:rPr>
              <a:t>רב</a:t>
            </a:r>
            <a:r>
              <a:rPr lang="he-IL" b="1" dirty="0">
                <a:latin typeface="Arial" panose="020B0604020202020204" pitchFamily="34" charset="0"/>
              </a:rPr>
              <a:t> האי </a:t>
            </a:r>
            <a:r>
              <a:rPr lang="he-IL" b="1" dirty="0" smtClean="0">
                <a:latin typeface="Arial" panose="020B0604020202020204" pitchFamily="34" charset="0"/>
              </a:rPr>
              <a:t>גאון </a:t>
            </a:r>
            <a:r>
              <a:rPr lang="he-IL" dirty="0" smtClean="0">
                <a:latin typeface="Arial" panose="020B0604020202020204" pitchFamily="34" charset="0"/>
              </a:rPr>
              <a:t>(</a:t>
            </a:r>
            <a:r>
              <a:rPr lang="he-IL" dirty="0" smtClean="0"/>
              <a:t>הובא </a:t>
            </a:r>
            <a:r>
              <a:rPr lang="he-IL" dirty="0"/>
              <a:t>בפירושי </a:t>
            </a:r>
            <a:r>
              <a:rPr lang="he-IL" dirty="0" err="1"/>
              <a:t>רשב"א</a:t>
            </a:r>
            <a:r>
              <a:rPr lang="he-IL" dirty="0"/>
              <a:t> ורבנו חננאל למסכת שבת, צ"ו, א', וכן ברמב"ם בהלכות שבת, פרק י"ב, הלכה ח')  </a:t>
            </a:r>
            <a:r>
              <a:rPr lang="he-IL" dirty="0" smtClean="0">
                <a:latin typeface="Arial" panose="020B0604020202020204" pitchFamily="34" charset="0"/>
              </a:rPr>
              <a:t>המעשה </a:t>
            </a:r>
            <a:r>
              <a:rPr lang="he-IL" b="1" dirty="0">
                <a:latin typeface="Arial" panose="020B0604020202020204" pitchFamily="34" charset="0"/>
              </a:rPr>
              <a:t>לא היה בשבת</a:t>
            </a:r>
            <a:r>
              <a:rPr lang="he-IL" dirty="0">
                <a:latin typeface="Arial" panose="020B0604020202020204" pitchFamily="34" charset="0"/>
              </a:rPr>
              <a:t>, אך העובדה שהפסוק משתמש במילה "</a:t>
            </a:r>
            <a:r>
              <a:rPr lang="he-IL" b="1" dirty="0">
                <a:latin typeface="Arial" panose="020B0604020202020204" pitchFamily="34" charset="0"/>
              </a:rPr>
              <a:t>מלאכה</a:t>
            </a:r>
            <a:r>
              <a:rPr lang="he-IL" dirty="0">
                <a:latin typeface="Arial" panose="020B0604020202020204" pitchFamily="34" charset="0"/>
              </a:rPr>
              <a:t>" כדי להגדיר הוצאה, דיַה כדי להגדירה כאב מלאכה.</a:t>
            </a:r>
          </a:p>
          <a:p>
            <a:r>
              <a:rPr lang="he-IL" b="1" dirty="0">
                <a:latin typeface="Arial" panose="020B0604020202020204" pitchFamily="34" charset="0"/>
              </a:rPr>
              <a:t>התוספות</a:t>
            </a:r>
            <a:r>
              <a:rPr lang="he-IL" dirty="0">
                <a:latin typeface="Arial" panose="020B0604020202020204" pitchFamily="34" charset="0"/>
              </a:rPr>
              <a:t> </a:t>
            </a:r>
            <a:r>
              <a:rPr lang="he-IL" dirty="0" smtClean="0">
                <a:latin typeface="Arial" panose="020B0604020202020204" pitchFamily="34" charset="0"/>
              </a:rPr>
              <a:t>(שבת</a:t>
            </a:r>
            <a:r>
              <a:rPr lang="he-IL" dirty="0">
                <a:latin typeface="Arial" panose="020B0604020202020204" pitchFamily="34" charset="0"/>
              </a:rPr>
              <a:t>, </a:t>
            </a:r>
            <a:r>
              <a:rPr lang="he-IL" dirty="0" smtClean="0">
                <a:latin typeface="Arial" panose="020B0604020202020204" pitchFamily="34" charset="0"/>
              </a:rPr>
              <a:t> </a:t>
            </a:r>
            <a:r>
              <a:rPr lang="he-IL" dirty="0">
                <a:latin typeface="Arial" panose="020B0604020202020204" pitchFamily="34" charset="0"/>
              </a:rPr>
              <a:t>ב', </a:t>
            </a:r>
            <a:r>
              <a:rPr lang="he-IL" dirty="0" smtClean="0">
                <a:latin typeface="Arial" panose="020B0604020202020204" pitchFamily="34" charset="0"/>
              </a:rPr>
              <a:t>א</a:t>
            </a:r>
            <a:r>
              <a:rPr lang="he-IL" dirty="0">
                <a:latin typeface="Arial" panose="020B0604020202020204" pitchFamily="34" charset="0"/>
              </a:rPr>
              <a:t>' דיבור המתחיל פשט) </a:t>
            </a:r>
            <a:r>
              <a:rPr lang="he-IL" b="1" dirty="0" err="1">
                <a:latin typeface="Arial" panose="020B0604020202020204" pitchFamily="34" charset="0"/>
              </a:rPr>
              <a:t>והרא"ש</a:t>
            </a:r>
            <a:r>
              <a:rPr lang="he-IL" dirty="0">
                <a:latin typeface="Arial" panose="020B0604020202020204" pitchFamily="34" charset="0"/>
              </a:rPr>
              <a:t> (שם) </a:t>
            </a:r>
            <a:r>
              <a:rPr lang="he-IL" dirty="0" smtClean="0">
                <a:latin typeface="Arial" panose="020B0604020202020204" pitchFamily="34" charset="0"/>
              </a:rPr>
              <a:t>על </a:t>
            </a:r>
            <a:r>
              <a:rPr lang="he-IL" dirty="0">
                <a:latin typeface="Arial" panose="020B0604020202020204" pitchFamily="34" charset="0"/>
              </a:rPr>
              <a:t>פי הגמרא בעירובין </a:t>
            </a:r>
            <a:r>
              <a:rPr lang="he-IL" dirty="0" smtClean="0">
                <a:latin typeface="Arial" panose="020B0604020202020204" pitchFamily="34" charset="0"/>
              </a:rPr>
              <a:t>(י"ז</a:t>
            </a:r>
            <a:r>
              <a:rPr lang="he-IL" dirty="0">
                <a:latin typeface="Arial" panose="020B0604020202020204" pitchFamily="34" charset="0"/>
              </a:rPr>
              <a:t>, </a:t>
            </a:r>
            <a:r>
              <a:rPr lang="he-IL" dirty="0" smtClean="0">
                <a:latin typeface="Arial" panose="020B0604020202020204" pitchFamily="34" charset="0"/>
              </a:rPr>
              <a:t>ב</a:t>
            </a:r>
            <a:r>
              <a:rPr lang="he-IL" dirty="0">
                <a:latin typeface="Arial" panose="020B0604020202020204" pitchFamily="34" charset="0"/>
              </a:rPr>
              <a:t>') מהפסוק שנאמר בפרשת </a:t>
            </a:r>
            <a:r>
              <a:rPr lang="he-IL" dirty="0" err="1">
                <a:latin typeface="Arial" panose="020B0604020202020204" pitchFamily="34" charset="0"/>
              </a:rPr>
              <a:t>המן:</a:t>
            </a:r>
            <a:r>
              <a:rPr lang="he-IL" dirty="0" err="1">
                <a:latin typeface="David" panose="020E0502060401010101" pitchFamily="34" charset="-79"/>
                <a:cs typeface="David" panose="020E0502060401010101" pitchFamily="34" charset="-79"/>
              </a:rPr>
              <a:t>"אל</a:t>
            </a:r>
            <a:r>
              <a:rPr lang="he-IL" dirty="0">
                <a:latin typeface="David" panose="020E0502060401010101" pitchFamily="34" charset="-79"/>
                <a:cs typeface="David" panose="020E0502060401010101" pitchFamily="34" charset="-79"/>
              </a:rPr>
              <a:t> יצא איש ממקומו."</a:t>
            </a:r>
            <a:r>
              <a:rPr lang="he-IL" dirty="0">
                <a:latin typeface="Arial" panose="020B0604020202020204" pitchFamily="34" charset="0"/>
              </a:rPr>
              <a:t> </a:t>
            </a:r>
            <a:r>
              <a:rPr lang="he-IL" dirty="0" smtClean="0">
                <a:latin typeface="Arial" panose="020B0604020202020204" pitchFamily="34" charset="0"/>
              </a:rPr>
              <a:t>(שמות</a:t>
            </a:r>
            <a:r>
              <a:rPr lang="he-IL" dirty="0">
                <a:latin typeface="Arial" panose="020B0604020202020204" pitchFamily="34" charset="0"/>
              </a:rPr>
              <a:t>, </a:t>
            </a:r>
            <a:r>
              <a:rPr lang="he-IL" dirty="0" smtClean="0">
                <a:latin typeface="Arial" panose="020B0604020202020204" pitchFamily="34" charset="0"/>
              </a:rPr>
              <a:t> </a:t>
            </a:r>
            <a:r>
              <a:rPr lang="he-IL" dirty="0">
                <a:latin typeface="Arial" panose="020B0604020202020204" pitchFamily="34" charset="0"/>
              </a:rPr>
              <a:t>ט"ז, </a:t>
            </a:r>
            <a:r>
              <a:rPr lang="he-IL" dirty="0" smtClean="0">
                <a:latin typeface="Arial" panose="020B0604020202020204" pitchFamily="34" charset="0"/>
              </a:rPr>
              <a:t> </a:t>
            </a:r>
            <a:r>
              <a:rPr lang="he-IL" dirty="0">
                <a:latin typeface="Arial" panose="020B0604020202020204" pitchFamily="34" charset="0"/>
              </a:rPr>
              <a:t>כ"ט)</a:t>
            </a:r>
          </a:p>
          <a:p>
            <a:r>
              <a:rPr lang="he-IL" dirty="0">
                <a:latin typeface="Arial" panose="020B0604020202020204" pitchFamily="34" charset="0"/>
              </a:rPr>
              <a:t>איסור מפורש על הוצאה מרשות לרשות בשבת מופיע </a:t>
            </a:r>
            <a:r>
              <a:rPr lang="he-IL" dirty="0" smtClean="0">
                <a:latin typeface="Arial" panose="020B0604020202020204" pitchFamily="34" charset="0"/>
              </a:rPr>
              <a:t>בירמיהו</a:t>
            </a:r>
            <a:r>
              <a:rPr lang="he-IL" dirty="0">
                <a:latin typeface="Arial" panose="020B0604020202020204" pitchFamily="34" charset="0"/>
              </a:rPr>
              <a:t>: </a:t>
            </a:r>
            <a:r>
              <a:rPr lang="he-IL" dirty="0">
                <a:latin typeface="David" panose="020E0502060401010101" pitchFamily="34" charset="-79"/>
                <a:cs typeface="David" panose="020E0502060401010101" pitchFamily="34" charset="-79"/>
              </a:rPr>
              <a:t>"כֹּה אָמַר ה', </a:t>
            </a:r>
            <a:r>
              <a:rPr lang="he-IL" dirty="0" err="1">
                <a:latin typeface="David" panose="020E0502060401010101" pitchFamily="34" charset="-79"/>
                <a:cs typeface="David" panose="020E0502060401010101" pitchFamily="34" charset="-79"/>
              </a:rPr>
              <a:t>הִשָּׁמְרו</a:t>
            </a:r>
            <a:r>
              <a:rPr lang="he-IL" dirty="0">
                <a:latin typeface="David" panose="020E0502060401010101" pitchFamily="34" charset="-79"/>
                <a:cs typeface="David" panose="020E0502060401010101" pitchFamily="34" charset="-79"/>
              </a:rPr>
              <a:t>ּ בְּנַפְשׁוֹתֵיכֶם; </a:t>
            </a:r>
            <a:r>
              <a:rPr lang="he-IL" dirty="0" err="1">
                <a:latin typeface="David" panose="020E0502060401010101" pitchFamily="34" charset="-79"/>
                <a:cs typeface="David" panose="020E0502060401010101" pitchFamily="34" charset="-79"/>
              </a:rPr>
              <a:t>וְאַל-תִּשְׂאו</a:t>
            </a:r>
            <a:r>
              <a:rPr lang="he-IL" dirty="0">
                <a:latin typeface="David" panose="020E0502060401010101" pitchFamily="34" charset="-79"/>
                <a:cs typeface="David" panose="020E0502060401010101" pitchFamily="34" charset="-79"/>
              </a:rPr>
              <a:t>ּ מַשָּׂא בְּיוֹם הַשַּׁבָּת, וַהֲבֵאתֶם בְּשַׁעֲרֵי יְרוּשָׁלִָם. וְלֹא-תוֹצִיאוּ מַשָּׂא מִבָּתֵּיכֶם בְּיוֹם הַשַּׁבָּת, וְכָל-מְלָאכָה לֹא תַעֲשׂוּ; </a:t>
            </a:r>
            <a:r>
              <a:rPr lang="he-IL" dirty="0" err="1">
                <a:latin typeface="David" panose="020E0502060401010101" pitchFamily="34" charset="-79"/>
                <a:cs typeface="David" panose="020E0502060401010101" pitchFamily="34" charset="-79"/>
              </a:rPr>
              <a:t>וְקִדַּשְׁתֶּם</a:t>
            </a:r>
            <a:r>
              <a:rPr lang="he-IL" dirty="0">
                <a:latin typeface="David" panose="020E0502060401010101" pitchFamily="34" charset="-79"/>
                <a:cs typeface="David" panose="020E0502060401010101" pitchFamily="34" charset="-79"/>
              </a:rPr>
              <a:t> אֶת-יוֹם הַשַּׁבָּת, כַּאֲשֶׁר </a:t>
            </a:r>
            <a:r>
              <a:rPr lang="he-IL" dirty="0" err="1">
                <a:latin typeface="David" panose="020E0502060401010101" pitchFamily="34" charset="-79"/>
                <a:cs typeface="David" panose="020E0502060401010101" pitchFamily="34" charset="-79"/>
              </a:rPr>
              <a:t>צִוִּיתִי</a:t>
            </a:r>
            <a:r>
              <a:rPr lang="he-IL" dirty="0">
                <a:latin typeface="David" panose="020E0502060401010101" pitchFamily="34" charset="-79"/>
                <a:cs typeface="David" panose="020E0502060401010101" pitchFamily="34" charset="-79"/>
              </a:rPr>
              <a:t> אֶת-אֲבוֹתֵיכֶם."</a:t>
            </a:r>
            <a:r>
              <a:rPr lang="he-IL" dirty="0">
                <a:latin typeface="Arial" panose="020B0604020202020204" pitchFamily="34" charset="0"/>
              </a:rPr>
              <a:t> </a:t>
            </a:r>
            <a:r>
              <a:rPr lang="he-IL" dirty="0" smtClean="0">
                <a:latin typeface="Arial" panose="020B0604020202020204" pitchFamily="34" charset="0"/>
              </a:rPr>
              <a:t>(ירמיהו</a:t>
            </a:r>
            <a:r>
              <a:rPr lang="he-IL" dirty="0">
                <a:latin typeface="Arial" panose="020B0604020202020204" pitchFamily="34" charset="0"/>
              </a:rPr>
              <a:t>, </a:t>
            </a:r>
            <a:r>
              <a:rPr lang="he-IL" dirty="0" smtClean="0">
                <a:latin typeface="Arial" panose="020B0604020202020204" pitchFamily="34" charset="0"/>
              </a:rPr>
              <a:t>,</a:t>
            </a:r>
            <a:r>
              <a:rPr lang="he-IL" dirty="0">
                <a:latin typeface="Arial" panose="020B0604020202020204" pitchFamily="34" charset="0"/>
              </a:rPr>
              <a:t> פסוקים כ"א-כ"ב</a:t>
            </a:r>
            <a:r>
              <a:rPr lang="he-IL" dirty="0" smtClean="0">
                <a:latin typeface="Arial" panose="020B0604020202020204" pitchFamily="34" charset="0"/>
              </a:rPr>
              <a:t>)</a:t>
            </a:r>
          </a:p>
          <a:p>
            <a:endParaRPr lang="he-IL" dirty="0">
              <a:latin typeface="Arial" panose="020B0604020202020204" pitchFamily="34" charset="0"/>
            </a:endParaRPr>
          </a:p>
        </p:txBody>
      </p:sp>
      <p:sp>
        <p:nvSpPr>
          <p:cNvPr id="8" name="סוגר מסולסל שמאלי 7"/>
          <p:cNvSpPr/>
          <p:nvPr/>
        </p:nvSpPr>
        <p:spPr>
          <a:xfrm>
            <a:off x="7727768" y="790204"/>
            <a:ext cx="531223" cy="74022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TextBox 8"/>
          <p:cNvSpPr txBox="1"/>
          <p:nvPr/>
        </p:nvSpPr>
        <p:spPr>
          <a:xfrm>
            <a:off x="5638532" y="932484"/>
            <a:ext cx="2020388" cy="369332"/>
          </a:xfrm>
          <a:prstGeom prst="rect">
            <a:avLst/>
          </a:prstGeom>
          <a:noFill/>
        </p:spPr>
        <p:txBody>
          <a:bodyPr wrap="square" rtlCol="1">
            <a:spAutoFit/>
          </a:bodyPr>
          <a:lstStyle/>
          <a:p>
            <a:r>
              <a:rPr lang="he-IL" dirty="0" smtClean="0">
                <a:latin typeface="Arial" panose="020B0604020202020204" pitchFamily="34" charset="0"/>
              </a:rPr>
              <a:t>אלה </a:t>
            </a:r>
            <a:r>
              <a:rPr lang="he-IL" dirty="0">
                <a:latin typeface="Arial" panose="020B0604020202020204" pitchFamily="34" charset="0"/>
              </a:rPr>
              <a:t>רשויות </a:t>
            </a:r>
            <a:r>
              <a:rPr lang="he-IL" dirty="0" smtClean="0">
                <a:latin typeface="Arial" panose="020B0604020202020204" pitchFamily="34" charset="0"/>
              </a:rPr>
              <a:t>התורה</a:t>
            </a:r>
            <a:endParaRPr lang="he-IL" dirty="0"/>
          </a:p>
        </p:txBody>
      </p:sp>
      <p:sp>
        <p:nvSpPr>
          <p:cNvPr id="5" name="TextBox 4"/>
          <p:cNvSpPr txBox="1"/>
          <p:nvPr/>
        </p:nvSpPr>
        <p:spPr>
          <a:xfrm>
            <a:off x="557349" y="6113417"/>
            <a:ext cx="1445622" cy="369332"/>
          </a:xfrm>
          <a:prstGeom prst="rect">
            <a:avLst/>
          </a:prstGeom>
          <a:solidFill>
            <a:schemeClr val="accent6">
              <a:lumMod val="60000"/>
              <a:lumOff val="40000"/>
            </a:schemeClr>
          </a:solidFill>
          <a:scene3d>
            <a:camera prst="orthographicFront"/>
            <a:lightRig rig="threePt" dir="t"/>
          </a:scene3d>
          <a:sp3d>
            <a:bevelT prst="relaxedInset"/>
          </a:sp3d>
        </p:spPr>
        <p:txBody>
          <a:bodyPr wrap="square" rtlCol="1">
            <a:spAutoFit/>
          </a:bodyPr>
          <a:lstStyle/>
          <a:p>
            <a:r>
              <a:rPr lang="he-IL" b="1" dirty="0" smtClean="0">
                <a:hlinkClick r:id="rId2" action="ppaction://hlinksldjump"/>
              </a:rPr>
              <a:t>הקש להמשך</a:t>
            </a:r>
            <a:endParaRPr lang="he-IL" b="1" dirty="0"/>
          </a:p>
        </p:txBody>
      </p:sp>
    </p:spTree>
    <p:extLst>
      <p:ext uri="{BB962C8B-B14F-4D97-AF65-F5344CB8AC3E}">
        <p14:creationId xmlns:p14="http://schemas.microsoft.com/office/powerpoint/2010/main" val="34519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right)">
                                      <p:cBhvr>
                                        <p:cTn id="20" dur="500"/>
                                        <p:tgtEl>
                                          <p:spTgt spid="6">
                                            <p:txEl>
                                              <p:pRg st="1" end="1"/>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right)">
                                      <p:cBhvr>
                                        <p:cTn id="23" dur="500"/>
                                        <p:tgtEl>
                                          <p:spTgt spid="6">
                                            <p:txEl>
                                              <p:pRg st="2" end="2"/>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righ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right)">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right)">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wipe(right)">
                                      <p:cBhvr>
                                        <p:cTn id="52" dur="500"/>
                                        <p:tgtEl>
                                          <p:spTgt spid="6">
                                            <p:txEl>
                                              <p:pRg st="6" end="6"/>
                                            </p:txEl>
                                          </p:spTgt>
                                        </p:tgtEl>
                                      </p:cBhvr>
                                    </p:animEffect>
                                  </p:childTnLst>
                                </p:cTn>
                              </p:par>
                              <p:par>
                                <p:cTn id="53" presetID="22" presetClass="entr" presetSubtype="2"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wipe(right)">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ircle(in)">
                                      <p:cBhvr>
                                        <p:cTn id="60" dur="20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3" name="מציין מיקום של מספר שקופית 2"/>
          <p:cNvSpPr>
            <a:spLocks noGrp="1"/>
          </p:cNvSpPr>
          <p:nvPr>
            <p:ph type="sldNum" sz="quarter" idx="12"/>
          </p:nvPr>
        </p:nvSpPr>
        <p:spPr/>
        <p:txBody>
          <a:bodyPr/>
          <a:lstStyle/>
          <a:p>
            <a:fld id="{8408AFD1-86F7-4B63-9F95-0EAA1EAFC3DF}" type="slidenum">
              <a:rPr lang="he-IL" smtClean="0"/>
              <a:t>21</a:t>
            </a:fld>
            <a:endParaRPr lang="he-IL"/>
          </a:p>
        </p:txBody>
      </p:sp>
      <p:sp>
        <p:nvSpPr>
          <p:cNvPr id="4" name="מלבן 3"/>
          <p:cNvSpPr/>
          <p:nvPr/>
        </p:nvSpPr>
        <p:spPr>
          <a:xfrm>
            <a:off x="1619795" y="844731"/>
            <a:ext cx="9431382" cy="5334944"/>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dirty="0">
                <a:latin typeface="Arial" panose="020B0604020202020204" pitchFamily="34" charset="0"/>
              </a:rPr>
              <a:t>על פי התורה ישנם שני איסורים עיקריים:</a:t>
            </a:r>
          </a:p>
          <a:p>
            <a:pPr marL="342900" indent="-342900">
              <a:buFont typeface="+mj-lt"/>
              <a:buAutoNum type="arabicPeriod"/>
            </a:pPr>
            <a:r>
              <a:rPr lang="he-IL" dirty="0">
                <a:latin typeface="Arial" panose="020B0604020202020204" pitchFamily="34" charset="0"/>
              </a:rPr>
              <a:t>לעקור חפץ הנמצא ברשות הרבים, לטלטלו ארבע אמות ולהניחו בקרקע רשות הרבים (הלכה למשה מסיני).</a:t>
            </a:r>
          </a:p>
          <a:p>
            <a:pPr marL="342900" indent="-342900">
              <a:buFont typeface="+mj-lt"/>
              <a:buAutoNum type="arabicPeriod"/>
            </a:pPr>
            <a:r>
              <a:rPr lang="he-IL" dirty="0">
                <a:latin typeface="Arial" panose="020B0604020202020204" pitchFamily="34" charset="0"/>
              </a:rPr>
              <a:t>לעקור חפץ מרשות היחיד, להעבירו לרשות הרבים ולהניחו שם, וכן מרשות הרבים לרשות היחיד. </a:t>
            </a:r>
            <a:r>
              <a:rPr lang="he-IL" dirty="0" smtClean="0">
                <a:latin typeface="Arial" panose="020B0604020202020204" pitchFamily="34" charset="0"/>
              </a:rPr>
              <a:t>הדבר נלמד, </a:t>
            </a:r>
            <a:r>
              <a:rPr lang="he-IL" dirty="0">
                <a:latin typeface="Arial" panose="020B0604020202020204" pitchFamily="34" charset="0"/>
              </a:rPr>
              <a:t>מכך שבני ישראל לא הוציאו מאהליהם (רשות היחיד) ולא הביאו למשה שהיה במשכן (רשות הרבים) חפצים לבניית המשכן. אולם, מותר לטלטל בלא הגבלה ברשות היחיד וכן להעביר ממקום פטור לרשות אחרת ולהפך.</a:t>
            </a:r>
          </a:p>
          <a:p>
            <a:r>
              <a:rPr lang="he-IL" dirty="0">
                <a:latin typeface="Arial" panose="020B0604020202020204" pitchFamily="34" charset="0"/>
              </a:rPr>
              <a:t>כמו כן הוסיפו חכמים איסורים נוספים:</a:t>
            </a:r>
          </a:p>
          <a:p>
            <a:pPr marL="742950" lvl="1" indent="-285750">
              <a:buFont typeface="Wingdings" panose="05000000000000000000" pitchFamily="2" charset="2"/>
              <a:buChar char="Ø"/>
            </a:pPr>
            <a:r>
              <a:rPr lang="he-IL" dirty="0">
                <a:latin typeface="Arial" panose="020B0604020202020204" pitchFamily="34" charset="0"/>
              </a:rPr>
              <a:t>איסור לטלטל אל כרמלית מרשות היחיד ומרשות הרבים, וכן מכרמלית לרשות היחיד או הרבים.</a:t>
            </a:r>
          </a:p>
          <a:p>
            <a:pPr marL="742950" lvl="1" indent="-285750">
              <a:buFont typeface="Wingdings" panose="05000000000000000000" pitchFamily="2" charset="2"/>
              <a:buChar char="Ø"/>
            </a:pPr>
            <a:r>
              <a:rPr lang="he-IL" dirty="0">
                <a:latin typeface="Arial" panose="020B0604020202020204" pitchFamily="34" charset="0"/>
              </a:rPr>
              <a:t>איסור לטלטל ארבע אמות בכרמלית.</a:t>
            </a:r>
          </a:p>
          <a:p>
            <a:pPr marL="742950" lvl="1" indent="-285750">
              <a:buFont typeface="Wingdings" panose="05000000000000000000" pitchFamily="2" charset="2"/>
              <a:buChar char="Ø"/>
            </a:pPr>
            <a:r>
              <a:rPr lang="he-IL" dirty="0">
                <a:latin typeface="Arial" panose="020B0604020202020204" pitchFamily="34" charset="0"/>
              </a:rPr>
              <a:t>איסור לטלטל מרשות היחיד לרשות היחיד שבבעלות אחרת ללא עירוב חצרות.</a:t>
            </a:r>
          </a:p>
          <a:p>
            <a:pPr marL="742950" lvl="1" indent="-285750">
              <a:buFont typeface="Wingdings" panose="05000000000000000000" pitchFamily="2" charset="2"/>
              <a:buChar char="Ø"/>
            </a:pPr>
            <a:r>
              <a:rPr lang="he-IL" dirty="0">
                <a:latin typeface="Arial" panose="020B0604020202020204" pitchFamily="34" charset="0"/>
              </a:rPr>
              <a:t>איסור לעשות רק חלק מהמלאכה (עקירה, העברה או הנחה).</a:t>
            </a:r>
          </a:p>
          <a:p>
            <a:pPr marL="742950" lvl="1" indent="-285750">
              <a:buFont typeface="Wingdings" panose="05000000000000000000" pitchFamily="2" charset="2"/>
              <a:buChar char="Ø"/>
            </a:pPr>
            <a:r>
              <a:rPr lang="he-IL" dirty="0">
                <a:latin typeface="Arial" panose="020B0604020202020204" pitchFamily="34" charset="0"/>
              </a:rPr>
              <a:t>איסור העברה כלאחר יד, כלומר, בדרך משונה מהדרך הרגילה.</a:t>
            </a:r>
          </a:p>
          <a:p>
            <a:pPr marL="742950" lvl="1" indent="-285750">
              <a:buFont typeface="Wingdings" panose="05000000000000000000" pitchFamily="2" charset="2"/>
              <a:buChar char="Ø"/>
            </a:pPr>
            <a:r>
              <a:rPr lang="he-IL" dirty="0">
                <a:latin typeface="Arial" panose="020B0604020202020204" pitchFamily="34" charset="0"/>
              </a:rPr>
              <a:t>איסור להניח לאו דווקא בקרקע הרשות.</a:t>
            </a:r>
          </a:p>
          <a:p>
            <a:pPr marL="742950" lvl="1" indent="-285750">
              <a:buFont typeface="Wingdings" panose="05000000000000000000" pitchFamily="2" charset="2"/>
              <a:buChar char="Ø"/>
            </a:pPr>
            <a:r>
              <a:rPr lang="he-IL" dirty="0">
                <a:latin typeface="Arial" panose="020B0604020202020204" pitchFamily="34" charset="0"/>
              </a:rPr>
              <a:t>איסור להוציא מרשות היחיד לרשות הרבים כשהחפץ נח בין לבין במקום פטור, אולם מותר לעשות כל אחת מההוצאות בנפרד.</a:t>
            </a:r>
          </a:p>
          <a:p>
            <a:r>
              <a:rPr lang="he-IL" dirty="0">
                <a:solidFill>
                  <a:srgbClr val="222222"/>
                </a:solidFill>
                <a:latin typeface="Arial" panose="020B0604020202020204" pitchFamily="34" charset="0"/>
              </a:rPr>
              <a:t>על פי איסורים אלו ניתן ללמוד שמותר לטלטל חפץ פחות מארבע אמות ברשות הרבים. מותר לטלטל בגדים, אביזרי לבוש ותכשיטים שנלבשים ונענדים כפי שנהוג על גוף האדם. לכן למשל הרכבת משקפיים לא תחשב להוצאה או טלטול</a:t>
            </a:r>
            <a:r>
              <a:rPr lang="he-IL" dirty="0" smtClean="0">
                <a:solidFill>
                  <a:srgbClr val="222222"/>
                </a:solidFill>
                <a:latin typeface="Arial" panose="020B0604020202020204" pitchFamily="34" charset="0"/>
              </a:rPr>
              <a:t>.</a:t>
            </a:r>
            <a:endParaRPr lang="he-IL" b="0" i="0" dirty="0">
              <a:solidFill>
                <a:srgbClr val="222222"/>
              </a:solidFill>
              <a:effectLst/>
              <a:latin typeface="Arial" panose="020B0604020202020204" pitchFamily="34" charset="0"/>
            </a:endParaRPr>
          </a:p>
        </p:txBody>
      </p:sp>
      <p:sp>
        <p:nvSpPr>
          <p:cNvPr id="5" name="לחצן פעולה: בית 4">
            <a:hlinkClick r:id="rId2" action="ppaction://hlinksldjump" highlightClick="1"/>
          </p:cNvPr>
          <p:cNvSpPr/>
          <p:nvPr/>
        </p:nvSpPr>
        <p:spPr>
          <a:xfrm>
            <a:off x="391887" y="4022949"/>
            <a:ext cx="574764" cy="6187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896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right)">
                                      <p:cBhvr>
                                        <p:cTn id="20" dur="500"/>
                                        <p:tgtEl>
                                          <p:spTgt spid="4">
                                            <p:txEl>
                                              <p:pRg st="1" end="1"/>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right)">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right)">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heel(1)">
                                      <p:cBhvr>
                                        <p:cTn id="33" dur="2000"/>
                                        <p:tgtEl>
                                          <p:spTgt spid="4">
                                            <p:txEl>
                                              <p:pRg st="4" end="4"/>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heel(1)">
                                      <p:cBhvr>
                                        <p:cTn id="36" dur="2000"/>
                                        <p:tgtEl>
                                          <p:spTgt spid="4">
                                            <p:txEl>
                                              <p:pRg st="5" end="5"/>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heel(1)">
                                      <p:cBhvr>
                                        <p:cTn id="39" dur="2000"/>
                                        <p:tgtEl>
                                          <p:spTgt spid="4">
                                            <p:txEl>
                                              <p:pRg st="6" end="6"/>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heel(1)">
                                      <p:cBhvr>
                                        <p:cTn id="45" dur="2000"/>
                                        <p:tgtEl>
                                          <p:spTgt spid="4">
                                            <p:txEl>
                                              <p:pRg st="8" end="8"/>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wheel(1)">
                                      <p:cBhvr>
                                        <p:cTn id="48" dur="2000"/>
                                        <p:tgtEl>
                                          <p:spTgt spid="4">
                                            <p:txEl>
                                              <p:pRg st="9" end="9"/>
                                            </p:txEl>
                                          </p:spTgt>
                                        </p:tgtEl>
                                      </p:cBhvr>
                                    </p:animEffect>
                                  </p:childTnLst>
                                </p:cTn>
                              </p:par>
                              <p:par>
                                <p:cTn id="49" presetID="21" presetClass="entr" presetSubtype="1"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heel(1)">
                                      <p:cBhvr>
                                        <p:cTn id="51" dur="20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barn(inVertical)">
                                      <p:cBhvr>
                                        <p:cTn id="5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391886" y="1667813"/>
            <a:ext cx="11077303" cy="470898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dirty="0">
                <a:latin typeface="Calibri" panose="020F0502020204030204" pitchFamily="34" charset="0"/>
                <a:ea typeface="Calibri" panose="020F0502020204030204" pitchFamily="34" charset="0"/>
                <a:cs typeface="Arial" panose="020B0604020202020204" pitchFamily="34" charset="0"/>
              </a:rPr>
              <a:t>מצוות שבת היא </a:t>
            </a:r>
            <a:r>
              <a:rPr lang="he-IL" dirty="0" smtClean="0">
                <a:latin typeface="Calibri" panose="020F0502020204030204" pitchFamily="34" charset="0"/>
                <a:ea typeface="Calibri" panose="020F0502020204030204" pitchFamily="34" charset="0"/>
                <a:cs typeface="Arial" panose="020B0604020202020204" pitchFamily="34" charset="0"/>
              </a:rPr>
              <a:t>מהחמורות </a:t>
            </a:r>
            <a:r>
              <a:rPr lang="he-IL" dirty="0">
                <a:latin typeface="Calibri" panose="020F0502020204030204" pitchFamily="34" charset="0"/>
                <a:ea typeface="Calibri" panose="020F0502020204030204" pitchFamily="34" charset="0"/>
                <a:cs typeface="Arial" panose="020B0604020202020204" pitchFamily="34" charset="0"/>
              </a:rPr>
              <a:t>בתורה. יש בה גם מצות </a:t>
            </a:r>
            <a:r>
              <a:rPr lang="he-IL" dirty="0" smtClean="0">
                <a:latin typeface="Calibri" panose="020F0502020204030204" pitchFamily="34" charset="0"/>
                <a:ea typeface="Calibri" panose="020F0502020204030204" pitchFamily="34" charset="0"/>
                <a:cs typeface="Arial" panose="020B0604020202020204" pitchFamily="34" charset="0"/>
              </a:rPr>
              <a:t>עשה (שתי מצוות) ומצוות לא תעשה (שלוש מצוות) </a:t>
            </a:r>
            <a:r>
              <a:rPr lang="he-IL" dirty="0">
                <a:latin typeface="Calibri" panose="020F0502020204030204" pitchFamily="34" charset="0"/>
                <a:ea typeface="Calibri" panose="020F0502020204030204" pitchFamily="34" charset="0"/>
                <a:cs typeface="Arial" panose="020B0604020202020204" pitchFamily="34" charset="0"/>
              </a:rPr>
              <a:t>, </a:t>
            </a:r>
            <a:endParaRPr lang="he-IL" dirty="0" smtClean="0">
              <a:latin typeface="Calibri" panose="020F0502020204030204" pitchFamily="34" charset="0"/>
              <a:ea typeface="Calibri" panose="020F0502020204030204" pitchFamily="34" charset="0"/>
              <a:cs typeface="Arial" panose="020B0604020202020204" pitchFamily="34" charset="0"/>
            </a:endParaRPr>
          </a:p>
          <a:p>
            <a:pPr marL="285750" lvl="0" indent="-285750">
              <a:buFont typeface="Wingdings" panose="05000000000000000000" pitchFamily="2" charset="2"/>
              <a:buChar char="v"/>
            </a:pPr>
            <a:r>
              <a:rPr lang="he-IL" altLang="he-IL" b="1" dirty="0">
                <a:cs typeface="Arial" panose="020B0604020202020204" pitchFamily="34" charset="0"/>
              </a:rPr>
              <a:t>הבערת אש</a:t>
            </a:r>
            <a:r>
              <a:rPr lang="he-IL" altLang="he-IL" b="1" baseline="30000" dirty="0">
                <a:cs typeface="Arial" panose="020B0604020202020204" pitchFamily="34" charset="0"/>
              </a:rPr>
              <a:t>   </a:t>
            </a:r>
            <a:r>
              <a:rPr lang="he-IL" dirty="0"/>
              <a:t>"לֹא-תְבַעֲרוּ אֵשׁ בְּכֹל מֹשְׁבֹתֵיכֶם בְּיוֹם הַשַּׁבַּת" - שמות, לה, ג</a:t>
            </a:r>
          </a:p>
          <a:p>
            <a:pPr marL="285750" lvl="0" indent="-285750">
              <a:buFont typeface="Wingdings" panose="05000000000000000000" pitchFamily="2" charset="2"/>
              <a:buChar char="v"/>
            </a:pPr>
            <a:r>
              <a:rPr lang="he-IL" altLang="he-IL" sz="1500" dirty="0">
                <a:cs typeface="Arial" panose="020B0604020202020204" pitchFamily="34" charset="0"/>
              </a:rPr>
              <a:t> </a:t>
            </a:r>
            <a:r>
              <a:rPr lang="he-IL" altLang="he-IL" b="1" dirty="0">
                <a:cs typeface="Arial" panose="020B0604020202020204" pitchFamily="34" charset="0"/>
              </a:rPr>
              <a:t>חרישה וקצירה</a:t>
            </a:r>
            <a:r>
              <a:rPr lang="he-IL" altLang="he-IL" b="1" baseline="30000" dirty="0">
                <a:cs typeface="Arial" panose="020B0604020202020204" pitchFamily="34" charset="0"/>
              </a:rPr>
              <a:t> </a:t>
            </a:r>
            <a:r>
              <a:rPr lang="he-IL" dirty="0"/>
              <a:t>"... בֶּחָרִישׁ וּבַקָּצִיר </a:t>
            </a:r>
            <a:r>
              <a:rPr lang="he-IL" dirty="0" err="1"/>
              <a:t>תִּשְׁבֹּת</a:t>
            </a:r>
            <a:r>
              <a:rPr lang="he-IL" dirty="0"/>
              <a:t>" - שמות, לד, </a:t>
            </a:r>
            <a:r>
              <a:rPr lang="he-IL" dirty="0" err="1"/>
              <a:t>כא</a:t>
            </a:r>
            <a:r>
              <a:rPr lang="he-IL" dirty="0"/>
              <a:t> (כך מפורש הפסוק על ידי רבי ישמעאל, לפי רבי עקיבא, הפסוק מתייחס </a:t>
            </a:r>
            <a:r>
              <a:rPr lang="he-IL" b="1" dirty="0" smtClean="0"/>
              <a:t>לאיסור </a:t>
            </a:r>
            <a:r>
              <a:rPr lang="he-IL" b="1" dirty="0"/>
              <a:t>החריש והקציר בשנת השמיטה </a:t>
            </a:r>
            <a:r>
              <a:rPr lang="he-IL" dirty="0"/>
              <a:t>- בבלי, ראש השנה, ט, </a:t>
            </a:r>
            <a:r>
              <a:rPr lang="he-IL" dirty="0" smtClean="0"/>
              <a:t>א)</a:t>
            </a:r>
            <a:endParaRPr lang="he-IL" altLang="he-IL" sz="1500" dirty="0">
              <a:cs typeface="Arial" panose="020B0604020202020204" pitchFamily="34" charset="0"/>
            </a:endParaRPr>
          </a:p>
          <a:p>
            <a:pPr marL="285750" lvl="0" indent="-285750">
              <a:buFont typeface="Wingdings" panose="05000000000000000000" pitchFamily="2" charset="2"/>
              <a:buChar char="v"/>
            </a:pPr>
            <a:r>
              <a:rPr lang="he-IL" altLang="he-IL" sz="1500" dirty="0">
                <a:cs typeface="Arial" panose="020B0604020202020204" pitchFamily="34" charset="0"/>
              </a:rPr>
              <a:t> </a:t>
            </a:r>
            <a:r>
              <a:rPr lang="he-IL" altLang="he-IL" b="1" dirty="0">
                <a:cs typeface="Arial" panose="020B0604020202020204" pitchFamily="34" charset="0"/>
              </a:rPr>
              <a:t>הוצאה מרשות לרשות</a:t>
            </a:r>
            <a:r>
              <a:rPr lang="he-IL" altLang="he-IL" sz="1500" dirty="0">
                <a:cs typeface="Arial" panose="020B0604020202020204" pitchFamily="34" charset="0"/>
              </a:rPr>
              <a:t> (ברמז) </a:t>
            </a:r>
            <a:r>
              <a:rPr lang="he-IL" dirty="0"/>
              <a:t>"וַיְצַו מֹשֶׁה וַיַּעֲבִירוּ קוֹל בַּמַּחֲנֶה... וַיִּכָּלֵא הָעָם מֵהָבִיא" - שמות, לו, ו (על פי בבלי, שבת, צו, ב)</a:t>
            </a:r>
          </a:p>
          <a:p>
            <a:pPr marL="285750" indent="-285750">
              <a:buFont typeface="Wingdings" panose="05000000000000000000" pitchFamily="2" charset="2"/>
              <a:buChar char="v"/>
            </a:pPr>
            <a:r>
              <a:rPr lang="he-IL" dirty="0"/>
              <a:t> </a:t>
            </a:r>
            <a:r>
              <a:rPr lang="he-IL" altLang="he-IL" sz="1500" dirty="0">
                <a:cs typeface="Arial" panose="020B0604020202020204" pitchFamily="34" charset="0"/>
              </a:rPr>
              <a:t> </a:t>
            </a:r>
            <a:r>
              <a:rPr lang="he-IL" altLang="he-IL" b="1" dirty="0" smtClean="0">
                <a:cs typeface="Arial" panose="020B0604020202020204" pitchFamily="34" charset="0"/>
              </a:rPr>
              <a:t>איסור לקושש  </a:t>
            </a:r>
            <a:r>
              <a:rPr lang="he-IL" altLang="he-IL" b="1" dirty="0">
                <a:cs typeface="Arial" panose="020B0604020202020204" pitchFamily="34" charset="0"/>
              </a:rPr>
              <a:t>עצים   </a:t>
            </a:r>
            <a:r>
              <a:rPr lang="he-IL" altLang="he-IL" sz="1500" dirty="0">
                <a:cs typeface="Arial" panose="020B0604020202020204" pitchFamily="34" charset="0"/>
              </a:rPr>
              <a:t>"</a:t>
            </a:r>
            <a:r>
              <a:rPr lang="he-IL" dirty="0"/>
              <a:t>וַיֹּ֤אמֶר ה' </a:t>
            </a:r>
            <a:r>
              <a:rPr lang="he-IL" dirty="0" err="1"/>
              <a:t>אֶל־מֹשֶׁ֔ה</a:t>
            </a:r>
            <a:r>
              <a:rPr lang="he-IL" dirty="0"/>
              <a:t> מ֥וֹת יוּמַ֖ת הָאִ֑ישׁ רָג֨וֹם אֹת֤וֹ בָֽאֲבָנִים֙ </a:t>
            </a:r>
            <a:r>
              <a:rPr lang="he-IL" dirty="0" err="1"/>
              <a:t>כָּל־הָ֣עֵדָ֔ה</a:t>
            </a:r>
            <a:r>
              <a:rPr lang="he-IL" dirty="0"/>
              <a:t> מִח֖וּץ לַֽמַּחֲנֶֽה:"  (במדבר פרק טו פסוק לה)</a:t>
            </a:r>
            <a:endParaRPr lang="en-US" dirty="0"/>
          </a:p>
          <a:p>
            <a:pPr marL="285750" indent="-285750">
              <a:buFont typeface="Wingdings" panose="05000000000000000000" pitchFamily="2" charset="2"/>
              <a:buChar char="v"/>
            </a:pPr>
            <a:r>
              <a:rPr lang="he-IL" altLang="he-IL" b="1" dirty="0">
                <a:cs typeface="Arial" panose="020B0604020202020204" pitchFamily="34" charset="0"/>
              </a:rPr>
              <a:t>יציאה מחוץ לתחום היישוב</a:t>
            </a:r>
            <a:r>
              <a:rPr lang="he-IL" altLang="he-IL" b="1" baseline="30000" dirty="0">
                <a:cs typeface="Arial" panose="020B0604020202020204" pitchFamily="34" charset="0"/>
              </a:rPr>
              <a:t> </a:t>
            </a:r>
            <a:r>
              <a:rPr lang="he-IL" altLang="he-IL" b="1" dirty="0">
                <a:cs typeface="Arial" panose="020B0604020202020204" pitchFamily="34" charset="0"/>
              </a:rPr>
              <a:t> </a:t>
            </a:r>
            <a:r>
              <a:rPr lang="he-IL" altLang="he-IL" sz="1500" dirty="0">
                <a:cs typeface="Arial" panose="020B0604020202020204" pitchFamily="34" charset="0"/>
              </a:rPr>
              <a:t>"</a:t>
            </a:r>
            <a:r>
              <a:rPr lang="he-IL" altLang="he-IL" dirty="0">
                <a:cs typeface="Arial" panose="020B0604020202020204" pitchFamily="34" charset="0"/>
              </a:rPr>
              <a:t>וַיְהִ֣י׀ בַּיּ֣וֹם </a:t>
            </a:r>
            <a:r>
              <a:rPr lang="he-IL" altLang="he-IL" dirty="0" err="1">
                <a:cs typeface="Arial" panose="020B0604020202020204" pitchFamily="34" charset="0"/>
              </a:rPr>
              <a:t>הַשִּׁשִּׁ֗י</a:t>
            </a:r>
            <a:r>
              <a:rPr lang="he-IL" altLang="he-IL" dirty="0">
                <a:cs typeface="Arial" panose="020B0604020202020204" pitchFamily="34" charset="0"/>
              </a:rPr>
              <a:t> לָֽקְט֥וּ לֶ֙חֶם֙ מִשְׁנֶ֔ה שְׁנֵ֥י </a:t>
            </a:r>
            <a:r>
              <a:rPr lang="he-IL" altLang="he-IL" dirty="0" err="1">
                <a:cs typeface="Arial" panose="020B0604020202020204" pitchFamily="34" charset="0"/>
              </a:rPr>
              <a:t>הָעֹ֖מֶר</a:t>
            </a:r>
            <a:r>
              <a:rPr lang="he-IL" altLang="he-IL" dirty="0">
                <a:cs typeface="Arial" panose="020B0604020202020204" pitchFamily="34" charset="0"/>
              </a:rPr>
              <a:t> לָאֶחָ֑ד וַיָּבֹ֙אוּ֙ </a:t>
            </a:r>
            <a:r>
              <a:rPr lang="he-IL" altLang="he-IL" dirty="0" err="1">
                <a:cs typeface="Arial" panose="020B0604020202020204" pitchFamily="34" charset="0"/>
              </a:rPr>
              <a:t>כָּל־נְשִׂיאֵ֣י</a:t>
            </a:r>
            <a:r>
              <a:rPr lang="he-IL" altLang="he-IL" dirty="0">
                <a:cs typeface="Arial" panose="020B0604020202020204" pitchFamily="34" charset="0"/>
              </a:rPr>
              <a:t> הָֽעֵדָ֔ה וַיַּגִּ֖ידוּ לְמֹשֶֽׁה:</a:t>
            </a:r>
            <a:r>
              <a:rPr lang="he-IL" altLang="he-IL" sz="1500" dirty="0">
                <a:cs typeface="Arial" panose="020B0604020202020204" pitchFamily="34" charset="0"/>
              </a:rPr>
              <a:t>" (שמות ט"ז, כ"ב)</a:t>
            </a:r>
          </a:p>
          <a:p>
            <a:pPr lvl="0"/>
            <a:r>
              <a:rPr lang="he-IL" altLang="he-IL" sz="1500" dirty="0" smtClean="0">
                <a:cs typeface="Arial" panose="020B0604020202020204" pitchFamily="34" charset="0"/>
              </a:rPr>
              <a:t>בנביאים</a:t>
            </a:r>
            <a:r>
              <a:rPr lang="he-IL" altLang="he-IL" sz="1500" dirty="0">
                <a:cs typeface="Arial" panose="020B0604020202020204" pitchFamily="34" charset="0"/>
              </a:rPr>
              <a:t> מצוינים מספר דברים נוספים האסורים </a:t>
            </a:r>
            <a:r>
              <a:rPr lang="he-IL" altLang="he-IL" sz="1500" dirty="0" smtClean="0">
                <a:cs typeface="Arial" panose="020B0604020202020204" pitchFamily="34" charset="0"/>
              </a:rPr>
              <a:t>בשבת</a:t>
            </a:r>
          </a:p>
          <a:p>
            <a:pPr marL="285750" indent="-285750">
              <a:buFont typeface="Wingdings" panose="05000000000000000000" pitchFamily="2" charset="2"/>
              <a:buChar char="v"/>
            </a:pPr>
            <a:r>
              <a:rPr lang="he-IL" altLang="he-IL" sz="1500" dirty="0" smtClean="0">
                <a:cs typeface="Arial" panose="020B0604020202020204" pitchFamily="34" charset="0"/>
              </a:rPr>
              <a:t> </a:t>
            </a:r>
            <a:r>
              <a:rPr lang="he-IL" altLang="he-IL" b="1" dirty="0">
                <a:cs typeface="Arial" panose="020B0604020202020204" pitchFamily="34" charset="0"/>
              </a:rPr>
              <a:t>נשיאת משא, גם על גב </a:t>
            </a:r>
            <a:r>
              <a:rPr lang="he-IL" altLang="he-IL" b="1" dirty="0" smtClean="0">
                <a:cs typeface="Arial" panose="020B0604020202020204" pitchFamily="34" charset="0"/>
              </a:rPr>
              <a:t>חמור</a:t>
            </a:r>
            <a:r>
              <a:rPr lang="he-IL" altLang="he-IL" b="1" dirty="0">
                <a:cs typeface="Arial" panose="020B0604020202020204" pitchFamily="34" charset="0"/>
              </a:rPr>
              <a:t>, </a:t>
            </a:r>
            <a:r>
              <a:rPr lang="he-IL" altLang="he-IL" dirty="0" smtClean="0">
                <a:cs typeface="Arial" panose="020B0604020202020204" pitchFamily="34" charset="0"/>
              </a:rPr>
              <a:t>כֹּ֚ה </a:t>
            </a:r>
            <a:r>
              <a:rPr lang="he-IL" altLang="he-IL" dirty="0">
                <a:cs typeface="Arial" panose="020B0604020202020204" pitchFamily="34" charset="0"/>
              </a:rPr>
              <a:t>אָמַ֣ר </a:t>
            </a:r>
            <a:r>
              <a:rPr lang="he-IL" altLang="he-IL" dirty="0" smtClean="0">
                <a:cs typeface="Arial" panose="020B0604020202020204" pitchFamily="34" charset="0"/>
              </a:rPr>
              <a:t>ה' </a:t>
            </a:r>
            <a:r>
              <a:rPr lang="he-IL" altLang="he-IL" dirty="0" err="1">
                <a:cs typeface="Arial" panose="020B0604020202020204" pitchFamily="34" charset="0"/>
              </a:rPr>
              <a:t>הִשָּׁמְר֖ו</a:t>
            </a:r>
            <a:r>
              <a:rPr lang="he-IL" altLang="he-IL" dirty="0">
                <a:cs typeface="Arial" panose="020B0604020202020204" pitchFamily="34" charset="0"/>
              </a:rPr>
              <a:t>ּ בְּנַפְשֽׁוֹתֵיכֶ֑ם </a:t>
            </a:r>
            <a:r>
              <a:rPr lang="he-IL" altLang="he-IL" dirty="0" err="1">
                <a:cs typeface="Arial" panose="020B0604020202020204" pitchFamily="34" charset="0"/>
              </a:rPr>
              <a:t>וְאַל־תִּשְׂא֤ו</a:t>
            </a:r>
            <a:r>
              <a:rPr lang="he-IL" altLang="he-IL" dirty="0">
                <a:cs typeface="Arial" panose="020B0604020202020204" pitchFamily="34" charset="0"/>
              </a:rPr>
              <a:t>ּ מַשָּׂא֙ בְּי֣וֹם הַשַּׁבָּ֔ת וַהֲבֵאתֶ֖ם בְּשַׁעֲרֵ֥י </a:t>
            </a:r>
            <a:r>
              <a:rPr lang="he-IL" altLang="he-IL" dirty="0" smtClean="0">
                <a:cs typeface="Arial" panose="020B0604020202020204" pitchFamily="34" charset="0"/>
              </a:rPr>
              <a:t>יְרוּשָׁלִָֽים</a:t>
            </a:r>
            <a:r>
              <a:rPr lang="he-IL" altLang="he-IL" sz="1600" dirty="0">
                <a:cs typeface="Arial" panose="020B0604020202020204" pitchFamily="34" charset="0"/>
              </a:rPr>
              <a:t>:"   </a:t>
            </a:r>
            <a:r>
              <a:rPr lang="he-IL" altLang="he-IL" sz="1600" dirty="0" smtClean="0">
                <a:cs typeface="Arial" panose="020B0604020202020204" pitchFamily="34" charset="0"/>
              </a:rPr>
              <a:t>"</a:t>
            </a:r>
            <a:r>
              <a:rPr lang="he-IL" altLang="he-IL" sz="1600" dirty="0" err="1" smtClean="0">
                <a:cs typeface="Arial" panose="020B0604020202020204" pitchFamily="34" charset="0"/>
              </a:rPr>
              <a:t>לֹא־תוֹצִ֨יאו</a:t>
            </a:r>
            <a:r>
              <a:rPr lang="he-IL" altLang="he-IL" sz="1600" dirty="0" smtClean="0">
                <a:cs typeface="Arial" panose="020B0604020202020204" pitchFamily="34" charset="0"/>
              </a:rPr>
              <a:t>ּ </a:t>
            </a:r>
            <a:r>
              <a:rPr lang="he-IL" altLang="he-IL" sz="1600" dirty="0">
                <a:cs typeface="Arial" panose="020B0604020202020204" pitchFamily="34" charset="0"/>
              </a:rPr>
              <a:t>מַשָּׂ֤א מִבָּֽתֵּיכֶם֙ בְּי֣וֹם הַשַּׁבָּ֔ת </a:t>
            </a:r>
            <a:r>
              <a:rPr lang="he-IL" altLang="he-IL" sz="1600" dirty="0" err="1">
                <a:cs typeface="Arial" panose="020B0604020202020204" pitchFamily="34" charset="0"/>
              </a:rPr>
              <a:t>וְכָל־מְלָאכָ֖ה</a:t>
            </a:r>
            <a:r>
              <a:rPr lang="he-IL" altLang="he-IL" sz="1600" dirty="0">
                <a:cs typeface="Arial" panose="020B0604020202020204" pitchFamily="34" charset="0"/>
              </a:rPr>
              <a:t> לֹ֣א תַֽעֲשׂ֑וּ </a:t>
            </a:r>
            <a:r>
              <a:rPr lang="he-IL" altLang="he-IL" sz="1600" dirty="0" err="1">
                <a:cs typeface="Arial" panose="020B0604020202020204" pitchFamily="34" charset="0"/>
              </a:rPr>
              <a:t>וְקִדַּשְׁתֶּם</a:t>
            </a:r>
            <a:r>
              <a:rPr lang="he-IL" altLang="he-IL" sz="1600" dirty="0">
                <a:cs typeface="Arial" panose="020B0604020202020204" pitchFamily="34" charset="0"/>
              </a:rPr>
              <a:t>֙ </a:t>
            </a:r>
            <a:r>
              <a:rPr lang="he-IL" altLang="he-IL" sz="1600" dirty="0" err="1">
                <a:cs typeface="Arial" panose="020B0604020202020204" pitchFamily="34" charset="0"/>
              </a:rPr>
              <a:t>אֶת־י֣וֹם</a:t>
            </a:r>
            <a:r>
              <a:rPr lang="he-IL" altLang="he-IL" sz="1600" dirty="0">
                <a:cs typeface="Arial" panose="020B0604020202020204" pitchFamily="34" charset="0"/>
              </a:rPr>
              <a:t> הַשַּׁבָּ֔ת כַּאֲשֶׁ֥ר </a:t>
            </a:r>
            <a:r>
              <a:rPr lang="he-IL" altLang="he-IL" sz="1600" dirty="0" err="1">
                <a:cs typeface="Arial" panose="020B0604020202020204" pitchFamily="34" charset="0"/>
              </a:rPr>
              <a:t>צִוִּ֖יתִי</a:t>
            </a:r>
            <a:r>
              <a:rPr lang="he-IL" altLang="he-IL" sz="1600" dirty="0">
                <a:cs typeface="Arial" panose="020B0604020202020204" pitchFamily="34" charset="0"/>
              </a:rPr>
              <a:t> </a:t>
            </a:r>
            <a:r>
              <a:rPr lang="he-IL" altLang="he-IL" sz="1600" dirty="0" err="1">
                <a:cs typeface="Arial" panose="020B0604020202020204" pitchFamily="34" charset="0"/>
              </a:rPr>
              <a:t>אֶת־אֲבוֹתֵיכֶֽם</a:t>
            </a:r>
            <a:r>
              <a:rPr lang="he-IL" altLang="he-IL" sz="1600" dirty="0" smtClean="0">
                <a:cs typeface="Arial" panose="020B0604020202020204" pitchFamily="34" charset="0"/>
              </a:rPr>
              <a:t>:</a:t>
            </a:r>
          </a:p>
          <a:p>
            <a:pPr marL="285750" indent="-285750">
              <a:buFont typeface="Wingdings" panose="05000000000000000000" pitchFamily="2" charset="2"/>
              <a:buChar char="v"/>
            </a:pPr>
            <a:r>
              <a:rPr lang="he-IL" altLang="he-IL" sz="2000" b="1" dirty="0" smtClean="0">
                <a:cs typeface="Arial" panose="020B0604020202020204" pitchFamily="34" charset="0"/>
              </a:rPr>
              <a:t>קניית מרכולת </a:t>
            </a:r>
            <a:r>
              <a:rPr lang="he-IL" altLang="he-IL" sz="2000" b="1" dirty="0">
                <a:cs typeface="Arial" panose="020B0604020202020204" pitchFamily="34" charset="0"/>
              </a:rPr>
              <a:t>מן הגויים  </a:t>
            </a:r>
            <a:r>
              <a:rPr lang="he-IL" altLang="he-IL" dirty="0" smtClean="0">
                <a:cs typeface="Arial" panose="020B0604020202020204" pitchFamily="34" charset="0"/>
              </a:rPr>
              <a:t>"וְעַמֵּ֣י </a:t>
            </a:r>
            <a:r>
              <a:rPr lang="he-IL" altLang="he-IL" dirty="0">
                <a:cs typeface="Arial" panose="020B0604020202020204" pitchFamily="34" charset="0"/>
              </a:rPr>
              <a:t>הָאָ֡רֶץ הַֽמְבִיאִים֩ </a:t>
            </a:r>
            <a:r>
              <a:rPr lang="he-IL" altLang="he-IL" dirty="0" err="1">
                <a:cs typeface="Arial" panose="020B0604020202020204" pitchFamily="34" charset="0"/>
              </a:rPr>
              <a:t>אֶת־הַמַּקָּח֨וֹת</a:t>
            </a:r>
            <a:r>
              <a:rPr lang="he-IL" altLang="he-IL" dirty="0">
                <a:cs typeface="Arial" panose="020B0604020202020204" pitchFamily="34" charset="0"/>
              </a:rPr>
              <a:t> וְכָל־שֶׁ֜בֶר בְּי֤וֹם הַשַּׁבָּת֙ לִמְכּ֔וֹר </a:t>
            </a:r>
            <a:r>
              <a:rPr lang="he-IL" altLang="he-IL" dirty="0" err="1">
                <a:cs typeface="Arial" panose="020B0604020202020204" pitchFamily="34" charset="0"/>
              </a:rPr>
              <a:t>לֹא־נִקַּ֥ח</a:t>
            </a:r>
            <a:r>
              <a:rPr lang="he-IL" altLang="he-IL" dirty="0">
                <a:cs typeface="Arial" panose="020B0604020202020204" pitchFamily="34" charset="0"/>
              </a:rPr>
              <a:t> מֵהֶ֛ם בַּשַּׁבָּ֖ת וּבְי֣וֹם קֹ֑דֶשׁ וְנִטֹּ֛שׁ </a:t>
            </a:r>
            <a:r>
              <a:rPr lang="he-IL" altLang="he-IL" dirty="0" err="1">
                <a:cs typeface="Arial" panose="020B0604020202020204" pitchFamily="34" charset="0"/>
              </a:rPr>
              <a:t>אֶת־הַשָּׁנָ֥ה</a:t>
            </a:r>
            <a:r>
              <a:rPr lang="he-IL" altLang="he-IL" dirty="0">
                <a:cs typeface="Arial" panose="020B0604020202020204" pitchFamily="34" charset="0"/>
              </a:rPr>
              <a:t> הַשְּׁבִיעִ֖ית וּמַשָּׁ֥א </a:t>
            </a:r>
            <a:r>
              <a:rPr lang="he-IL" altLang="he-IL" dirty="0" err="1">
                <a:cs typeface="Arial" panose="020B0604020202020204" pitchFamily="34" charset="0"/>
              </a:rPr>
              <a:t>כָל־יָֽד</a:t>
            </a:r>
            <a:r>
              <a:rPr lang="he-IL" altLang="he-IL" dirty="0" smtClean="0">
                <a:cs typeface="Arial" panose="020B0604020202020204" pitchFamily="34" charset="0"/>
              </a:rPr>
              <a:t>:"  (</a:t>
            </a:r>
            <a:r>
              <a:rPr lang="he-IL" altLang="he-IL" dirty="0">
                <a:cs typeface="Arial" panose="020B0604020202020204" pitchFamily="34" charset="0"/>
              </a:rPr>
              <a:t>נחמיה </a:t>
            </a:r>
            <a:r>
              <a:rPr lang="he-IL" altLang="he-IL" dirty="0" smtClean="0">
                <a:cs typeface="Arial" panose="020B0604020202020204" pitchFamily="34" charset="0"/>
              </a:rPr>
              <a:t>י, ל"ב)</a:t>
            </a:r>
            <a:endParaRPr lang="he-IL" altLang="he-IL" dirty="0">
              <a:cs typeface="Arial" panose="020B0604020202020204" pitchFamily="34" charset="0"/>
            </a:endParaRPr>
          </a:p>
          <a:p>
            <a:pPr marL="285750" indent="-285750">
              <a:buFont typeface="Wingdings" panose="05000000000000000000" pitchFamily="2" charset="2"/>
              <a:buChar char="v"/>
            </a:pPr>
            <a:r>
              <a:rPr lang="he-IL" altLang="he-IL" b="1" dirty="0" smtClean="0">
                <a:cs typeface="Arial" panose="020B0604020202020204" pitchFamily="34" charset="0"/>
              </a:rPr>
              <a:t> הכנת יין</a:t>
            </a:r>
            <a:r>
              <a:rPr lang="he-IL" altLang="he-IL" b="1" baseline="30000" dirty="0">
                <a:cs typeface="Arial" panose="020B0604020202020204" pitchFamily="34" charset="0"/>
              </a:rPr>
              <a:t> </a:t>
            </a:r>
            <a:r>
              <a:rPr lang="he-IL" altLang="he-IL" b="1" dirty="0" smtClean="0">
                <a:cs typeface="Arial" panose="020B0604020202020204" pitchFamily="34" charset="0"/>
              </a:rPr>
              <a:t> </a:t>
            </a:r>
            <a:r>
              <a:rPr lang="he-IL" altLang="he-IL" dirty="0">
                <a:cs typeface="Arial" panose="020B0604020202020204" pitchFamily="34" charset="0"/>
              </a:rPr>
              <a:t>"וְהַצֹּרִים֙ יָ֣שְׁבוּ בָ֔הּ מְבִיאִ֥ים דָּ֖אג </a:t>
            </a:r>
            <a:r>
              <a:rPr lang="he-IL" altLang="he-IL" dirty="0" err="1">
                <a:cs typeface="Arial" panose="020B0604020202020204" pitchFamily="34" charset="0"/>
              </a:rPr>
              <a:t>וְכָל־מֶ֑כֶר</a:t>
            </a:r>
            <a:r>
              <a:rPr lang="he-IL" altLang="he-IL" dirty="0">
                <a:cs typeface="Arial" panose="020B0604020202020204" pitchFamily="34" charset="0"/>
              </a:rPr>
              <a:t> וּמֹכְרִ֧ים בַּשַּׁבָּ֛ת לִבְנֵ֥י יְהוּדָ֖ה וּבִירוּשָׁלִָֽים:" (נחמיה י"ג, ט"ז)</a:t>
            </a:r>
          </a:p>
          <a:p>
            <a:pPr marL="285750" indent="-285750">
              <a:buFont typeface="Wingdings" panose="05000000000000000000" pitchFamily="2" charset="2"/>
              <a:buChar char="v"/>
            </a:pPr>
            <a:r>
              <a:rPr lang="he-IL" altLang="he-IL" b="1" dirty="0" smtClean="0">
                <a:cs typeface="Arial" panose="020B0604020202020204" pitchFamily="34" charset="0"/>
              </a:rPr>
              <a:t> הקביעה </a:t>
            </a:r>
            <a:r>
              <a:rPr lang="he-IL" altLang="he-IL" b="1" dirty="0">
                <a:cs typeface="Arial" panose="020B0604020202020204" pitchFamily="34" charset="0"/>
              </a:rPr>
              <a:t>כי שבת נועדה </a:t>
            </a:r>
            <a:r>
              <a:rPr lang="he-IL" altLang="he-IL" b="1" dirty="0" smtClean="0">
                <a:cs typeface="Arial" panose="020B0604020202020204" pitchFamily="34" charset="0"/>
              </a:rPr>
              <a:t>'לעונג'</a:t>
            </a:r>
            <a:r>
              <a:rPr lang="he-IL" altLang="he-IL" b="1" baseline="30000" dirty="0">
                <a:cs typeface="Arial" panose="020B0604020202020204" pitchFamily="34" charset="0"/>
              </a:rPr>
              <a:t> </a:t>
            </a:r>
            <a:r>
              <a:rPr lang="he-IL" altLang="he-IL" b="1" dirty="0">
                <a:cs typeface="Arial" panose="020B0604020202020204" pitchFamily="34" charset="0"/>
              </a:rPr>
              <a:t>   </a:t>
            </a:r>
            <a:r>
              <a:rPr lang="he-IL" altLang="he-IL" dirty="0" smtClean="0">
                <a:cs typeface="Arial" panose="020B0604020202020204" pitchFamily="34" charset="0"/>
              </a:rPr>
              <a:t>"</a:t>
            </a:r>
            <a:r>
              <a:rPr lang="he-IL" altLang="he-IL" dirty="0" err="1" smtClean="0">
                <a:cs typeface="Arial" panose="020B0604020202020204" pitchFamily="34" charset="0"/>
              </a:rPr>
              <a:t>אִם־תָּשִׁ֤יב</a:t>
            </a:r>
            <a:r>
              <a:rPr lang="he-IL" altLang="he-IL" dirty="0" smtClean="0">
                <a:cs typeface="Arial" panose="020B0604020202020204" pitchFamily="34" charset="0"/>
              </a:rPr>
              <a:t> </a:t>
            </a:r>
            <a:r>
              <a:rPr lang="he-IL" altLang="he-IL" dirty="0">
                <a:cs typeface="Arial" panose="020B0604020202020204" pitchFamily="34" charset="0"/>
              </a:rPr>
              <a:t>מִשַּׁבָּת֙ רַגְלֶ֔ךָ עֲשׂ֥וֹת חֲפָצֶ֖יךָ בְּי֣וֹם קָדְשִׁ֑י וְקָרָ֨אתָ לַשַּׁבָּ֜ת עֹ֗נֶג לִקְד֤וֹשׁ </a:t>
            </a:r>
            <a:r>
              <a:rPr lang="he-IL" altLang="he-IL" dirty="0" err="1">
                <a:cs typeface="Arial" panose="020B0604020202020204" pitchFamily="34" charset="0"/>
              </a:rPr>
              <a:t>יְקֹוָק</a:t>
            </a:r>
            <a:r>
              <a:rPr lang="he-IL" altLang="he-IL" dirty="0">
                <a:cs typeface="Arial" panose="020B0604020202020204" pitchFamily="34" charset="0"/>
              </a:rPr>
              <a:t>֙ מְכֻבָּ֔ד וְכִבַּדְתּוֹ֙ מֵעֲשׂ֣וֹת דְּרָכֶ֔יךָ מִמְּצ֥וֹא חֶפְצְךָ֖ וְדַבֵּ֥ר דָּבָֽר</a:t>
            </a:r>
            <a:r>
              <a:rPr lang="he-IL" altLang="he-IL" dirty="0" smtClean="0">
                <a:cs typeface="Arial" panose="020B0604020202020204" pitchFamily="34" charset="0"/>
              </a:rPr>
              <a:t>:"  (</a:t>
            </a:r>
            <a:r>
              <a:rPr lang="he-IL" altLang="he-IL" dirty="0">
                <a:cs typeface="Arial" panose="020B0604020202020204" pitchFamily="34" charset="0"/>
              </a:rPr>
              <a:t>ישעיהו </a:t>
            </a:r>
            <a:r>
              <a:rPr lang="he-IL" altLang="he-IL" dirty="0" smtClean="0">
                <a:cs typeface="Arial" panose="020B0604020202020204" pitchFamily="34" charset="0"/>
              </a:rPr>
              <a:t>נ"ח י') </a:t>
            </a:r>
            <a:r>
              <a:rPr lang="he-IL" altLang="he-IL" dirty="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8" name="מציין מיקום של מספר שקופית 7"/>
          <p:cNvSpPr>
            <a:spLocks noGrp="1"/>
          </p:cNvSpPr>
          <p:nvPr>
            <p:ph type="sldNum" sz="quarter" idx="12"/>
          </p:nvPr>
        </p:nvSpPr>
        <p:spPr/>
        <p:txBody>
          <a:bodyPr/>
          <a:lstStyle/>
          <a:p>
            <a:fld id="{8408AFD1-86F7-4B63-9F95-0EAA1EAFC3DF}" type="slidenum">
              <a:rPr lang="he-IL" smtClean="0"/>
              <a:t>3</a:t>
            </a:fld>
            <a:endParaRPr lang="he-IL"/>
          </a:p>
        </p:txBody>
      </p:sp>
      <p:sp>
        <p:nvSpPr>
          <p:cNvPr id="9" name="TextBox 8"/>
          <p:cNvSpPr txBox="1"/>
          <p:nvPr/>
        </p:nvSpPr>
        <p:spPr>
          <a:xfrm>
            <a:off x="5643154" y="775063"/>
            <a:ext cx="1436914" cy="523220"/>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pPr algn="ctr"/>
            <a:r>
              <a:rPr lang="he-IL" sz="2800" b="1" dirty="0" smtClean="0"/>
              <a:t>מבוא</a:t>
            </a:r>
            <a:endParaRPr lang="he-IL" sz="2800" b="1" dirty="0"/>
          </a:p>
        </p:txBody>
      </p:sp>
      <p:sp>
        <p:nvSpPr>
          <p:cNvPr id="12" name="לחצן פעולה: בית 11">
            <a:hlinkClick r:id="rId2" action="ppaction://hlinksldjump" highlightClick="1"/>
          </p:cNvPr>
          <p:cNvSpPr/>
          <p:nvPr/>
        </p:nvSpPr>
        <p:spPr>
          <a:xfrm>
            <a:off x="1123406" y="1027611"/>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345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righ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righ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right)">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right)">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right)">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right)">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p:cTn id="42"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wipe(right)">
                                      <p:cBhvr>
                                        <p:cTn id="50" dur="500"/>
                                        <p:tgtEl>
                                          <p:spTgt spid="10">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Effect transition="in" filter="wipe(right)">
                                      <p:cBhvr>
                                        <p:cTn id="55" dur="500"/>
                                        <p:tgtEl>
                                          <p:spTgt spid="10">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
                                            <p:txEl>
                                              <p:pRg st="9" end="9"/>
                                            </p:txEl>
                                          </p:spTgt>
                                        </p:tgtEl>
                                        <p:attrNameLst>
                                          <p:attrName>style.visibility</p:attrName>
                                        </p:attrNameLst>
                                      </p:cBhvr>
                                      <p:to>
                                        <p:strVal val="visible"/>
                                      </p:to>
                                    </p:set>
                                    <p:animEffect transition="in" filter="wipe(right)">
                                      <p:cBhvr>
                                        <p:cTn id="60" dur="500"/>
                                        <p:tgtEl>
                                          <p:spTgt spid="10">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10">
                                            <p:txEl>
                                              <p:pRg st="10" end="10"/>
                                            </p:txEl>
                                          </p:spTgt>
                                        </p:tgtEl>
                                        <p:attrNameLst>
                                          <p:attrName>style.visibility</p:attrName>
                                        </p:attrNameLst>
                                      </p:cBhvr>
                                      <p:to>
                                        <p:strVal val="visible"/>
                                      </p:to>
                                    </p:set>
                                    <p:animEffect transition="in" filter="wipe(right)">
                                      <p:cBhvr>
                                        <p:cTn id="65" dur="500"/>
                                        <p:tgtEl>
                                          <p:spTgt spid="10">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407580" y="816197"/>
            <a:ext cx="7115578" cy="2062103"/>
          </a:xfrm>
          <a:prstGeom prst="rect">
            <a:avLst/>
          </a:prstGeom>
          <a:solidFill>
            <a:schemeClr val="accent1">
              <a:lumMod val="20000"/>
              <a:lumOff val="80000"/>
            </a:schemeClr>
          </a:solidFill>
          <a:scene3d>
            <a:camera prst="orthographicFront"/>
            <a:lightRig rig="threePt" dir="t"/>
          </a:scene3d>
          <a:sp3d>
            <a:bevelT prst="slope"/>
          </a:sp3d>
        </p:spPr>
        <p:txBody>
          <a:bodyPr wrap="square">
            <a:spAutoFit/>
          </a:bodyPr>
          <a:lstStyle/>
          <a:p>
            <a:pPr algn="ctr"/>
            <a:r>
              <a:rPr lang="he-IL" sz="2000" dirty="0">
                <a:effectLst>
                  <a:outerShdw blurRad="38100" dist="38100" dir="2700000" algn="tl">
                    <a:srgbClr val="000000">
                      <a:alpha val="43137"/>
                    </a:srgbClr>
                  </a:outerShdw>
                </a:effectLst>
              </a:rPr>
              <a:t>הקדמת הרמב"ם למשנה</a:t>
            </a:r>
          </a:p>
          <a:p>
            <a:pPr marL="285750" indent="-285750">
              <a:buFont typeface="Wingdings" panose="05000000000000000000" pitchFamily="2" charset="2"/>
              <a:buChar char="v"/>
            </a:pPr>
            <a:r>
              <a:rPr lang="he-IL" dirty="0" smtClean="0"/>
              <a:t>"והתחיל </a:t>
            </a:r>
            <a:r>
              <a:rPr lang="he-IL" dirty="0"/>
              <a:t>במסכת שבת בגלל </a:t>
            </a:r>
            <a:r>
              <a:rPr lang="he-IL" b="1" dirty="0" err="1"/>
              <a:t>קדימתה</a:t>
            </a:r>
            <a:r>
              <a:rPr lang="he-IL" b="1" dirty="0"/>
              <a:t> בקדושה</a:t>
            </a:r>
            <a:r>
              <a:rPr lang="he-IL" dirty="0"/>
              <a:t>, </a:t>
            </a:r>
            <a:r>
              <a:rPr lang="he-IL" dirty="0" smtClean="0"/>
              <a:t> (בכירה במעלה)</a:t>
            </a:r>
          </a:p>
          <a:p>
            <a:pPr marL="285750" indent="-285750">
              <a:buFont typeface="Wingdings" panose="05000000000000000000" pitchFamily="2" charset="2"/>
              <a:buChar char="v"/>
            </a:pPr>
            <a:r>
              <a:rPr lang="he-IL" dirty="0" smtClean="0"/>
              <a:t>ועוד, </a:t>
            </a:r>
            <a:r>
              <a:rPr lang="he-IL" dirty="0"/>
              <a:t>שהיא כל שבעה ימים ולכן תחול הרבה במשך הזמן, </a:t>
            </a:r>
            <a:r>
              <a:rPr lang="he-IL" dirty="0" smtClean="0"/>
              <a:t>(זמנה קבוע מבריאת העולם)</a:t>
            </a:r>
          </a:p>
          <a:p>
            <a:pPr marL="285750" indent="-285750">
              <a:buFont typeface="Wingdings" panose="05000000000000000000" pitchFamily="2" charset="2"/>
              <a:buChar char="v"/>
            </a:pPr>
            <a:r>
              <a:rPr lang="he-IL" dirty="0" smtClean="0"/>
              <a:t>ועוד </a:t>
            </a:r>
            <a:r>
              <a:rPr lang="he-IL" dirty="0"/>
              <a:t>שבה התחיל הכתוב בראש </a:t>
            </a:r>
            <a:r>
              <a:rPr lang="he-IL" dirty="0" smtClean="0"/>
              <a:t>המועדים". (</a:t>
            </a:r>
            <a:r>
              <a:rPr lang="he-IL" dirty="0"/>
              <a:t>היא פותחת את פרשת </a:t>
            </a:r>
            <a:r>
              <a:rPr lang="he-IL" dirty="0" smtClean="0"/>
              <a:t>המועדות)</a:t>
            </a:r>
          </a:p>
          <a:p>
            <a:endParaRPr lang="he-IL" dirty="0"/>
          </a:p>
        </p:txBody>
      </p:sp>
      <p:sp>
        <p:nvSpPr>
          <p:cNvPr id="6" name="TextBox 5"/>
          <p:cNvSpPr txBox="1"/>
          <p:nvPr/>
        </p:nvSpPr>
        <p:spPr>
          <a:xfrm>
            <a:off x="3547064" y="4330488"/>
            <a:ext cx="5101045" cy="677108"/>
          </a:xfrm>
          <a:prstGeom prst="rect">
            <a:avLst/>
          </a:prstGeom>
          <a:solidFill>
            <a:schemeClr val="accent2">
              <a:lumMod val="20000"/>
              <a:lumOff val="80000"/>
            </a:schemeClr>
          </a:solidFill>
          <a:scene3d>
            <a:camera prst="orthographicFront"/>
            <a:lightRig rig="threePt" dir="t"/>
          </a:scene3d>
          <a:sp3d>
            <a:bevelT/>
          </a:sp3d>
        </p:spPr>
        <p:txBody>
          <a:bodyPr wrap="square" rtlCol="1">
            <a:spAutoFit/>
          </a:bodyPr>
          <a:lstStyle/>
          <a:p>
            <a:pPr algn="ctr"/>
            <a:r>
              <a:rPr lang="he-IL" b="1" dirty="0">
                <a:solidFill>
                  <a:schemeClr val="accent3">
                    <a:lumMod val="60000"/>
                    <a:lumOff val="40000"/>
                  </a:schemeClr>
                </a:solidFill>
                <a:hlinkClick r:id="rId2" action="ppaction://hlinksldjump"/>
              </a:rPr>
              <a:t>(הקש כאן</a:t>
            </a:r>
            <a:r>
              <a:rPr lang="he-IL" b="1" dirty="0" smtClean="0">
                <a:solidFill>
                  <a:schemeClr val="accent3">
                    <a:lumMod val="60000"/>
                    <a:lumOff val="40000"/>
                  </a:schemeClr>
                </a:solidFill>
                <a:hlinkClick r:id="rId2" action="ppaction://hlinksldjump"/>
              </a:rPr>
              <a:t>)</a:t>
            </a:r>
          </a:p>
          <a:p>
            <a:r>
              <a:rPr lang="he-IL" sz="2000" b="1" dirty="0" smtClean="0">
                <a:solidFill>
                  <a:schemeClr val="accent3">
                    <a:lumMod val="60000"/>
                    <a:lumOff val="40000"/>
                  </a:schemeClr>
                </a:solidFill>
                <a:hlinkClick r:id="rId2" action="ppaction://hlinksldjump"/>
              </a:rPr>
              <a:t>תפיסת עולמו של הרמב"ם ביחס למצוות השבת</a:t>
            </a:r>
            <a:endParaRPr lang="he-IL" sz="2000" b="1" dirty="0" smtClean="0">
              <a:solidFill>
                <a:schemeClr val="accent3">
                  <a:lumMod val="60000"/>
                  <a:lumOff val="40000"/>
                </a:schemeClr>
              </a:solidFill>
            </a:endParaRPr>
          </a:p>
        </p:txBody>
      </p:sp>
      <p:sp>
        <p:nvSpPr>
          <p:cNvPr id="4" name="מציין מיקום של כותרת תחתונה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מציין מיקום של מספר שקופית 4"/>
          <p:cNvSpPr>
            <a:spLocks noGrp="1"/>
          </p:cNvSpPr>
          <p:nvPr>
            <p:ph type="sldNum" sz="quarter" idx="12"/>
          </p:nvPr>
        </p:nvSpPr>
        <p:spPr/>
        <p:txBody>
          <a:bodyPr/>
          <a:lstStyle/>
          <a:p>
            <a:fld id="{8408AFD1-86F7-4B63-9F95-0EAA1EAFC3DF}" type="slidenum">
              <a:rPr lang="he-IL" smtClean="0"/>
              <a:t>4</a:t>
            </a:fld>
            <a:endParaRPr lang="he-IL"/>
          </a:p>
        </p:txBody>
      </p:sp>
      <p:sp>
        <p:nvSpPr>
          <p:cNvPr id="8" name="לחצן פעולה: בית 7">
            <a:hlinkClick r:id="rId3" action="ppaction://hlinksldjump" highlightClick="1"/>
          </p:cNvPr>
          <p:cNvSpPr/>
          <p:nvPr/>
        </p:nvSpPr>
        <p:spPr>
          <a:xfrm>
            <a:off x="1051561" y="2029097"/>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405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1839490" y="1021547"/>
            <a:ext cx="8932382" cy="2431435"/>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marL="742950" lvl="1" indent="-285750">
              <a:buFont typeface="Wingdings" panose="05000000000000000000" pitchFamily="2" charset="2"/>
              <a:buChar char="Ø"/>
            </a:pPr>
            <a:r>
              <a:rPr lang="he-IL" sz="2400" b="1" dirty="0" smtClean="0">
                <a:latin typeface="Arial" panose="020B0604020202020204" pitchFamily="34" charset="0"/>
              </a:rPr>
              <a:t>החובה לשבות ממלאכה</a:t>
            </a:r>
            <a:r>
              <a:rPr lang="he-IL" sz="2400" b="1" dirty="0">
                <a:latin typeface="Arial" panose="020B0604020202020204" pitchFamily="34" charset="0"/>
              </a:rPr>
              <a:t> </a:t>
            </a:r>
            <a:r>
              <a:rPr lang="he-IL" dirty="0" smtClean="0">
                <a:latin typeface="Arial" panose="020B0604020202020204" pitchFamily="34" charset="0"/>
              </a:rPr>
              <a:t>– </a:t>
            </a:r>
          </a:p>
          <a:p>
            <a:pPr marL="1200150" lvl="2" indent="-285750">
              <a:buFont typeface="Wingdings" panose="05000000000000000000" pitchFamily="2" charset="2"/>
              <a:buChar char="v"/>
            </a:pPr>
            <a:r>
              <a:rPr lang="he-IL" dirty="0" smtClean="0"/>
              <a:t>הדבר </a:t>
            </a:r>
            <a:r>
              <a:rPr lang="he-IL" dirty="0"/>
              <a:t>המרכזי בשבת הוא השבתון - השביתה ממלאכה</a:t>
            </a:r>
            <a:r>
              <a:rPr lang="he-IL" dirty="0" smtClean="0"/>
              <a:t>. </a:t>
            </a:r>
          </a:p>
          <a:p>
            <a:pPr marL="1200150" lvl="2" indent="-285750">
              <a:buFont typeface="Wingdings" panose="05000000000000000000" pitchFamily="2" charset="2"/>
              <a:buChar char="v"/>
            </a:pPr>
            <a:r>
              <a:rPr lang="he-IL" dirty="0" smtClean="0"/>
              <a:t>הבנת </a:t>
            </a:r>
            <a:r>
              <a:rPr lang="he-IL" dirty="0"/>
              <a:t>עיקרון השביתה היא הדרך היחידה להגיע לתפיסה נכונה של השבת והלכותיה, </a:t>
            </a:r>
            <a:endParaRPr lang="he-IL" dirty="0" smtClean="0"/>
          </a:p>
          <a:p>
            <a:pPr marL="1200150" lvl="2" indent="-285750">
              <a:buFont typeface="Wingdings" panose="05000000000000000000" pitchFamily="2" charset="2"/>
              <a:buChar char="v"/>
            </a:pPr>
            <a:r>
              <a:rPr lang="he-IL" dirty="0" smtClean="0"/>
              <a:t>החל </a:t>
            </a:r>
            <a:r>
              <a:rPr lang="he-IL" dirty="0"/>
              <a:t>מדיני תורה בסיסיים ועד לתקנות וגזרות חכמים בכל הדורות</a:t>
            </a:r>
            <a:r>
              <a:rPr lang="he-IL" dirty="0" smtClean="0"/>
              <a:t>.</a:t>
            </a:r>
          </a:p>
          <a:p>
            <a:pPr marL="1200150" lvl="2" indent="-285750">
              <a:buFont typeface="Wingdings" panose="05000000000000000000" pitchFamily="2" charset="2"/>
              <a:buChar char="v"/>
            </a:pPr>
            <a:r>
              <a:rPr lang="he-IL" dirty="0"/>
              <a:t>ישראל מצווים לשבות ממלאכת בניית המשכן  הקשורה לביטול מלאכות </a:t>
            </a:r>
            <a:r>
              <a:rPr lang="he-IL" dirty="0" smtClean="0"/>
              <a:t>בשבת</a:t>
            </a:r>
          </a:p>
          <a:p>
            <a:pPr marL="1200150" lvl="2" indent="-285750">
              <a:buFont typeface="Wingdings" panose="05000000000000000000" pitchFamily="2" charset="2"/>
              <a:buChar char="v"/>
            </a:pPr>
            <a:r>
              <a:rPr lang="he-IL" dirty="0"/>
              <a:t>המלאכה מוגדרת כמלאכת יצירה </a:t>
            </a:r>
            <a:r>
              <a:rPr lang="he-IL" b="1" dirty="0"/>
              <a:t>גשמית</a:t>
            </a:r>
            <a:r>
              <a:rPr lang="he-IL" dirty="0"/>
              <a:t> ונעשית מתוך </a:t>
            </a:r>
            <a:r>
              <a:rPr lang="he-IL" b="1" dirty="0"/>
              <a:t>כוונה תחילה </a:t>
            </a:r>
            <a:r>
              <a:rPr lang="he-IL" dirty="0"/>
              <a:t>ללא קשר למאמץ הכרוך בה, </a:t>
            </a:r>
          </a:p>
          <a:p>
            <a:pPr marL="1200150" lvl="2" indent="-285750">
              <a:buFont typeface="Wingdings" panose="05000000000000000000" pitchFamily="2" charset="2"/>
              <a:buChar char="v"/>
            </a:pPr>
            <a:r>
              <a:rPr lang="he-IL" dirty="0"/>
              <a:t>ע"פ ניסוח חז"ל </a:t>
            </a:r>
            <a:r>
              <a:rPr lang="he-IL" b="1" dirty="0"/>
              <a:t>"</a:t>
            </a:r>
            <a:r>
              <a:rPr lang="he-IL" sz="2000" b="1" dirty="0"/>
              <a:t>מלאכת מחשבת אסרה תורה</a:t>
            </a:r>
            <a:r>
              <a:rPr lang="he-IL" b="1" dirty="0" smtClean="0"/>
              <a:t>",    </a:t>
            </a:r>
            <a:r>
              <a:rPr lang="he-IL" b="1" dirty="0"/>
              <a:t>"</a:t>
            </a:r>
            <a:r>
              <a:rPr lang="he-IL" sz="2000" b="1" dirty="0"/>
              <a:t>כל המקלקלים פטורים</a:t>
            </a:r>
            <a:r>
              <a:rPr lang="he-IL" b="1" dirty="0" smtClean="0"/>
              <a:t>".</a:t>
            </a:r>
            <a:endParaRPr lang="he-IL" b="1" dirty="0"/>
          </a:p>
        </p:txBody>
      </p:sp>
      <p:sp>
        <p:nvSpPr>
          <p:cNvPr id="2" name="מלבן 1">
            <a:hlinkClick r:id="rId2" action="ppaction://hlinksldjump"/>
          </p:cNvPr>
          <p:cNvSpPr/>
          <p:nvPr/>
        </p:nvSpPr>
        <p:spPr>
          <a:xfrm>
            <a:off x="4948351" y="3723725"/>
            <a:ext cx="3466013" cy="369332"/>
          </a:xfrm>
          <a:prstGeom prst="rect">
            <a:avLst/>
          </a:prstGeom>
          <a:solidFill>
            <a:schemeClr val="accent1">
              <a:lumMod val="20000"/>
              <a:lumOff val="80000"/>
            </a:schemeClr>
          </a:solidFill>
          <a:scene3d>
            <a:camera prst="orthographicFront"/>
            <a:lightRig rig="threePt" dir="t"/>
          </a:scene3d>
          <a:sp3d>
            <a:bevelT w="114300" prst="artDeco"/>
          </a:sp3d>
        </p:spPr>
        <p:txBody>
          <a:bodyPr wrap="none">
            <a:spAutoFit/>
          </a:bodyPr>
          <a:lstStyle/>
          <a:p>
            <a:r>
              <a:rPr lang="he-IL" b="1" dirty="0" smtClean="0">
                <a:hlinkClick r:id="rId2" action="ppaction://hlinksldjump"/>
              </a:rPr>
              <a:t>הקש להגדרת </a:t>
            </a:r>
            <a:r>
              <a:rPr lang="he-IL" b="1" dirty="0">
                <a:hlinkClick r:id="rId2" action="ppaction://hlinksldjump"/>
              </a:rPr>
              <a:t>המלאכות האסורות </a:t>
            </a:r>
            <a:r>
              <a:rPr lang="he-IL" b="1" dirty="0" smtClean="0">
                <a:hlinkClick r:id="rId2" action="ppaction://hlinksldjump"/>
              </a:rPr>
              <a:t>בשבת </a:t>
            </a:r>
            <a:endParaRPr lang="he-IL" b="1" dirty="0"/>
          </a:p>
        </p:txBody>
      </p:sp>
      <p:sp>
        <p:nvSpPr>
          <p:cNvPr id="4" name="מציין מיקום של כותרת תחתונה 3"/>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5" name="מציין מיקום של מספר שקופית 4"/>
          <p:cNvSpPr>
            <a:spLocks noGrp="1"/>
          </p:cNvSpPr>
          <p:nvPr>
            <p:ph type="sldNum" sz="quarter" idx="12"/>
          </p:nvPr>
        </p:nvSpPr>
        <p:spPr/>
        <p:txBody>
          <a:bodyPr/>
          <a:lstStyle/>
          <a:p>
            <a:fld id="{8408AFD1-86F7-4B63-9F95-0EAA1EAFC3DF}" type="slidenum">
              <a:rPr lang="he-IL" smtClean="0"/>
              <a:t>5</a:t>
            </a:fld>
            <a:endParaRPr lang="he-IL"/>
          </a:p>
        </p:txBody>
      </p:sp>
      <p:sp>
        <p:nvSpPr>
          <p:cNvPr id="12" name="לחצן פעולה: בית 11">
            <a:hlinkClick r:id="rId3" action="ppaction://hlinksldjump" highlightClick="1"/>
          </p:cNvPr>
          <p:cNvSpPr/>
          <p:nvPr/>
        </p:nvSpPr>
        <p:spPr>
          <a:xfrm>
            <a:off x="6412295" y="5016121"/>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31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right)">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right)">
                                      <p:cBhvr>
                                        <p:cTn id="20" dur="500"/>
                                        <p:tgtEl>
                                          <p:spTgt spid="15">
                                            <p:txEl>
                                              <p:pRg st="1" end="1"/>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right)">
                                      <p:cBhvr>
                                        <p:cTn id="23" dur="500"/>
                                        <p:tgtEl>
                                          <p:spTgt spid="15">
                                            <p:txEl>
                                              <p:pRg st="2" end="2"/>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wipe(right)">
                                      <p:cBhvr>
                                        <p:cTn id="26" dur="500"/>
                                        <p:tgtEl>
                                          <p:spTgt spid="15">
                                            <p:txEl>
                                              <p:pRg st="3" end="3"/>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wipe(right)">
                                      <p:cBhvr>
                                        <p:cTn id="29" dur="500"/>
                                        <p:tgtEl>
                                          <p:spTgt spid="15">
                                            <p:txEl>
                                              <p:pRg st="4" end="4"/>
                                            </p:txEl>
                                          </p:spTgt>
                                        </p:tgtEl>
                                      </p:cBhvr>
                                    </p:animEffect>
                                  </p:childTnLst>
                                </p:cTn>
                              </p:par>
                              <p:par>
                                <p:cTn id="30" presetID="22" presetClass="entr" presetSubtype="2" fill="hold" nodeType="with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wipe(right)">
                                      <p:cBhvr>
                                        <p:cTn id="32" dur="500"/>
                                        <p:tgtEl>
                                          <p:spTgt spid="15">
                                            <p:txEl>
                                              <p:pRg st="5" end="5"/>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wipe(right)">
                                      <p:cBhvr>
                                        <p:cTn id="35" dur="500"/>
                                        <p:tgtEl>
                                          <p:spTgt spid="15">
                                            <p:txEl>
                                              <p:pRg st="6" end="6"/>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70217" y="560101"/>
            <a:ext cx="5051455" cy="2123658"/>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bodyPr>
          <a:lstStyle/>
          <a:p>
            <a:pPr marL="742950" lvl="1" indent="-285750">
              <a:buFont typeface="Wingdings" panose="05000000000000000000" pitchFamily="2" charset="2"/>
              <a:buChar char="Ø"/>
            </a:pPr>
            <a:r>
              <a:rPr lang="he-IL" sz="2000" b="1" dirty="0">
                <a:latin typeface="Arial" panose="020B0604020202020204" pitchFamily="34" charset="0"/>
              </a:rPr>
              <a:t>ל"ט אבות המלאכה ותולדותיהן</a:t>
            </a:r>
          </a:p>
          <a:p>
            <a:pPr marL="1200150" lvl="2" indent="-285750">
              <a:buFont typeface="Wingdings" panose="05000000000000000000" pitchFamily="2" charset="2"/>
              <a:buChar char="Ø"/>
            </a:pPr>
            <a:r>
              <a:rPr lang="he-IL" dirty="0">
                <a:latin typeface="Arial" panose="020B0604020202020204" pitchFamily="34" charset="0"/>
              </a:rPr>
              <a:t>ל"ט אבות מלאכה, נלמדות מהמשכן, </a:t>
            </a:r>
            <a:endParaRPr lang="he-IL" dirty="0" smtClean="0">
              <a:latin typeface="Arial" panose="020B0604020202020204" pitchFamily="34" charset="0"/>
            </a:endParaRPr>
          </a:p>
          <a:p>
            <a:pPr lvl="2"/>
            <a:r>
              <a:rPr lang="he-IL" dirty="0" smtClean="0">
                <a:latin typeface="Arial" panose="020B0604020202020204" pitchFamily="34" charset="0"/>
              </a:rPr>
              <a:t>     מ"דבר </a:t>
            </a:r>
            <a:r>
              <a:rPr lang="he-IL" dirty="0">
                <a:latin typeface="Arial" panose="020B0604020202020204" pitchFamily="34" charset="0"/>
              </a:rPr>
              <a:t>הלמד מענינו", </a:t>
            </a:r>
          </a:p>
          <a:p>
            <a:pPr marL="1200150" lvl="2" indent="-285750">
              <a:buFont typeface="Wingdings" panose="05000000000000000000" pitchFamily="2" charset="2"/>
              <a:buChar char="Ø"/>
            </a:pPr>
            <a:r>
              <a:rPr lang="he-IL" dirty="0">
                <a:latin typeface="Arial" panose="020B0604020202020204" pitchFamily="34" charset="0"/>
              </a:rPr>
              <a:t> בצד ל"ט </a:t>
            </a:r>
            <a:r>
              <a:rPr lang="he-IL" b="1" dirty="0">
                <a:latin typeface="Arial" panose="020B0604020202020204" pitchFamily="34" charset="0"/>
              </a:rPr>
              <a:t>אבות</a:t>
            </a:r>
            <a:r>
              <a:rPr lang="he-IL" dirty="0">
                <a:latin typeface="Arial" panose="020B0604020202020204" pitchFamily="34" charset="0"/>
              </a:rPr>
              <a:t> מלאכות, נקבעו </a:t>
            </a:r>
            <a:r>
              <a:rPr lang="he-IL" b="1" dirty="0" smtClean="0">
                <a:latin typeface="Arial" panose="020B0604020202020204" pitchFamily="34" charset="0"/>
              </a:rPr>
              <a:t>תולדות</a:t>
            </a:r>
            <a:r>
              <a:rPr lang="he-IL" dirty="0" smtClean="0">
                <a:latin typeface="Arial" panose="020B0604020202020204" pitchFamily="34" charset="0"/>
              </a:rPr>
              <a:t> </a:t>
            </a:r>
          </a:p>
          <a:p>
            <a:pPr lvl="2"/>
            <a:r>
              <a:rPr lang="he-IL" dirty="0" smtClean="0">
                <a:latin typeface="Arial" panose="020B0604020202020204" pitchFamily="34" charset="0"/>
              </a:rPr>
              <a:t>      האסורות </a:t>
            </a:r>
            <a:r>
              <a:rPr lang="he-IL" dirty="0">
                <a:latin typeface="Arial" panose="020B0604020202020204" pitchFamily="34" charset="0"/>
              </a:rPr>
              <a:t>באותה המידה</a:t>
            </a:r>
          </a:p>
          <a:p>
            <a:pPr marL="1200150" lvl="2" indent="-285750">
              <a:buFont typeface="Wingdings" panose="05000000000000000000" pitchFamily="2" charset="2"/>
              <a:buChar char="Ø"/>
            </a:pPr>
            <a:r>
              <a:rPr lang="he-IL" dirty="0"/>
              <a:t>ל"ט אבות מלאכה </a:t>
            </a:r>
            <a:r>
              <a:rPr lang="he-IL" dirty="0" smtClean="0"/>
              <a:t>ותולדותיהן  הן </a:t>
            </a:r>
            <a:r>
              <a:rPr lang="he-IL" dirty="0"/>
              <a:t>בירור </a:t>
            </a:r>
            <a:endParaRPr lang="he-IL" dirty="0" smtClean="0"/>
          </a:p>
          <a:p>
            <a:pPr lvl="2"/>
            <a:r>
              <a:rPr lang="he-IL" dirty="0"/>
              <a:t> </a:t>
            </a:r>
            <a:r>
              <a:rPr lang="he-IL" dirty="0" smtClean="0"/>
              <a:t>    עיקרון </a:t>
            </a:r>
            <a:r>
              <a:rPr lang="he-IL" dirty="0"/>
              <a:t>המלאכה והעשייה </a:t>
            </a:r>
            <a:r>
              <a:rPr lang="he-IL" dirty="0" smtClean="0"/>
              <a:t>בשבת</a:t>
            </a:r>
            <a:endParaRPr lang="he-IL" dirty="0">
              <a:latin typeface="Arial" panose="020B0604020202020204" pitchFamily="34" charset="0"/>
            </a:endParaRPr>
          </a:p>
        </p:txBody>
      </p:sp>
      <p:sp>
        <p:nvSpPr>
          <p:cNvPr id="3" name="מלבן 2"/>
          <p:cNvSpPr/>
          <p:nvPr/>
        </p:nvSpPr>
        <p:spPr>
          <a:xfrm>
            <a:off x="4163400" y="3656509"/>
            <a:ext cx="3378223" cy="1015663"/>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lvl="1" algn="ctr"/>
            <a:r>
              <a:rPr lang="he-IL" sz="2000" b="1" dirty="0" smtClean="0">
                <a:latin typeface="Arial" panose="020B0604020202020204" pitchFamily="34" charset="0"/>
                <a:hlinkClick r:id="rId2" action="ppaction://hlinksldjump"/>
              </a:rPr>
              <a:t>להרחבה בנושא</a:t>
            </a:r>
          </a:p>
          <a:p>
            <a:pPr lvl="1" algn="ctr"/>
            <a:r>
              <a:rPr lang="he-IL" sz="2000" b="1" dirty="0" smtClean="0">
                <a:latin typeface="Arial" panose="020B0604020202020204" pitchFamily="34" charset="0"/>
                <a:hlinkClick r:id="rId2" action="ppaction://hlinksldjump"/>
              </a:rPr>
              <a:t>ל"ט אבות המלאכה ותולדותיהן</a:t>
            </a:r>
            <a:endParaRPr lang="he-IL" sz="2000" b="1" dirty="0">
              <a:latin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r>
              <a:rPr lang="he-IL" smtClean="0"/>
              <a:t>יצחק רסלר  </a:t>
            </a:r>
            <a:r>
              <a:rPr lang="en-US" smtClean="0"/>
              <a:t>izakrossler@gmail.com</a:t>
            </a:r>
            <a:endParaRPr lang="he-IL" dirty="0"/>
          </a:p>
        </p:txBody>
      </p:sp>
      <p:sp>
        <p:nvSpPr>
          <p:cNvPr id="7" name="מציין מיקום של מספר שקופית 6"/>
          <p:cNvSpPr>
            <a:spLocks noGrp="1"/>
          </p:cNvSpPr>
          <p:nvPr>
            <p:ph type="sldNum" sz="quarter" idx="12"/>
          </p:nvPr>
        </p:nvSpPr>
        <p:spPr/>
        <p:txBody>
          <a:bodyPr/>
          <a:lstStyle/>
          <a:p>
            <a:fld id="{8408AFD1-86F7-4B63-9F95-0EAA1EAFC3DF}" type="slidenum">
              <a:rPr lang="he-IL" smtClean="0"/>
              <a:t>6</a:t>
            </a:fld>
            <a:endParaRPr lang="he-IL"/>
          </a:p>
        </p:txBody>
      </p:sp>
      <p:sp>
        <p:nvSpPr>
          <p:cNvPr id="8" name="לחצן פעולה: בית 7">
            <a:hlinkClick r:id="rId3" action="ppaction://hlinksldjump" highlightClick="1"/>
          </p:cNvPr>
          <p:cNvSpPr/>
          <p:nvPr/>
        </p:nvSpPr>
        <p:spPr>
          <a:xfrm>
            <a:off x="10750639" y="1378090"/>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6823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29532" y="933189"/>
            <a:ext cx="7271027" cy="1477328"/>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bodyPr>
          <a:lstStyle/>
          <a:p>
            <a:pPr marL="742950" lvl="1" indent="-285750">
              <a:buFont typeface="Wingdings" panose="05000000000000000000" pitchFamily="2" charset="2"/>
              <a:buChar char="Ø"/>
            </a:pPr>
            <a:r>
              <a:rPr lang="he-IL" dirty="0" smtClean="0"/>
              <a:t>למצווה  </a:t>
            </a:r>
            <a:r>
              <a:rPr lang="he-IL" b="1" dirty="0"/>
              <a:t>"זכור את יום השבת" </a:t>
            </a:r>
            <a:r>
              <a:rPr lang="he-IL" dirty="0" smtClean="0"/>
              <a:t>שהיא</a:t>
            </a:r>
            <a:r>
              <a:rPr lang="he-IL" b="1" dirty="0" smtClean="0"/>
              <a:t> מצוות עשה</a:t>
            </a:r>
            <a:r>
              <a:rPr lang="he-IL" dirty="0" smtClean="0"/>
              <a:t>  ביטויים </a:t>
            </a:r>
            <a:r>
              <a:rPr lang="he-IL" dirty="0"/>
              <a:t>רבים במסכת </a:t>
            </a:r>
            <a:endParaRPr lang="he-IL" dirty="0" smtClean="0"/>
          </a:p>
          <a:p>
            <a:pPr marL="742950" lvl="1" indent="-285750">
              <a:buFont typeface="Wingdings" panose="05000000000000000000" pitchFamily="2" charset="2"/>
              <a:buChar char="Ø"/>
            </a:pPr>
            <a:r>
              <a:rPr lang="he-IL" dirty="0" smtClean="0"/>
              <a:t>קידוש </a:t>
            </a:r>
            <a:r>
              <a:rPr lang="he-IL" dirty="0"/>
              <a:t>בשבת</a:t>
            </a:r>
            <a:r>
              <a:rPr lang="he-IL" dirty="0" smtClean="0"/>
              <a:t>, הדלקת נר,  שלוש סעודות, תפילות</a:t>
            </a:r>
            <a:r>
              <a:rPr lang="he-IL" dirty="0"/>
              <a:t>, מנהגים, קריאה בתורה </a:t>
            </a:r>
            <a:endParaRPr lang="he-IL" dirty="0" smtClean="0"/>
          </a:p>
          <a:p>
            <a:pPr marL="742950" lvl="1" indent="-285750">
              <a:buFont typeface="Wingdings" panose="05000000000000000000" pitchFamily="2" charset="2"/>
              <a:buChar char="Ø"/>
            </a:pPr>
            <a:r>
              <a:rPr lang="he-IL" dirty="0" smtClean="0"/>
              <a:t>וכן </a:t>
            </a:r>
            <a:r>
              <a:rPr lang="he-IL" dirty="0"/>
              <a:t>"מצוות "עונג שבת" </a:t>
            </a:r>
            <a:endParaRPr lang="he-IL" dirty="0" smtClean="0"/>
          </a:p>
          <a:p>
            <a:pPr lvl="1"/>
            <a:endParaRPr lang="he-IL" dirty="0"/>
          </a:p>
        </p:txBody>
      </p:sp>
      <p:sp>
        <p:nvSpPr>
          <p:cNvPr id="3" name="מלבן 2"/>
          <p:cNvSpPr/>
          <p:nvPr/>
        </p:nvSpPr>
        <p:spPr>
          <a:xfrm>
            <a:off x="2029097" y="3933785"/>
            <a:ext cx="8423305" cy="369332"/>
          </a:xfrm>
          <a:prstGeom prst="rect">
            <a:avLst/>
          </a:prstGeom>
          <a:solidFill>
            <a:schemeClr val="accent1">
              <a:lumMod val="20000"/>
              <a:lumOff val="80000"/>
            </a:schemeClr>
          </a:solidFill>
          <a:scene3d>
            <a:camera prst="orthographicFront"/>
            <a:lightRig rig="threePt" dir="t"/>
          </a:scene3d>
          <a:sp3d>
            <a:bevelT w="114300" prst="artDeco"/>
          </a:sp3d>
        </p:spPr>
        <p:txBody>
          <a:bodyPr wrap="square">
            <a:spAutoFit/>
          </a:bodyPr>
          <a:lstStyle/>
          <a:p>
            <a:pPr marL="742950" lvl="1" indent="-285750">
              <a:buFont typeface="Wingdings" panose="05000000000000000000" pitchFamily="2" charset="2"/>
              <a:buChar char="Ø"/>
            </a:pPr>
            <a:r>
              <a:rPr lang="he-IL" dirty="0">
                <a:latin typeface="Arial" panose="020B0604020202020204" pitchFamily="34" charset="0"/>
              </a:rPr>
              <a:t> </a:t>
            </a:r>
            <a:r>
              <a:rPr lang="he-IL" dirty="0" smtClean="0">
                <a:latin typeface="Arial" panose="020B0604020202020204" pitchFamily="34" charset="0"/>
              </a:rPr>
              <a:t>המסכת עוסקת בגזירות</a:t>
            </a:r>
            <a:r>
              <a:rPr lang="he-IL" dirty="0">
                <a:latin typeface="Arial" panose="020B0604020202020204" pitchFamily="34" charset="0"/>
              </a:rPr>
              <a:t> ותקנות של חז"ל שהרחיבו את איסורי השביתה ממלאכה.</a:t>
            </a:r>
          </a:p>
        </p:txBody>
      </p:sp>
      <p:sp>
        <p:nvSpPr>
          <p:cNvPr id="7" name="מציין מיקום של כותרת תחתונה 6"/>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8" name="מציין מיקום של מספר שקופית 7"/>
          <p:cNvSpPr>
            <a:spLocks noGrp="1"/>
          </p:cNvSpPr>
          <p:nvPr>
            <p:ph type="sldNum" sz="quarter" idx="12"/>
          </p:nvPr>
        </p:nvSpPr>
        <p:spPr/>
        <p:txBody>
          <a:bodyPr/>
          <a:lstStyle/>
          <a:p>
            <a:fld id="{8408AFD1-86F7-4B63-9F95-0EAA1EAFC3DF}" type="slidenum">
              <a:rPr lang="he-IL" smtClean="0"/>
              <a:t>7</a:t>
            </a:fld>
            <a:endParaRPr lang="he-IL"/>
          </a:p>
        </p:txBody>
      </p:sp>
      <p:sp>
        <p:nvSpPr>
          <p:cNvPr id="9" name="לחצן פעולה: בית 8">
            <a:hlinkClick r:id="rId2" action="ppaction://hlinksldjump" highlightClick="1"/>
          </p:cNvPr>
          <p:cNvSpPr/>
          <p:nvPr/>
        </p:nvSpPr>
        <p:spPr>
          <a:xfrm>
            <a:off x="917139" y="3793044"/>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287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205" y="247451"/>
            <a:ext cx="6744789" cy="1477328"/>
          </a:xfrm>
          <a:prstGeom prst="rect">
            <a:avLst/>
          </a:prstGeom>
          <a:solidFill>
            <a:schemeClr val="accent1">
              <a:lumMod val="20000"/>
              <a:lumOff val="80000"/>
            </a:schemeClr>
          </a:solidFill>
          <a:scene3d>
            <a:camera prst="orthographicFront"/>
            <a:lightRig rig="threePt" dir="t"/>
          </a:scene3d>
          <a:sp3d>
            <a:bevelT w="114300" prst="artDeco"/>
          </a:sp3d>
        </p:spPr>
        <p:txBody>
          <a:bodyPr wrap="square" rtlCol="1">
            <a:spAutoFit/>
          </a:bodyPr>
          <a:lstStyle/>
          <a:p>
            <a:pPr marL="285750" lvl="1" indent="-285750">
              <a:buFont typeface="Wingdings" panose="05000000000000000000" pitchFamily="2" charset="2"/>
              <a:buChar char="Ø"/>
            </a:pPr>
            <a:r>
              <a:rPr lang="he-IL" dirty="0"/>
              <a:t>מלאכה חריגה היא מלאכת "</a:t>
            </a:r>
            <a:r>
              <a:rPr lang="he-IL" b="1" dirty="0"/>
              <a:t>הוצאה</a:t>
            </a:r>
            <a:r>
              <a:rPr lang="he-IL" dirty="0"/>
              <a:t>" שאין בה יגיעה וגם איננה "מלאכת מחשבת" </a:t>
            </a:r>
            <a:r>
              <a:rPr lang="he-IL" dirty="0" smtClean="0"/>
              <a:t>זו </a:t>
            </a:r>
            <a:r>
              <a:rPr lang="he-IL" dirty="0"/>
              <a:t>מלאכה בפני עצמה – </a:t>
            </a:r>
            <a:r>
              <a:rPr lang="he-IL" b="1" dirty="0"/>
              <a:t>גזירת הכתוב</a:t>
            </a:r>
            <a:r>
              <a:rPr lang="he-IL" dirty="0" smtClean="0"/>
              <a:t>.</a:t>
            </a:r>
          </a:p>
          <a:p>
            <a:pPr marL="285750" indent="-285750">
              <a:buFont typeface="Wingdings" panose="05000000000000000000" pitchFamily="2" charset="2"/>
              <a:buChar char="Ø"/>
            </a:pPr>
            <a:r>
              <a:rPr lang="he-IL" dirty="0" smtClean="0"/>
              <a:t>כדי שהשבתון והשביתה יהיו שלימים נקבעו </a:t>
            </a:r>
            <a:r>
              <a:rPr lang="he-IL" b="1" dirty="0" smtClean="0"/>
              <a:t>תחומי השבת </a:t>
            </a:r>
          </a:p>
          <a:p>
            <a:pPr marL="285750" indent="-285750">
              <a:buFont typeface="Wingdings" panose="05000000000000000000" pitchFamily="2" charset="2"/>
              <a:buChar char="Ø"/>
            </a:pPr>
            <a:r>
              <a:rPr lang="he-IL" dirty="0" smtClean="0"/>
              <a:t>ארבעת רשויות השבת. תולדותיהם, ופרטיהם המורכבים הם חלק חשוב במסכת זו.</a:t>
            </a:r>
          </a:p>
        </p:txBody>
      </p:sp>
      <p:pic>
        <p:nvPicPr>
          <p:cNvPr id="4" name="תמונה 3"/>
          <p:cNvPicPr>
            <a:picLocks noChangeAspect="1"/>
          </p:cNvPicPr>
          <p:nvPr/>
        </p:nvPicPr>
        <p:blipFill>
          <a:blip r:embed="rId2"/>
          <a:stretch>
            <a:fillRect/>
          </a:stretch>
        </p:blipFill>
        <p:spPr>
          <a:xfrm>
            <a:off x="7018109" y="3158039"/>
            <a:ext cx="4398828" cy="3016339"/>
          </a:xfrm>
          <a:prstGeom prst="rect">
            <a:avLst/>
          </a:prstGeom>
        </p:spPr>
      </p:pic>
      <p:sp>
        <p:nvSpPr>
          <p:cNvPr id="5" name="מלבן 4"/>
          <p:cNvSpPr/>
          <p:nvPr/>
        </p:nvSpPr>
        <p:spPr>
          <a:xfrm>
            <a:off x="505097" y="2272785"/>
            <a:ext cx="6096000" cy="1200329"/>
          </a:xfrm>
          <a:prstGeom prst="rect">
            <a:avLst/>
          </a:prstGeom>
          <a:solidFill>
            <a:schemeClr val="accent1">
              <a:lumMod val="20000"/>
              <a:lumOff val="80000"/>
            </a:schemeClr>
          </a:solidFill>
          <a:scene3d>
            <a:camera prst="orthographicFront"/>
            <a:lightRig rig="threePt" dir="t"/>
          </a:scene3d>
          <a:sp3d>
            <a:bevelT w="114300" prst="artDeco"/>
          </a:sp3d>
        </p:spPr>
        <p:txBody>
          <a:bodyPr>
            <a:spAutoFit/>
          </a:bodyPr>
          <a:lstStyle/>
          <a:p>
            <a:pPr marL="285750" indent="-285750">
              <a:buFont typeface="Wingdings" panose="05000000000000000000" pitchFamily="2" charset="2"/>
              <a:buChar char="Ø"/>
            </a:pPr>
            <a:r>
              <a:rPr lang="he-IL" dirty="0"/>
              <a:t>מערכות נוספת מימי הנביאים ומדרבנן ועל פי המסורת הן:</a:t>
            </a:r>
          </a:p>
          <a:p>
            <a:pPr marL="1200150" lvl="2" indent="-285750">
              <a:buFont typeface="Wingdings" panose="05000000000000000000" pitchFamily="2" charset="2"/>
              <a:buChar char="Ø"/>
            </a:pPr>
            <a:r>
              <a:rPr lang="he-IL" dirty="0"/>
              <a:t>מערכת "שבות בשבת" שהיא תוספת שמירה ושביתה</a:t>
            </a:r>
          </a:p>
          <a:p>
            <a:pPr marL="1200150" lvl="2" indent="-285750">
              <a:buFont typeface="Wingdings" panose="05000000000000000000" pitchFamily="2" charset="2"/>
              <a:buChar char="Ø"/>
            </a:pPr>
            <a:r>
              <a:rPr lang="he-IL" dirty="0"/>
              <a:t>מערכת "מוקצה"  העלולה להביא לידי מלאכה</a:t>
            </a:r>
          </a:p>
          <a:p>
            <a:pPr marL="1200150" lvl="2" indent="-285750">
              <a:buFont typeface="Wingdings" panose="05000000000000000000" pitchFamily="2" charset="2"/>
              <a:buChar char="Ø"/>
            </a:pPr>
            <a:r>
              <a:rPr lang="he-IL" dirty="0"/>
              <a:t>מערכת "</a:t>
            </a:r>
            <a:r>
              <a:rPr lang="he-IL" dirty="0" err="1"/>
              <a:t>עובדין</a:t>
            </a:r>
            <a:r>
              <a:rPr lang="he-IL" dirty="0"/>
              <a:t> </a:t>
            </a:r>
            <a:r>
              <a:rPr lang="he-IL" dirty="0" err="1"/>
              <a:t>דחול</a:t>
            </a:r>
            <a:r>
              <a:rPr lang="he-IL" dirty="0"/>
              <a:t>" אינם מתאימים לקדושת השבת</a:t>
            </a:r>
          </a:p>
        </p:txBody>
      </p:sp>
      <p:sp>
        <p:nvSpPr>
          <p:cNvPr id="7" name="מציין מיקום של כותרת תחתונה 6"/>
          <p:cNvSpPr>
            <a:spLocks noGrp="1"/>
          </p:cNvSpPr>
          <p:nvPr>
            <p:ph type="ftr" sz="quarter" idx="11"/>
          </p:nvPr>
        </p:nvSpPr>
        <p:spPr/>
        <p:txBody>
          <a:bodyPr/>
          <a:lstStyle/>
          <a:p>
            <a:r>
              <a:rPr lang="he-IL" smtClean="0"/>
              <a:t>יצחק רסלר  </a:t>
            </a:r>
            <a:r>
              <a:rPr lang="en-US" smtClean="0"/>
              <a:t>izakrossler@gmail.com</a:t>
            </a:r>
            <a:endParaRPr lang="he-IL"/>
          </a:p>
        </p:txBody>
      </p:sp>
      <p:sp>
        <p:nvSpPr>
          <p:cNvPr id="8" name="מציין מיקום של מספר שקופית 7"/>
          <p:cNvSpPr>
            <a:spLocks noGrp="1"/>
          </p:cNvSpPr>
          <p:nvPr>
            <p:ph type="sldNum" sz="quarter" idx="12"/>
          </p:nvPr>
        </p:nvSpPr>
        <p:spPr/>
        <p:txBody>
          <a:bodyPr/>
          <a:lstStyle/>
          <a:p>
            <a:fld id="{8408AFD1-86F7-4B63-9F95-0EAA1EAFC3DF}" type="slidenum">
              <a:rPr lang="he-IL" smtClean="0"/>
              <a:t>8</a:t>
            </a:fld>
            <a:endParaRPr lang="he-IL"/>
          </a:p>
        </p:txBody>
      </p:sp>
      <p:sp>
        <p:nvSpPr>
          <p:cNvPr id="9" name="לחצן פעולה: בית 8">
            <a:hlinkClick r:id="rId3" action="ppaction://hlinksldjump" highlightClick="1"/>
          </p:cNvPr>
          <p:cNvSpPr/>
          <p:nvPr/>
        </p:nvSpPr>
        <p:spPr>
          <a:xfrm>
            <a:off x="679269" y="5547360"/>
            <a:ext cx="487680" cy="487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334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93668" y="1396947"/>
            <a:ext cx="9379132" cy="2585323"/>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1" u="sng" dirty="0"/>
              <a:t>ספר מורה הנבוכים חלק ב פרק לא</a:t>
            </a:r>
          </a:p>
          <a:p>
            <a:r>
              <a:rPr lang="he-IL" dirty="0"/>
              <a:t>אולי כבר התבאר לך העלה בחזוק תורת השבת והיותה בסקילה ואדון הנביאים הרג עליה, והיא שלישית למציאות השם והרחקת השניות, כי ההזהרה מעבוד זולתו אמנם הוא </a:t>
            </a:r>
            <a:r>
              <a:rPr lang="he-IL" dirty="0" err="1"/>
              <a:t>לישב</a:t>
            </a:r>
            <a:r>
              <a:rPr lang="he-IL" dirty="0"/>
              <a:t> </a:t>
            </a:r>
            <a:r>
              <a:rPr lang="he-IL" dirty="0" err="1"/>
              <a:t>היחוד</a:t>
            </a:r>
            <a:r>
              <a:rPr lang="he-IL" dirty="0"/>
              <a:t>, וכבר ידעת מדברי שהדעות אם לא יהיו להם מעשים שיעמידום ויפרסמום </a:t>
            </a:r>
            <a:r>
              <a:rPr lang="he-IL" dirty="0" err="1"/>
              <a:t>ויתמידום</a:t>
            </a:r>
            <a:r>
              <a:rPr lang="he-IL" dirty="0"/>
              <a:t> בהמון לנצח, לא </a:t>
            </a:r>
            <a:r>
              <a:rPr lang="he-IL" dirty="0" err="1"/>
              <a:t>ישארו</a:t>
            </a:r>
            <a:r>
              <a:rPr lang="he-IL" dirty="0"/>
              <a:t>, ולזה </a:t>
            </a:r>
            <a:r>
              <a:rPr lang="he-IL" dirty="0" err="1"/>
              <a:t>צונו</a:t>
            </a:r>
            <a:r>
              <a:rPr lang="he-IL" dirty="0"/>
              <a:t> בתורה הגדיל זה היום עד שיתקיים יסוד </a:t>
            </a:r>
            <a:r>
              <a:rPr lang="he-IL" dirty="0" err="1"/>
              <a:t>חדוש</a:t>
            </a:r>
            <a:r>
              <a:rPr lang="he-IL" dirty="0"/>
              <a:t> העולם ויתפרסם במציאות, כשישבתו בני האדם כלם ביום אחד, וכשישאל מה </a:t>
            </a:r>
            <a:r>
              <a:rPr lang="he-IL" dirty="0" err="1"/>
              <a:t>עלת</a:t>
            </a:r>
            <a:r>
              <a:rPr lang="he-IL" dirty="0"/>
              <a:t> זה, יהיה המענה כי ששת ימים עשה ה'. וכבר באו בזאת </a:t>
            </a:r>
            <a:r>
              <a:rPr lang="he-IL" dirty="0" err="1"/>
              <a:t>המצוה</a:t>
            </a:r>
            <a:r>
              <a:rPr lang="he-IL" dirty="0"/>
              <a:t> שתי עלות מתחלפות מפני שהם לשני עלולים מתחלפים, וזה שהוא אמר בעלת הגדיל השבת בעשרת הדברות הראשונות, אמר, כי ששת ימים עשה וגו</a:t>
            </a:r>
            <a:r>
              <a:rPr lang="he-IL" dirty="0" smtClean="0"/>
              <a:t>',</a:t>
            </a:r>
          </a:p>
          <a:p>
            <a:r>
              <a:rPr lang="he-IL" dirty="0" smtClean="0"/>
              <a:t> </a:t>
            </a:r>
            <a:endParaRPr lang="he-IL" dirty="0"/>
          </a:p>
        </p:txBody>
      </p:sp>
      <p:sp>
        <p:nvSpPr>
          <p:cNvPr id="4" name="מלבן 3"/>
          <p:cNvSpPr/>
          <p:nvPr/>
        </p:nvSpPr>
        <p:spPr>
          <a:xfrm>
            <a:off x="2216666" y="4188489"/>
            <a:ext cx="8133133" cy="830997"/>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sz="1600" b="1" dirty="0"/>
              <a:t>לפי הרמב"ם, </a:t>
            </a:r>
            <a:r>
              <a:rPr lang="he-IL" sz="1600" dirty="0"/>
              <a:t>אי אפשר שלאדם יהיו השקפות נכונות בלי שיהיו גם מעשים שיבססו את ההשקפות הללו. לכן, התורה מצווה אותנו על קידוש היום, כדי שבקיום מצוות השבת שהיא "זכר למעשה בראשית" תתבסס האמונה בחידוש העולם - "כי ששת ימים עשה ה' את השמים ואת הארץ וגו'". </a:t>
            </a:r>
          </a:p>
        </p:txBody>
      </p:sp>
      <p:sp>
        <p:nvSpPr>
          <p:cNvPr id="7" name="TextBox 6">
            <a:hlinkClick r:id="rId2" action="ppaction://hlinksldjump"/>
          </p:cNvPr>
          <p:cNvSpPr txBox="1"/>
          <p:nvPr/>
        </p:nvSpPr>
        <p:spPr>
          <a:xfrm>
            <a:off x="4937761" y="5259977"/>
            <a:ext cx="2390502" cy="369332"/>
          </a:xfrm>
          <a:prstGeom prst="rect">
            <a:avLst/>
          </a:prstGeom>
          <a:solidFill>
            <a:schemeClr val="accent3">
              <a:lumMod val="20000"/>
              <a:lumOff val="80000"/>
            </a:schemeClr>
          </a:solidFill>
          <a:scene3d>
            <a:camera prst="orthographicFront"/>
            <a:lightRig rig="threePt" dir="t"/>
          </a:scene3d>
          <a:sp3d>
            <a:bevelT prst="relaxedInset"/>
          </a:sp3d>
        </p:spPr>
        <p:txBody>
          <a:bodyPr wrap="square" rtlCol="1">
            <a:spAutoFit/>
          </a:bodyPr>
          <a:lstStyle/>
          <a:p>
            <a:r>
              <a:rPr lang="he-IL" b="1" dirty="0" smtClean="0">
                <a:solidFill>
                  <a:schemeClr val="accent3">
                    <a:lumMod val="60000"/>
                    <a:lumOff val="40000"/>
                  </a:schemeClr>
                </a:solidFill>
                <a:hlinkClick r:id="rId2" action="ppaction://hlinksldjump"/>
              </a:rPr>
              <a:t>להמשך דברי הרמב"ם</a:t>
            </a:r>
            <a:endParaRPr lang="he-IL" b="1" dirty="0">
              <a:solidFill>
                <a:schemeClr val="accent3">
                  <a:lumMod val="60000"/>
                  <a:lumOff val="40000"/>
                </a:schemeClr>
              </a:solidFill>
            </a:endParaRPr>
          </a:p>
        </p:txBody>
      </p:sp>
      <p:sp>
        <p:nvSpPr>
          <p:cNvPr id="5" name="מציין מיקום של כותרת תחתונה 4"/>
          <p:cNvSpPr>
            <a:spLocks noGrp="1"/>
          </p:cNvSpPr>
          <p:nvPr>
            <p:ph type="ftr" sz="quarter" idx="11"/>
          </p:nvPr>
        </p:nvSpPr>
        <p:spPr>
          <a:xfrm>
            <a:off x="1295400" y="5969000"/>
            <a:ext cx="2144485" cy="279400"/>
          </a:xfrm>
        </p:spPr>
        <p:txBody>
          <a:bodyPr/>
          <a:lstStyle/>
          <a:p>
            <a:r>
              <a:rPr lang="he-IL" smtClean="0"/>
              <a:t>יצחק רסלר  </a:t>
            </a:r>
            <a:r>
              <a:rPr lang="en-US" smtClean="0"/>
              <a:t>izakrossler@gmail.com</a:t>
            </a:r>
            <a:endParaRPr lang="he-IL" dirty="0"/>
          </a:p>
        </p:txBody>
      </p:sp>
      <p:sp>
        <p:nvSpPr>
          <p:cNvPr id="6" name="מציין מיקום של מספר שקופית 5"/>
          <p:cNvSpPr>
            <a:spLocks noGrp="1"/>
          </p:cNvSpPr>
          <p:nvPr>
            <p:ph type="sldNum" sz="quarter" idx="12"/>
          </p:nvPr>
        </p:nvSpPr>
        <p:spPr/>
        <p:txBody>
          <a:bodyPr/>
          <a:lstStyle/>
          <a:p>
            <a:fld id="{8408AFD1-86F7-4B63-9F95-0EAA1EAFC3DF}" type="slidenum">
              <a:rPr lang="he-IL" smtClean="0"/>
              <a:t>9</a:t>
            </a:fld>
            <a:endParaRPr lang="he-IL"/>
          </a:p>
        </p:txBody>
      </p:sp>
    </p:spTree>
    <p:extLst>
      <p:ext uri="{BB962C8B-B14F-4D97-AF65-F5344CB8AC3E}">
        <p14:creationId xmlns:p14="http://schemas.microsoft.com/office/powerpoint/2010/main" val="38213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1728</TotalTime>
  <Words>3979</Words>
  <Application>Microsoft Office PowerPoint</Application>
  <PresentationFormat>מסך רחב</PresentationFormat>
  <Paragraphs>300</Paragraphs>
  <Slides>21</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21</vt:i4>
      </vt:variant>
    </vt:vector>
  </HeadingPairs>
  <TitlesOfParts>
    <vt:vector size="28" baseType="lpstr">
      <vt:lpstr>Arial</vt:lpstr>
      <vt:lpstr>Calibri</vt:lpstr>
      <vt:lpstr>Calibri Light</vt:lpstr>
      <vt:lpstr>David</vt:lpstr>
      <vt:lpstr>Times New Roman</vt:lpstr>
      <vt:lpstr>Wingdings</vt:lpstr>
      <vt:lpstr>מבט לאחור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77</cp:revision>
  <dcterms:created xsi:type="dcterms:W3CDTF">2019-05-29T10:29:35Z</dcterms:created>
  <dcterms:modified xsi:type="dcterms:W3CDTF">2020-05-17T07:50:48Z</dcterms:modified>
</cp:coreProperties>
</file>