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7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10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01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4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7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15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171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68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06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037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D30C6-D0A6-4B3F-91BA-1F9CABC9B9B7}" type="datetimeFigureOut">
              <a:rPr lang="he-IL" smtClean="0"/>
              <a:t>כ"א/אדר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40C6-0F8B-492E-8315-E6DFA55AB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41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18" Type="http://schemas.openxmlformats.org/officeDocument/2006/relationships/slide" Target="slide9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" Target="slide2.xml"/><Relationship Id="rId16" Type="http://schemas.openxmlformats.org/officeDocument/2006/relationships/slide" Target="slide10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24" Type="http://schemas.openxmlformats.org/officeDocument/2006/relationships/slide" Target="slide1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openxmlformats.org/officeDocument/2006/relationships/slide" Target="slide8.xml"/><Relationship Id="rId22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8.jpe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21.jp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8.jpeg"/><Relationship Id="rId5" Type="http://schemas.openxmlformats.org/officeDocument/2006/relationships/image" Target="../media/image15.jpg"/><Relationship Id="rId10" Type="http://schemas.openxmlformats.org/officeDocument/2006/relationships/image" Target="../media/image24.jpg"/><Relationship Id="rId4" Type="http://schemas.openxmlformats.org/officeDocument/2006/relationships/image" Target="../media/image21.jp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12" Type="http://schemas.openxmlformats.org/officeDocument/2006/relationships/image" Target="../media/image2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4.jpg"/><Relationship Id="rId5" Type="http://schemas.openxmlformats.org/officeDocument/2006/relationships/image" Target="../media/image15.jpg"/><Relationship Id="rId10" Type="http://schemas.openxmlformats.org/officeDocument/2006/relationships/image" Target="../media/image18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4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jpg"/><Relationship Id="rId7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4.jpg"/><Relationship Id="rId7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18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19.jpg"/><Relationship Id="rId4" Type="http://schemas.openxmlformats.org/officeDocument/2006/relationships/image" Target="../media/image20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jpg"/><Relationship Id="rId7" Type="http://schemas.openxmlformats.org/officeDocument/2006/relationships/image" Target="../media/image22.jpg"/><Relationship Id="rId12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7.jp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21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19.jpg"/><Relationship Id="rId5" Type="http://schemas.openxmlformats.org/officeDocument/2006/relationships/image" Target="../media/image15.jpg"/><Relationship Id="rId10" Type="http://schemas.openxmlformats.org/officeDocument/2006/relationships/image" Target="../media/image23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0.jp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8.jpeg"/><Relationship Id="rId3" Type="http://schemas.openxmlformats.org/officeDocument/2006/relationships/image" Target="../media/image14.jpg"/><Relationship Id="rId7" Type="http://schemas.openxmlformats.org/officeDocument/2006/relationships/image" Target="../media/image22.jpg"/><Relationship Id="rId12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8.jp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openxmlformats.org/officeDocument/2006/relationships/image" Target="../media/image21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1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050177" y="-26126"/>
            <a:ext cx="5697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dirty="0"/>
              <a:t>דף ט עמוד ב</a:t>
            </a:r>
          </a:p>
          <a:p>
            <a:r>
              <a:rPr lang="he-IL" sz="1400" dirty="0" err="1"/>
              <a:t>וקאמר</a:t>
            </a:r>
            <a:r>
              <a:rPr lang="he-IL" sz="1400" dirty="0"/>
              <a:t> רב יהודה </a:t>
            </a:r>
            <a:r>
              <a:rPr lang="he-IL" sz="1400" b="1" dirty="0"/>
              <a:t>בכולן ט"ו עריות </a:t>
            </a:r>
            <a:r>
              <a:rPr lang="he-IL" sz="1400" dirty="0"/>
              <a:t>אני קורא בהם משנה זו האסורה לזה מותרת לזה </a:t>
            </a:r>
            <a:r>
              <a:rPr lang="he-IL" sz="1400" dirty="0" err="1"/>
              <a:t>כו</a:t>
            </a:r>
            <a:r>
              <a:rPr lang="he-IL" sz="1400" dirty="0"/>
              <a:t>'       וכן כולן ותהא האסורה לזה מותרת לזה והאסורה לזה מותרת לזה </a:t>
            </a:r>
            <a:r>
              <a:rPr lang="he-IL" sz="1400" dirty="0" err="1"/>
              <a:t>ויתייבמו</a:t>
            </a:r>
            <a:r>
              <a:rPr lang="he-IL" sz="1400" dirty="0"/>
              <a:t> שתיהן אף על פי שהן שתי אחיות ולא </a:t>
            </a:r>
            <a:r>
              <a:rPr lang="he-IL" sz="1400" dirty="0" err="1"/>
              <a:t>אמרינן</a:t>
            </a:r>
            <a:r>
              <a:rPr lang="he-IL" sz="1400" dirty="0"/>
              <a:t> אחות </a:t>
            </a:r>
            <a:r>
              <a:rPr lang="he-IL" sz="1400" dirty="0" err="1"/>
              <a:t>זקוקתו</a:t>
            </a:r>
            <a:r>
              <a:rPr lang="he-IL" sz="1400" dirty="0"/>
              <a:t> היא . </a:t>
            </a:r>
          </a:p>
        </p:txBody>
      </p:sp>
      <p:pic>
        <p:nvPicPr>
          <p:cNvPr id="6" name="תצוגת שקופית 6">
            <a:hlinkClick r:id="rId2" action="ppaction://hlinksldjump"/>
            <a:extLst>
              <a:ext uri="{FF2B5EF4-FFF2-40B4-BE49-F238E27FC236}">
                <a16:creationId xmlns:a16="http://schemas.microsoft.com/office/drawing/2014/main" id="{92C89633-6B5D-4D1D-8310-331E8C6B95E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760" y="513715"/>
            <a:ext cx="2743200" cy="154305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7" name="תצוגת שקופית 8">
            <a:hlinkClick r:id="rId4" action="ppaction://hlinksldjump"/>
            <a:extLst>
              <a:ext uri="{FF2B5EF4-FFF2-40B4-BE49-F238E27FC236}">
                <a16:creationId xmlns:a16="http://schemas.microsoft.com/office/drawing/2014/main" id="{7D5D397F-4045-4C68-A44C-DB22284DEB3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0" y="2423795"/>
            <a:ext cx="2743200" cy="154305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8" name="תצוגת שקופית 10">
            <a:hlinkClick r:id="rId6" action="ppaction://hlinksldjump"/>
            <a:extLst>
              <a:ext uri="{FF2B5EF4-FFF2-40B4-BE49-F238E27FC236}">
                <a16:creationId xmlns:a16="http://schemas.microsoft.com/office/drawing/2014/main" id="{B3B9EADB-1D9D-4DB4-9CDE-4738042D7EA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0" y="4551680"/>
            <a:ext cx="2517422" cy="141605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9" name="תצוגת שקופית 12">
            <a:hlinkClick r:id="rId8" action="ppaction://hlinksldjump"/>
            <a:extLst>
              <a:ext uri="{FF2B5EF4-FFF2-40B4-BE49-F238E27FC236}">
                <a16:creationId xmlns:a16="http://schemas.microsoft.com/office/drawing/2014/main" id="{D716E43A-0A35-45CB-9ED2-7FCF2CA9586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440" y="1662430"/>
            <a:ext cx="2488071" cy="139954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0" name="תצוגת שקופית 14">
            <a:hlinkClick r:id="rId10" action="ppaction://hlinksldjump"/>
            <a:extLst>
              <a:ext uri="{FF2B5EF4-FFF2-40B4-BE49-F238E27FC236}">
                <a16:creationId xmlns:a16="http://schemas.microsoft.com/office/drawing/2014/main" id="{CE694DA7-9DB0-42E1-8C41-E748EEC2E5E1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13" y="3258819"/>
            <a:ext cx="2517424" cy="1416051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1" name="תצוגת שקופית 16">
            <a:hlinkClick r:id="rId12" action="ppaction://hlinksldjump"/>
            <a:extLst>
              <a:ext uri="{FF2B5EF4-FFF2-40B4-BE49-F238E27FC236}">
                <a16:creationId xmlns:a16="http://schemas.microsoft.com/office/drawing/2014/main" id="{CD24C22F-7203-4B6C-8B08-1DAEF12C6650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6200" y="4995862"/>
            <a:ext cx="2743200" cy="154305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2" name="תצוגת שקופית 18">
            <a:hlinkClick r:id="rId14" action="ppaction://hlinksldjump"/>
            <a:extLst>
              <a:ext uri="{FF2B5EF4-FFF2-40B4-BE49-F238E27FC236}">
                <a16:creationId xmlns:a16="http://schemas.microsoft.com/office/drawing/2014/main" id="{C1524CC0-B7F6-41B4-9500-3C7BB00C1CF9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960" y="1889758"/>
            <a:ext cx="2517424" cy="1416051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3" name="תצוגת שקופית 20">
            <a:hlinkClick r:id="rId16" action="ppaction://hlinksldjump"/>
            <a:extLst>
              <a:ext uri="{FF2B5EF4-FFF2-40B4-BE49-F238E27FC236}">
                <a16:creationId xmlns:a16="http://schemas.microsoft.com/office/drawing/2014/main" id="{611B4971-1C57-4A5E-8F85-52432D86191F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8960" y="3779518"/>
            <a:ext cx="2517426" cy="1416052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4" name="תצוגת שקופית 22">
            <a:hlinkClick r:id="rId18" action="ppaction://hlinksldjump"/>
            <a:extLst>
              <a:ext uri="{FF2B5EF4-FFF2-40B4-BE49-F238E27FC236}">
                <a16:creationId xmlns:a16="http://schemas.microsoft.com/office/drawing/2014/main" id="{0498B039-65A0-4D7E-B1DF-8C393FF6715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8377" y="5309234"/>
            <a:ext cx="2517424" cy="1416051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5" name="תצוגת שקופית 24">
            <a:hlinkClick r:id="rId20" action="ppaction://hlinksldjump"/>
            <a:extLst>
              <a:ext uri="{FF2B5EF4-FFF2-40B4-BE49-F238E27FC236}">
                <a16:creationId xmlns:a16="http://schemas.microsoft.com/office/drawing/2014/main" id="{FBE1055E-78D1-4604-92CA-FAA2B50D35CB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6720" y="504190"/>
            <a:ext cx="2488071" cy="139954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6" name="תצוגת שקופית 26">
            <a:hlinkClick r:id="rId22" action="ppaction://hlinksldjump"/>
            <a:extLst>
              <a:ext uri="{FF2B5EF4-FFF2-40B4-BE49-F238E27FC236}">
                <a16:creationId xmlns:a16="http://schemas.microsoft.com/office/drawing/2014/main" id="{FED4DE89-E0AB-4165-831B-7C8EE016DBD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3840" y="2190748"/>
            <a:ext cx="2488073" cy="1399541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7" name="תצוגת שקופית 28">
            <a:hlinkClick r:id="rId24" action="ppaction://hlinksldjump"/>
            <a:extLst>
              <a:ext uri="{FF2B5EF4-FFF2-40B4-BE49-F238E27FC236}">
                <a16:creationId xmlns:a16="http://schemas.microsoft.com/office/drawing/2014/main" id="{B0F87FF5-A6DC-4B10-B6B3-4AEB2E6716A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4960" y="4150676"/>
            <a:ext cx="2273018" cy="1278573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633534" y="242580"/>
            <a:ext cx="198765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וזו אסורה לזה </a:t>
            </a:r>
            <a:r>
              <a:rPr lang="he-IL" sz="1400" b="1" dirty="0"/>
              <a:t>משום בתו </a:t>
            </a:r>
            <a:r>
              <a:rPr lang="he-IL" sz="1400" dirty="0"/>
              <a:t>וזו אסורה לזה </a:t>
            </a:r>
            <a:r>
              <a:rPr lang="he-IL" sz="1400" b="1" dirty="0"/>
              <a:t>משום </a:t>
            </a:r>
            <a:r>
              <a:rPr lang="he-IL" sz="1400" b="1" dirty="0" smtClean="0"/>
              <a:t>בתו</a:t>
            </a:r>
            <a:endParaRPr lang="he-IL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402469" y="2272268"/>
            <a:ext cx="9513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בת בתו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10268494" y="4479957"/>
            <a:ext cx="8599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בת בנו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137322" y="1473954"/>
            <a:ext cx="112340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בת אשתו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7085070" y="3121143"/>
            <a:ext cx="11756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בת בתה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7498080" y="4995862"/>
            <a:ext cx="8708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בת בנה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94996"/>
            <a:ext cx="8273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חמותו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3910311" y="5180528"/>
            <a:ext cx="10711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אם חמותו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3836529" y="3615498"/>
            <a:ext cx="13411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אחותו מאמו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1" y="242580"/>
            <a:ext cx="17497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אשת אחיו מאמו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854287" y="2034755"/>
            <a:ext cx="13911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אחות אשתו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" y="3959621"/>
            <a:ext cx="26709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אשת אחיו שלא היה </a:t>
            </a:r>
            <a:r>
              <a:rPr lang="he-IL" dirty="0" smtClean="0"/>
              <a:t>בעולמו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4444435" y="940164"/>
            <a:ext cx="298704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הקשו על כל ציור ותקבלו הסבר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85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10166695" y="6646042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10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274423" y="0"/>
            <a:ext cx="88130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924594" y="246221"/>
            <a:ext cx="13498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אחותו מאמו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9123482" y="3607679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6755280" y="4217007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1763381" y="3893566"/>
            <a:ext cx="1016000" cy="889000"/>
            <a:chOff x="4167637" y="3734998"/>
            <a:chExt cx="1016000" cy="8890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1169521" y="2147124"/>
            <a:ext cx="1274312" cy="1092200"/>
            <a:chOff x="5399538" y="2882900"/>
            <a:chExt cx="1274312" cy="10922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3401885" y="1195641"/>
            <a:ext cx="1106818" cy="927936"/>
            <a:chOff x="5473700" y="2876550"/>
            <a:chExt cx="1244600" cy="11049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10656404" y="2325362"/>
            <a:ext cx="934053" cy="990600"/>
            <a:chOff x="5147576" y="4839179"/>
            <a:chExt cx="723900" cy="8890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8856040" y="1055547"/>
            <a:ext cx="901700" cy="889000"/>
            <a:chOff x="10518902" y="2114306"/>
            <a:chExt cx="901700" cy="8890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5893541" y="2277236"/>
            <a:ext cx="1155700" cy="990600"/>
            <a:chOff x="7695484" y="1138474"/>
            <a:chExt cx="1155700" cy="9906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3857420" y="4516009"/>
            <a:ext cx="1170677" cy="914400"/>
            <a:chOff x="3976777" y="2854245"/>
            <a:chExt cx="1170677" cy="9144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5966472" y="632222"/>
            <a:ext cx="1148167" cy="1092200"/>
            <a:chOff x="7741009" y="2738648"/>
            <a:chExt cx="1092200" cy="109220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 rot="4059976">
            <a:off x="2409979" y="1514011"/>
            <a:ext cx="756430" cy="1422684"/>
            <a:chOff x="8712679" y="2668192"/>
            <a:chExt cx="756430" cy="661604"/>
          </a:xfrm>
        </p:grpSpPr>
        <p:sp>
          <p:nvSpPr>
            <p:cNvPr id="38" name="חץ למטה 3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 rot="2150707">
            <a:off x="7985019" y="1740828"/>
            <a:ext cx="722050" cy="2997906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41" name="חץ למטה 4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קשת מלאה 42"/>
          <p:cNvSpPr/>
          <p:nvPr/>
        </p:nvSpPr>
        <p:spPr>
          <a:xfrm rot="10800000">
            <a:off x="1991809" y="2660703"/>
            <a:ext cx="9285790" cy="965557"/>
          </a:xfrm>
          <a:prstGeom prst="blockArc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44" name="קבוצה 43"/>
          <p:cNvGrpSpPr/>
          <p:nvPr/>
        </p:nvGrpSpPr>
        <p:grpSpPr>
          <a:xfrm rot="11548678">
            <a:off x="7058441" y="1257209"/>
            <a:ext cx="1832287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5" name="קבוצה 44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7" name="חץ ימינה 46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0753679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9" name="קבוצה 48"/>
          <p:cNvGrpSpPr/>
          <p:nvPr/>
        </p:nvGrpSpPr>
        <p:grpSpPr>
          <a:xfrm rot="18124779">
            <a:off x="9757968" y="1820289"/>
            <a:ext cx="756430" cy="1237055"/>
            <a:chOff x="8712679" y="2668192"/>
            <a:chExt cx="756430" cy="661604"/>
          </a:xfrm>
        </p:grpSpPr>
        <p:sp>
          <p:nvSpPr>
            <p:cNvPr id="50" name="חץ למטה 4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 rot="20555624">
            <a:off x="4320581" y="1270413"/>
            <a:ext cx="1828393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3" name="קבוצה 52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5" name="חץ ימינה 54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7" name="קבוצה 56"/>
          <p:cNvGrpSpPr/>
          <p:nvPr/>
        </p:nvGrpSpPr>
        <p:grpSpPr>
          <a:xfrm>
            <a:off x="6193991" y="1017634"/>
            <a:ext cx="772415" cy="948284"/>
            <a:chOff x="1117008" y="4316375"/>
            <a:chExt cx="1117699" cy="1882580"/>
          </a:xfrm>
        </p:grpSpPr>
        <p:pic>
          <p:nvPicPr>
            <p:cNvPr id="58" name="תמונה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60" name="קבוצה 59"/>
          <p:cNvGrpSpPr/>
          <p:nvPr/>
        </p:nvGrpSpPr>
        <p:grpSpPr>
          <a:xfrm rot="9119278">
            <a:off x="6945424" y="2139914"/>
            <a:ext cx="2015533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1" name="קבוצה 6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3" name="חץ ימינה 6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 rot="10753679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 rot="1993439">
            <a:off x="4387083" y="2141901"/>
            <a:ext cx="1828393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6" name="קבוצה 65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8" name="חץ ימינה 67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0" name="קבוצה 69"/>
          <p:cNvGrpSpPr/>
          <p:nvPr/>
        </p:nvGrpSpPr>
        <p:grpSpPr>
          <a:xfrm rot="20988344">
            <a:off x="9149666" y="2064705"/>
            <a:ext cx="722050" cy="1513864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1" name="חץ למטה 7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3" name="קבוצה 72"/>
          <p:cNvGrpSpPr/>
          <p:nvPr/>
        </p:nvGrpSpPr>
        <p:grpSpPr>
          <a:xfrm rot="21088284">
            <a:off x="3970243" y="2181800"/>
            <a:ext cx="722050" cy="2547540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4" name="חץ למטה 7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6" name="קבוצה 75"/>
          <p:cNvGrpSpPr/>
          <p:nvPr/>
        </p:nvGrpSpPr>
        <p:grpSpPr>
          <a:xfrm rot="2003803">
            <a:off x="2763548" y="1902503"/>
            <a:ext cx="722050" cy="2492880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7" name="חץ למטה 76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79" name="מחבר חץ ישר 78"/>
          <p:cNvCxnSpPr/>
          <p:nvPr/>
        </p:nvCxnSpPr>
        <p:spPr>
          <a:xfrm flipH="1">
            <a:off x="2572730" y="3279902"/>
            <a:ext cx="3629491" cy="11789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חץ ישר 79"/>
          <p:cNvCxnSpPr/>
          <p:nvPr/>
        </p:nvCxnSpPr>
        <p:spPr>
          <a:xfrm flipH="1">
            <a:off x="4615883" y="3333599"/>
            <a:ext cx="1875094" cy="1612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חץ ישר 80"/>
          <p:cNvCxnSpPr/>
          <p:nvPr/>
        </p:nvCxnSpPr>
        <p:spPr>
          <a:xfrm>
            <a:off x="6738410" y="3293510"/>
            <a:ext cx="310831" cy="10558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/>
          <p:cNvCxnSpPr/>
          <p:nvPr/>
        </p:nvCxnSpPr>
        <p:spPr>
          <a:xfrm>
            <a:off x="6952680" y="3272547"/>
            <a:ext cx="2278218" cy="10888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591993" y="3288748"/>
            <a:ext cx="267482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ולאה אחיות מן האב</a:t>
            </a:r>
          </a:p>
        </p:txBody>
      </p:sp>
      <p:sp>
        <p:nvSpPr>
          <p:cNvPr id="84" name="קשת מלאה 83"/>
          <p:cNvSpPr/>
          <p:nvPr/>
        </p:nvSpPr>
        <p:spPr>
          <a:xfrm rot="9150671">
            <a:off x="7272335" y="3543000"/>
            <a:ext cx="4568740" cy="1536569"/>
          </a:xfrm>
          <a:prstGeom prst="blockArc">
            <a:avLst>
              <a:gd name="adj1" fmla="val 10531640"/>
              <a:gd name="adj2" fmla="val 186432"/>
              <a:gd name="adj3" fmla="val 2137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9853039">
            <a:off x="8079153" y="4277932"/>
            <a:ext cx="33785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ראובן ולוי אחים מן האם יפה</a:t>
            </a:r>
          </a:p>
        </p:txBody>
      </p:sp>
      <p:sp>
        <p:nvSpPr>
          <p:cNvPr id="86" name="קשת מלאה 85"/>
          <p:cNvSpPr/>
          <p:nvPr/>
        </p:nvSpPr>
        <p:spPr>
          <a:xfrm rot="12858166">
            <a:off x="500309" y="3617673"/>
            <a:ext cx="4610956" cy="2031855"/>
          </a:xfrm>
          <a:prstGeom prst="blockArc">
            <a:avLst>
              <a:gd name="adj1" fmla="val 10313746"/>
              <a:gd name="adj2" fmla="val 660055"/>
              <a:gd name="adj3" fmla="val 2246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2191943">
            <a:off x="654059" y="4861461"/>
            <a:ext cx="31802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גד ויהודה אחים מן האם שרה</a:t>
            </a:r>
          </a:p>
        </p:txBody>
      </p:sp>
      <p:grpSp>
        <p:nvGrpSpPr>
          <p:cNvPr id="88" name="קבוצה 87"/>
          <p:cNvGrpSpPr/>
          <p:nvPr/>
        </p:nvGrpSpPr>
        <p:grpSpPr>
          <a:xfrm rot="1208385">
            <a:off x="2450980" y="4720849"/>
            <a:ext cx="1645406" cy="696877"/>
            <a:chOff x="8202961" y="3266592"/>
            <a:chExt cx="1821574" cy="696877"/>
          </a:xfrm>
        </p:grpSpPr>
        <p:sp>
          <p:nvSpPr>
            <p:cNvPr id="89" name="חץ למעלה-למטה 88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427123" y="3484227"/>
              <a:ext cx="118820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/>
                <a:t>אחים מן </a:t>
              </a:r>
              <a:r>
                <a:rPr lang="he-IL" sz="1050" dirty="0"/>
                <a:t>האב</a:t>
              </a:r>
            </a:p>
          </p:txBody>
        </p:sp>
      </p:grpSp>
      <p:grpSp>
        <p:nvGrpSpPr>
          <p:cNvPr id="91" name="קבוצה 90"/>
          <p:cNvGrpSpPr/>
          <p:nvPr/>
        </p:nvGrpSpPr>
        <p:grpSpPr>
          <a:xfrm>
            <a:off x="4799922" y="4743875"/>
            <a:ext cx="2314717" cy="696877"/>
            <a:chOff x="8202961" y="3266592"/>
            <a:chExt cx="1821574" cy="696877"/>
          </a:xfrm>
        </p:grpSpPr>
        <p:sp>
          <p:nvSpPr>
            <p:cNvPr id="92" name="חץ למעלה-למטה 91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567552" y="3463696"/>
              <a:ext cx="97674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אחים מן </a:t>
              </a:r>
              <a:r>
                <a:rPr lang="he-IL" sz="1200" dirty="0"/>
                <a:t>האב</a:t>
              </a:r>
            </a:p>
          </p:txBody>
        </p:sp>
      </p:grpSp>
      <p:grpSp>
        <p:nvGrpSpPr>
          <p:cNvPr id="94" name="קבוצה 93"/>
          <p:cNvGrpSpPr/>
          <p:nvPr/>
        </p:nvGrpSpPr>
        <p:grpSpPr>
          <a:xfrm rot="20425086">
            <a:off x="7492111" y="4394035"/>
            <a:ext cx="1821574" cy="696877"/>
            <a:chOff x="8202961" y="3266592"/>
            <a:chExt cx="1821574" cy="696877"/>
          </a:xfrm>
        </p:grpSpPr>
        <p:sp>
          <p:nvSpPr>
            <p:cNvPr id="95" name="חץ למעלה-למטה 94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532936" y="3461142"/>
              <a:ext cx="112144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אחים מן </a:t>
              </a:r>
              <a:r>
                <a:rPr lang="he-IL" sz="1200" dirty="0"/>
                <a:t>האב</a:t>
              </a:r>
            </a:p>
          </p:txBody>
        </p:sp>
      </p:grpSp>
      <p:sp>
        <p:nvSpPr>
          <p:cNvPr id="97" name="חץ מעוקל למעלה 96"/>
          <p:cNvSpPr/>
          <p:nvPr/>
        </p:nvSpPr>
        <p:spPr>
          <a:xfrm rot="21171752" flipH="1">
            <a:off x="2074716" y="3861492"/>
            <a:ext cx="9629108" cy="2561389"/>
          </a:xfrm>
          <a:prstGeom prst="curvedUpArrow">
            <a:avLst>
              <a:gd name="adj1" fmla="val 5625"/>
              <a:gd name="adj2" fmla="val 32852"/>
              <a:gd name="adj3" fmla="val 23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9237808">
            <a:off x="8351643" y="4967718"/>
            <a:ext cx="38924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זרה לגד  לכן גד נשא אותה לאישה</a:t>
            </a:r>
          </a:p>
        </p:txBody>
      </p:sp>
      <p:sp>
        <p:nvSpPr>
          <p:cNvPr id="99" name="חץ מעוקל למעלה 98"/>
          <p:cNvSpPr/>
          <p:nvPr/>
        </p:nvSpPr>
        <p:spPr>
          <a:xfrm rot="11314951" flipH="1" flipV="1">
            <a:off x="1241120" y="3923878"/>
            <a:ext cx="8685515" cy="3087041"/>
          </a:xfrm>
          <a:prstGeom prst="curvedUpArrow">
            <a:avLst>
              <a:gd name="adj1" fmla="val 5625"/>
              <a:gd name="adj2" fmla="val 23979"/>
              <a:gd name="adj3" fmla="val 23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2164772">
            <a:off x="49628" y="5303993"/>
            <a:ext cx="42785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זרה לראובן לכן ראובן נשא אותה לאישה</a:t>
            </a:r>
          </a:p>
        </p:txBody>
      </p:sp>
      <p:grpSp>
        <p:nvGrpSpPr>
          <p:cNvPr id="101" name="קבוצה 100"/>
          <p:cNvGrpSpPr/>
          <p:nvPr/>
        </p:nvGrpSpPr>
        <p:grpSpPr>
          <a:xfrm>
            <a:off x="1380212" y="3369619"/>
            <a:ext cx="772415" cy="948284"/>
            <a:chOff x="1117008" y="4316375"/>
            <a:chExt cx="1117699" cy="1882580"/>
          </a:xfrm>
        </p:grpSpPr>
        <p:pic>
          <p:nvPicPr>
            <p:cNvPr id="102" name="תמונה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104" name="קבוצה 103"/>
          <p:cNvGrpSpPr/>
          <p:nvPr/>
        </p:nvGrpSpPr>
        <p:grpSpPr>
          <a:xfrm>
            <a:off x="9804131" y="3057627"/>
            <a:ext cx="772415" cy="948284"/>
            <a:chOff x="1117008" y="4316375"/>
            <a:chExt cx="1117699" cy="1882580"/>
          </a:xfrm>
        </p:grpSpPr>
        <p:pic>
          <p:nvPicPr>
            <p:cNvPr id="105" name="תמונה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450237" y="3289546"/>
            <a:ext cx="38554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ולאה נופלות לייבום לפני לוי ויהודה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944981" y="684945"/>
            <a:ext cx="226233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שרבקה אסורה ללוי כי היא אחותו מאמו ואיננה זקוקה לו, לכן לאה שאיננה אחות </a:t>
            </a:r>
            <a:r>
              <a:rPr lang="he-IL" dirty="0" err="1"/>
              <a:t>זקוקתו</a:t>
            </a:r>
            <a:r>
              <a:rPr lang="he-IL" dirty="0"/>
              <a:t> מותרת ללוי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8253" y="615553"/>
            <a:ext cx="226233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שלאה אסורה ליהודה כי היא אחותו מאמו ואיננה זקוקה לו, לכן רבקה שאיננה אחות </a:t>
            </a:r>
            <a:r>
              <a:rPr lang="he-IL" dirty="0" err="1"/>
              <a:t>זקוקתו</a:t>
            </a:r>
            <a:r>
              <a:rPr lang="he-IL" dirty="0"/>
              <a:t> מותרת ללוי</a:t>
            </a:r>
          </a:p>
        </p:txBody>
      </p:sp>
      <p:sp>
        <p:nvSpPr>
          <p:cNvPr id="110" name="לחצן פעולה: בית 109">
            <a:hlinkClick r:id="" action="ppaction://hlinkshowjump?jump=firstslide" highlightClick="1"/>
          </p:cNvPr>
          <p:cNvSpPr/>
          <p:nvPr/>
        </p:nvSpPr>
        <p:spPr>
          <a:xfrm>
            <a:off x="381108" y="5555566"/>
            <a:ext cx="632677" cy="92179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5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7" grpId="0" animBg="1"/>
      <p:bldP spid="98" grpId="0" animBg="1"/>
      <p:bldP spid="99" grpId="0" animBg="1"/>
      <p:bldP spid="100" grpId="0" animBg="1"/>
      <p:bldP spid="107" grpId="0" animBg="1"/>
      <p:bldP spid="108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11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089429" y="141869"/>
            <a:ext cx="88687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18081" y="388090"/>
            <a:ext cx="1677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אשת אחיו מאמו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6088217" y="965390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6777278" y="3296525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1212300" y="2063944"/>
            <a:ext cx="1016000" cy="889000"/>
            <a:chOff x="4167637" y="3734998"/>
            <a:chExt cx="1016000" cy="8890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8447563" y="1014631"/>
            <a:ext cx="1106818" cy="927936"/>
            <a:chOff x="5473700" y="2876550"/>
            <a:chExt cx="1244600" cy="11049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3843591" y="897068"/>
            <a:ext cx="934053" cy="990600"/>
            <a:chOff x="5147576" y="4839179"/>
            <a:chExt cx="7239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9906275" y="5085504"/>
            <a:ext cx="901700" cy="889000"/>
            <a:chOff x="10518902" y="2114306"/>
            <a:chExt cx="901700" cy="8890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1446278" y="4983714"/>
            <a:ext cx="889000" cy="889000"/>
            <a:chOff x="1327894" y="2176378"/>
            <a:chExt cx="889000" cy="8890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10715938" y="1922408"/>
            <a:ext cx="1155700" cy="990600"/>
            <a:chOff x="7695484" y="1138474"/>
            <a:chExt cx="1155700" cy="9906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4842971" y="3500316"/>
            <a:ext cx="1170677" cy="914400"/>
            <a:chOff x="3976777" y="2854245"/>
            <a:chExt cx="1170677" cy="9144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 flipH="1">
            <a:off x="2729737" y="3556858"/>
            <a:ext cx="1112402" cy="889000"/>
            <a:chOff x="4167637" y="3734998"/>
            <a:chExt cx="1016000" cy="88900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522495" y="3919168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דן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9246758" y="3572581"/>
            <a:ext cx="1148167" cy="1092200"/>
            <a:chOff x="7741009" y="2738648"/>
            <a:chExt cx="1092200" cy="1092200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 rot="17581404">
            <a:off x="9769666" y="1353839"/>
            <a:ext cx="756629" cy="1753453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41" name="חץ למטה 4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3" name="קבוצה 42"/>
          <p:cNvGrpSpPr/>
          <p:nvPr/>
        </p:nvGrpSpPr>
        <p:grpSpPr>
          <a:xfrm rot="10800000" flipV="1">
            <a:off x="7118249" y="1235142"/>
            <a:ext cx="1468148" cy="531372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4" name="קבוצה 4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6" name="חץ ימינה 4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sp>
        <p:nvSpPr>
          <p:cNvPr id="48" name="קשת מלאה 47">
            <a:extLst>
              <a:ext uri="{FF2B5EF4-FFF2-40B4-BE49-F238E27FC236}">
                <a16:creationId xmlns:a16="http://schemas.microsoft.com/office/drawing/2014/main" id="{2291D472-706C-49DE-BAFF-6170B711D8B3}"/>
              </a:ext>
            </a:extLst>
          </p:cNvPr>
          <p:cNvSpPr/>
          <p:nvPr/>
        </p:nvSpPr>
        <p:spPr>
          <a:xfrm flipV="1">
            <a:off x="1018904" y="5711859"/>
            <a:ext cx="9821718" cy="914722"/>
          </a:xfrm>
          <a:prstGeom prst="blockArc">
            <a:avLst>
              <a:gd name="adj1" fmla="val 10589079"/>
              <a:gd name="adj2" fmla="val 159834"/>
              <a:gd name="adj3" fmla="val 0"/>
            </a:avLst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49" name="קבוצה 48"/>
          <p:cNvGrpSpPr/>
          <p:nvPr/>
        </p:nvGrpSpPr>
        <p:grpSpPr>
          <a:xfrm rot="3927657">
            <a:off x="2634957" y="1095898"/>
            <a:ext cx="722050" cy="2151666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50" name="חץ למטה 49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4683632" y="1243958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3" name="קבוצה 52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5" name="חץ ימינה 54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7" name="קבוצה 56"/>
          <p:cNvGrpSpPr/>
          <p:nvPr/>
        </p:nvGrpSpPr>
        <p:grpSpPr>
          <a:xfrm rot="20881803">
            <a:off x="8949321" y="1835821"/>
            <a:ext cx="722050" cy="1762959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58" name="חץ למטה 57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קבוצה 59"/>
          <p:cNvGrpSpPr/>
          <p:nvPr/>
        </p:nvGrpSpPr>
        <p:grpSpPr>
          <a:xfrm rot="18033326">
            <a:off x="7755041" y="1339871"/>
            <a:ext cx="722050" cy="2443607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61" name="חץ למטה 6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קבוצה 62"/>
          <p:cNvGrpSpPr/>
          <p:nvPr/>
        </p:nvGrpSpPr>
        <p:grpSpPr>
          <a:xfrm rot="20536809">
            <a:off x="6738794" y="1990954"/>
            <a:ext cx="722050" cy="1279979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64" name="חץ למטה 6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6" name="קבוצה 65"/>
          <p:cNvGrpSpPr/>
          <p:nvPr/>
        </p:nvGrpSpPr>
        <p:grpSpPr>
          <a:xfrm rot="2565173">
            <a:off x="7796691" y="1739838"/>
            <a:ext cx="722050" cy="1787211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67" name="חץ למטה 66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קבוצה 68"/>
          <p:cNvGrpSpPr/>
          <p:nvPr/>
        </p:nvGrpSpPr>
        <p:grpSpPr>
          <a:xfrm rot="1212940">
            <a:off x="5855913" y="1918333"/>
            <a:ext cx="722050" cy="1566093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0" name="חץ למטה 69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2" name="קבוצה 71"/>
          <p:cNvGrpSpPr/>
          <p:nvPr/>
        </p:nvGrpSpPr>
        <p:grpSpPr>
          <a:xfrm rot="3007204">
            <a:off x="4564104" y="1235281"/>
            <a:ext cx="722050" cy="3477438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3" name="חץ למטה 72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5" name="קבוצה 74"/>
          <p:cNvGrpSpPr/>
          <p:nvPr/>
        </p:nvGrpSpPr>
        <p:grpSpPr>
          <a:xfrm rot="19652553">
            <a:off x="4641601" y="1723577"/>
            <a:ext cx="722050" cy="1794604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6" name="חץ למטה 75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8" name="קבוצה 77"/>
          <p:cNvGrpSpPr/>
          <p:nvPr/>
        </p:nvGrpSpPr>
        <p:grpSpPr>
          <a:xfrm rot="1575431">
            <a:off x="3461462" y="1706083"/>
            <a:ext cx="722050" cy="2000837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79" name="חץ למטה 78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1" name="קבוצה 80"/>
          <p:cNvGrpSpPr/>
          <p:nvPr/>
        </p:nvGrpSpPr>
        <p:grpSpPr>
          <a:xfrm rot="21215220">
            <a:off x="3459360" y="3708791"/>
            <a:ext cx="1606719" cy="696877"/>
            <a:chOff x="8202961" y="3266592"/>
            <a:chExt cx="1821574" cy="696877"/>
          </a:xfrm>
        </p:grpSpPr>
        <p:sp>
          <p:nvSpPr>
            <p:cNvPr id="82" name="חץ למעלה-למטה 81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577363" y="3322644"/>
              <a:ext cx="11541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/>
                <a:t>אחים מן האם רבקה</a:t>
              </a:r>
            </a:p>
          </p:txBody>
        </p:sp>
      </p:grpSp>
      <p:grpSp>
        <p:nvGrpSpPr>
          <p:cNvPr id="84" name="קבוצה 83"/>
          <p:cNvGrpSpPr/>
          <p:nvPr/>
        </p:nvGrpSpPr>
        <p:grpSpPr>
          <a:xfrm rot="2497676">
            <a:off x="1369738" y="3184950"/>
            <a:ext cx="1821574" cy="696877"/>
            <a:chOff x="8202961" y="3266592"/>
            <a:chExt cx="1821574" cy="696877"/>
          </a:xfrm>
        </p:grpSpPr>
        <p:sp>
          <p:nvSpPr>
            <p:cNvPr id="85" name="חץ למעלה-למטה 84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577363" y="3322644"/>
              <a:ext cx="11541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/>
                <a:t>אחים מן האם רבקה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 rot="491681">
            <a:off x="7564775" y="3803582"/>
            <a:ext cx="1748205" cy="696877"/>
            <a:chOff x="8202961" y="3266592"/>
            <a:chExt cx="1821574" cy="696877"/>
          </a:xfrm>
        </p:grpSpPr>
        <p:sp>
          <p:nvSpPr>
            <p:cNvPr id="88" name="חץ למעלה-למטה 87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77363" y="3322644"/>
              <a:ext cx="11541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/>
                <a:t>אחים מן האם שרה</a:t>
              </a:r>
            </a:p>
          </p:txBody>
        </p:sp>
      </p:grpSp>
      <p:grpSp>
        <p:nvGrpSpPr>
          <p:cNvPr id="90" name="קבוצה 89"/>
          <p:cNvGrpSpPr/>
          <p:nvPr/>
        </p:nvGrpSpPr>
        <p:grpSpPr>
          <a:xfrm rot="19102040">
            <a:off x="9672729" y="3174976"/>
            <a:ext cx="1821574" cy="696877"/>
            <a:chOff x="8202961" y="3266592"/>
            <a:chExt cx="1821574" cy="696877"/>
          </a:xfrm>
        </p:grpSpPr>
        <p:sp>
          <p:nvSpPr>
            <p:cNvPr id="91" name="חץ למעלה-למטה 90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77363" y="3322644"/>
              <a:ext cx="11541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/>
                <a:t>אחים מן האם שרה</a:t>
              </a:r>
            </a:p>
          </p:txBody>
        </p:sp>
      </p:grpSp>
      <p:grpSp>
        <p:nvGrpSpPr>
          <p:cNvPr id="93" name="קבוצה 92"/>
          <p:cNvGrpSpPr/>
          <p:nvPr/>
        </p:nvGrpSpPr>
        <p:grpSpPr>
          <a:xfrm rot="15750121" flipV="1">
            <a:off x="714186" y="3715861"/>
            <a:ext cx="2195758" cy="531372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4" name="קבוצה 9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96" name="חץ ימינה 9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98" name="קבוצה 97"/>
          <p:cNvGrpSpPr/>
          <p:nvPr/>
        </p:nvGrpSpPr>
        <p:grpSpPr>
          <a:xfrm rot="17331914">
            <a:off x="9755040" y="3716071"/>
            <a:ext cx="2460343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9" name="קבוצה 9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01" name="חץ ימינה 10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268686" y="6261330"/>
            <a:ext cx="16923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וחנה אחיות</a:t>
            </a:r>
          </a:p>
        </p:txBody>
      </p:sp>
      <p:grpSp>
        <p:nvGrpSpPr>
          <p:cNvPr id="104" name="קבוצה 103"/>
          <p:cNvGrpSpPr/>
          <p:nvPr/>
        </p:nvGrpSpPr>
        <p:grpSpPr>
          <a:xfrm>
            <a:off x="1928996" y="1520645"/>
            <a:ext cx="772415" cy="948284"/>
            <a:chOff x="1117008" y="4316375"/>
            <a:chExt cx="1117699" cy="1882580"/>
          </a:xfrm>
        </p:grpSpPr>
        <p:pic>
          <p:nvPicPr>
            <p:cNvPr id="105" name="תמונה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107" name="קבוצה 106"/>
          <p:cNvGrpSpPr/>
          <p:nvPr/>
        </p:nvGrpSpPr>
        <p:grpSpPr>
          <a:xfrm>
            <a:off x="10460174" y="1342509"/>
            <a:ext cx="772415" cy="948284"/>
            <a:chOff x="1117008" y="4316375"/>
            <a:chExt cx="1117699" cy="1882580"/>
          </a:xfrm>
        </p:grpSpPr>
        <p:pic>
          <p:nvPicPr>
            <p:cNvPr id="108" name="תמונה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110" name="קבוצה 109"/>
          <p:cNvGrpSpPr/>
          <p:nvPr/>
        </p:nvGrpSpPr>
        <p:grpSpPr>
          <a:xfrm rot="20930029">
            <a:off x="2465325" y="4379302"/>
            <a:ext cx="4532195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11" name="קבוצה 11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13" name="חץ ימינה 11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412317" y="3992310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 (חנה זרה ללוי)</a:t>
              </a:r>
            </a:p>
          </p:txBody>
        </p:sp>
      </p:grpSp>
      <p:grpSp>
        <p:nvGrpSpPr>
          <p:cNvPr id="115" name="קבוצה 114"/>
          <p:cNvGrpSpPr/>
          <p:nvPr/>
        </p:nvGrpSpPr>
        <p:grpSpPr>
          <a:xfrm rot="11765375" flipV="1">
            <a:off x="6085634" y="4447226"/>
            <a:ext cx="3935327" cy="531372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16" name="קבוצה 115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18" name="חץ ימינה 117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601484" y="4001808"/>
              <a:ext cx="743601" cy="33219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 (יפה זרה ליהודה)</a:t>
              </a:r>
            </a:p>
          </p:txBody>
        </p:sp>
      </p:grpSp>
      <p:grpSp>
        <p:nvGrpSpPr>
          <p:cNvPr id="120" name="קבוצה 119"/>
          <p:cNvGrpSpPr/>
          <p:nvPr/>
        </p:nvGrpSpPr>
        <p:grpSpPr>
          <a:xfrm>
            <a:off x="5875699" y="2871312"/>
            <a:ext cx="772415" cy="948284"/>
            <a:chOff x="1117008" y="4316375"/>
            <a:chExt cx="1117699" cy="1882580"/>
          </a:xfrm>
        </p:grpSpPr>
        <p:pic>
          <p:nvPicPr>
            <p:cNvPr id="121" name="תמונה 1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123" name="קבוצה 122"/>
          <p:cNvGrpSpPr/>
          <p:nvPr/>
        </p:nvGrpSpPr>
        <p:grpSpPr>
          <a:xfrm>
            <a:off x="7412523" y="2847199"/>
            <a:ext cx="772415" cy="948284"/>
            <a:chOff x="1117008" y="4316375"/>
            <a:chExt cx="1117699" cy="1882580"/>
          </a:xfrm>
        </p:grpSpPr>
        <p:pic>
          <p:nvPicPr>
            <p:cNvPr id="124" name="תמונה 1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4281798" y="4853509"/>
            <a:ext cx="36337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וחנה נופלות לייבום לפני אשר ודן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51781" y="5411049"/>
            <a:ext cx="37218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שיפה אסורה לאשר משום שהייתה אשת אחיו מאמו ואיננה זקוקה לו, לכן מותרת לדן כי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128" name="TextBox 127"/>
          <p:cNvSpPr txBox="1"/>
          <p:nvPr/>
        </p:nvSpPr>
        <p:spPr>
          <a:xfrm>
            <a:off x="2374152" y="5416771"/>
            <a:ext cx="37218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</a:t>
            </a:r>
            <a:r>
              <a:rPr lang="he-IL" dirty="0" smtClean="0"/>
              <a:t>שחנה </a:t>
            </a:r>
            <a:r>
              <a:rPr lang="he-IL" dirty="0"/>
              <a:t>אסורה </a:t>
            </a:r>
            <a:r>
              <a:rPr lang="he-IL" dirty="0" smtClean="0"/>
              <a:t>לדן </a:t>
            </a:r>
            <a:r>
              <a:rPr lang="he-IL" dirty="0"/>
              <a:t>משום שהייתה אשת אחיו מאמו ואיננה זקוקה לו, לכן מותרת </a:t>
            </a:r>
            <a:r>
              <a:rPr lang="he-IL" dirty="0" smtClean="0"/>
              <a:t>לאשר </a:t>
            </a:r>
            <a:r>
              <a:rPr lang="he-IL" dirty="0"/>
              <a:t>כי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129" name="לחצן פעולה: בית 128">
            <a:hlinkClick r:id="" action="ppaction://hlinkshowjump?jump=firstslide" highlightClick="1"/>
          </p:cNvPr>
          <p:cNvSpPr/>
          <p:nvPr/>
        </p:nvSpPr>
        <p:spPr>
          <a:xfrm>
            <a:off x="191589" y="4445858"/>
            <a:ext cx="646611" cy="8137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3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 animBg="1"/>
      <p:bldP spid="103" grpId="0" animBg="1"/>
      <p:bldP spid="126" grpId="0" animBg="1"/>
      <p:bldP spid="127" grpId="0" animBg="1"/>
      <p:bldP spid="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50488" y="6364709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12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196046" y="0"/>
            <a:ext cx="890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898469" y="243465"/>
            <a:ext cx="1393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אחות אשתו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5587633" y="2237739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3398682" y="5323016"/>
            <a:ext cx="1016000" cy="889000"/>
            <a:chOff x="4167637" y="3734998"/>
            <a:chExt cx="1016000" cy="8890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1226826" y="1997054"/>
            <a:ext cx="1274312" cy="1092200"/>
            <a:chOff x="5399538" y="2882900"/>
            <a:chExt cx="1274312" cy="10922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3230875" y="1125347"/>
            <a:ext cx="1106818" cy="927936"/>
            <a:chOff x="5473700" y="2876550"/>
            <a:chExt cx="1244600" cy="11049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10021898" y="1835922"/>
            <a:ext cx="934053" cy="990600"/>
            <a:chOff x="5147576" y="4839179"/>
            <a:chExt cx="7239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2066829" y="3777273"/>
            <a:ext cx="986708" cy="1003300"/>
            <a:chOff x="5011768" y="3997025"/>
            <a:chExt cx="986708" cy="10033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8355786" y="1048231"/>
            <a:ext cx="901700" cy="889000"/>
            <a:chOff x="10518902" y="2114306"/>
            <a:chExt cx="901700" cy="8890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8712612" y="3612784"/>
            <a:ext cx="889000" cy="889000"/>
            <a:chOff x="1327894" y="2176378"/>
            <a:chExt cx="889000" cy="8890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9464825" y="5420077"/>
            <a:ext cx="1155700" cy="990600"/>
            <a:chOff x="7695484" y="1138474"/>
            <a:chExt cx="1155700" cy="9906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1047077" y="5398629"/>
            <a:ext cx="1170677" cy="914400"/>
            <a:chOff x="3976777" y="2854245"/>
            <a:chExt cx="1170677" cy="91440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 flipH="1">
            <a:off x="6980529" y="5545483"/>
            <a:ext cx="1112402" cy="889000"/>
            <a:chOff x="4167637" y="3734998"/>
            <a:chExt cx="1016000" cy="889000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522495" y="3919168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דן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5749038" y="750550"/>
            <a:ext cx="1148167" cy="1092200"/>
            <a:chOff x="7741009" y="2738648"/>
            <a:chExt cx="1092200" cy="1092200"/>
          </a:xfrm>
        </p:grpSpPr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קבוצה 42"/>
          <p:cNvGrpSpPr/>
          <p:nvPr/>
        </p:nvGrpSpPr>
        <p:grpSpPr>
          <a:xfrm rot="3782655">
            <a:off x="2478863" y="1484807"/>
            <a:ext cx="756430" cy="1527122"/>
            <a:chOff x="8712679" y="2668192"/>
            <a:chExt cx="756430" cy="661604"/>
          </a:xfrm>
        </p:grpSpPr>
        <p:sp>
          <p:nvSpPr>
            <p:cNvPr id="44" name="חץ למטה 4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>
            <a:off x="4320043" y="1279472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7" name="קבוצה 46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9" name="חץ ימינה 48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sp>
        <p:nvSpPr>
          <p:cNvPr id="51" name="קשת מלאה 50">
            <a:extLst>
              <a:ext uri="{FF2B5EF4-FFF2-40B4-BE49-F238E27FC236}">
                <a16:creationId xmlns:a16="http://schemas.microsoft.com/office/drawing/2014/main" id="{2291D472-706C-49DE-BAFF-6170B711D8B3}"/>
              </a:ext>
            </a:extLst>
          </p:cNvPr>
          <p:cNvSpPr/>
          <p:nvPr/>
        </p:nvSpPr>
        <p:spPr>
          <a:xfrm flipV="1">
            <a:off x="1226826" y="2286234"/>
            <a:ext cx="10126974" cy="1370577"/>
          </a:xfrm>
          <a:prstGeom prst="blockArc">
            <a:avLst>
              <a:gd name="adj1" fmla="val 10653760"/>
              <a:gd name="adj2" fmla="val 206635"/>
              <a:gd name="adj3" fmla="val 0"/>
            </a:avLst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52" name="קבוצה 51"/>
          <p:cNvGrpSpPr/>
          <p:nvPr/>
        </p:nvGrpSpPr>
        <p:grpSpPr>
          <a:xfrm rot="10800000" flipV="1">
            <a:off x="6814783" y="1282372"/>
            <a:ext cx="1468009" cy="602951"/>
            <a:chOff x="3338940" y="3851820"/>
            <a:chExt cx="1006050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3" name="קבוצה 52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5" name="חץ ימינה 54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601389" y="398680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7" name="קבוצה 56"/>
          <p:cNvGrpSpPr/>
          <p:nvPr/>
        </p:nvGrpSpPr>
        <p:grpSpPr>
          <a:xfrm rot="17121360">
            <a:off x="9240063" y="1547757"/>
            <a:ext cx="756430" cy="1149786"/>
            <a:chOff x="8712679" y="2668192"/>
            <a:chExt cx="756430" cy="661604"/>
          </a:xfrm>
        </p:grpSpPr>
        <p:sp>
          <p:nvSpPr>
            <p:cNvPr id="58" name="חץ למטה 5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0" name="קבוצה 59"/>
          <p:cNvGrpSpPr/>
          <p:nvPr/>
        </p:nvGrpSpPr>
        <p:grpSpPr>
          <a:xfrm>
            <a:off x="6600150" y="572959"/>
            <a:ext cx="772415" cy="948284"/>
            <a:chOff x="1117008" y="4316375"/>
            <a:chExt cx="1117699" cy="1882580"/>
          </a:xfrm>
        </p:grpSpPr>
        <p:pic>
          <p:nvPicPr>
            <p:cNvPr id="61" name="תמונה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63" name="קבוצה 62"/>
          <p:cNvGrpSpPr/>
          <p:nvPr/>
        </p:nvGrpSpPr>
        <p:grpSpPr>
          <a:xfrm rot="9032039" flipV="1">
            <a:off x="6463792" y="2081728"/>
            <a:ext cx="1825250" cy="602951"/>
            <a:chOff x="3338940" y="3851820"/>
            <a:chExt cx="1006050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4" name="קבוצה 6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6" name="חץ ימינה 6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601389" y="398680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8" name="קבוצה 67"/>
          <p:cNvGrpSpPr/>
          <p:nvPr/>
        </p:nvGrpSpPr>
        <p:grpSpPr>
          <a:xfrm rot="1946834">
            <a:off x="4188666" y="2021667"/>
            <a:ext cx="1632581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9" name="קבוצה 6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1" name="חץ ימינה 7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3" name="קבוצה 72"/>
          <p:cNvGrpSpPr/>
          <p:nvPr/>
        </p:nvGrpSpPr>
        <p:grpSpPr>
          <a:xfrm rot="1507508">
            <a:off x="2846438" y="1985141"/>
            <a:ext cx="756430" cy="2104691"/>
            <a:chOff x="8712679" y="2668192"/>
            <a:chExt cx="756430" cy="661604"/>
          </a:xfrm>
        </p:grpSpPr>
        <p:sp>
          <p:nvSpPr>
            <p:cNvPr id="74" name="חץ למטה 7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76" name="קבוצה 75"/>
          <p:cNvGrpSpPr/>
          <p:nvPr/>
        </p:nvGrpSpPr>
        <p:grpSpPr>
          <a:xfrm rot="20972418">
            <a:off x="8480193" y="1940877"/>
            <a:ext cx="756430" cy="1850375"/>
            <a:chOff x="8712679" y="2668192"/>
            <a:chExt cx="756430" cy="661604"/>
          </a:xfrm>
        </p:grpSpPr>
        <p:sp>
          <p:nvSpPr>
            <p:cNvPr id="77" name="חץ למטה 7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7304" y="3466011"/>
            <a:ext cx="297461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ולאה אחיות מהאב  אשר</a:t>
            </a:r>
          </a:p>
        </p:txBody>
      </p:sp>
      <p:sp>
        <p:nvSpPr>
          <p:cNvPr id="80" name="קשת מלאה 79">
            <a:extLst>
              <a:ext uri="{FF2B5EF4-FFF2-40B4-BE49-F238E27FC236}">
                <a16:creationId xmlns:a16="http://schemas.microsoft.com/office/drawing/2014/main" id="{2291D472-706C-49DE-BAFF-6170B711D8B3}"/>
              </a:ext>
            </a:extLst>
          </p:cNvPr>
          <p:cNvSpPr/>
          <p:nvPr/>
        </p:nvSpPr>
        <p:spPr>
          <a:xfrm rot="18345277" flipV="1">
            <a:off x="8477483" y="2980195"/>
            <a:ext cx="3708365" cy="935411"/>
          </a:xfrm>
          <a:prstGeom prst="blockArc">
            <a:avLst>
              <a:gd name="adj1" fmla="val 9977480"/>
              <a:gd name="adj2" fmla="val 708075"/>
              <a:gd name="adj3" fmla="val 6785"/>
            </a:avLst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8218255">
            <a:off x="9676831" y="3140189"/>
            <a:ext cx="233279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רבקה וחנה אחיות מהאם יפה</a:t>
            </a:r>
          </a:p>
        </p:txBody>
      </p:sp>
      <p:sp>
        <p:nvSpPr>
          <p:cNvPr id="82" name="קשת מלאה 81">
            <a:extLst>
              <a:ext uri="{FF2B5EF4-FFF2-40B4-BE49-F238E27FC236}">
                <a16:creationId xmlns:a16="http://schemas.microsoft.com/office/drawing/2014/main" id="{2291D472-706C-49DE-BAFF-6170B711D8B3}"/>
              </a:ext>
            </a:extLst>
          </p:cNvPr>
          <p:cNvSpPr/>
          <p:nvPr/>
        </p:nvSpPr>
        <p:spPr>
          <a:xfrm rot="3255980" flipV="1">
            <a:off x="473227" y="3193956"/>
            <a:ext cx="2663972" cy="1413902"/>
          </a:xfrm>
          <a:prstGeom prst="blockArc">
            <a:avLst>
              <a:gd name="adj1" fmla="val 9647900"/>
              <a:gd name="adj2" fmla="val 498966"/>
              <a:gd name="adj3" fmla="val 8381"/>
            </a:avLst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3338694">
            <a:off x="61779" y="3822334"/>
            <a:ext cx="2321041" cy="312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דבורה ולאה אחיות מהאם שרה</a:t>
            </a:r>
          </a:p>
        </p:txBody>
      </p:sp>
      <p:grpSp>
        <p:nvGrpSpPr>
          <p:cNvPr id="84" name="קבוצה 83"/>
          <p:cNvGrpSpPr/>
          <p:nvPr/>
        </p:nvGrpSpPr>
        <p:grpSpPr>
          <a:xfrm>
            <a:off x="1899249" y="5566938"/>
            <a:ext cx="1821574" cy="696877"/>
            <a:chOff x="8202961" y="3266592"/>
            <a:chExt cx="1821574" cy="696877"/>
          </a:xfrm>
        </p:grpSpPr>
        <p:sp>
          <p:nvSpPr>
            <p:cNvPr id="85" name="חץ למעלה-למטה 84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4333522" y="5741703"/>
            <a:ext cx="2870347" cy="696877"/>
            <a:chOff x="8202961" y="3266592"/>
            <a:chExt cx="1821574" cy="696877"/>
          </a:xfrm>
        </p:grpSpPr>
        <p:sp>
          <p:nvSpPr>
            <p:cNvPr id="88" name="חץ למעלה-למטה 87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90" name="קבוצה 89"/>
          <p:cNvGrpSpPr/>
          <p:nvPr/>
        </p:nvGrpSpPr>
        <p:grpSpPr>
          <a:xfrm>
            <a:off x="7870129" y="5616151"/>
            <a:ext cx="1821574" cy="696877"/>
            <a:chOff x="8202961" y="3266592"/>
            <a:chExt cx="1821574" cy="696877"/>
          </a:xfrm>
        </p:grpSpPr>
        <p:sp>
          <p:nvSpPr>
            <p:cNvPr id="91" name="חץ למעלה-למטה 90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93" name="קבוצה 92"/>
          <p:cNvGrpSpPr/>
          <p:nvPr/>
        </p:nvGrpSpPr>
        <p:grpSpPr>
          <a:xfrm rot="8453376" flipV="1">
            <a:off x="7447326" y="4820135"/>
            <a:ext cx="1859706" cy="602951"/>
            <a:chOff x="3338940" y="3851820"/>
            <a:chExt cx="1006050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4" name="קבוצה 9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96" name="חץ ימינה 9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3601389" y="398680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98" name="קבוצה 97"/>
          <p:cNvGrpSpPr/>
          <p:nvPr/>
        </p:nvGrpSpPr>
        <p:grpSpPr>
          <a:xfrm rot="5846331" flipV="1">
            <a:off x="8807613" y="3682548"/>
            <a:ext cx="2673230" cy="602951"/>
            <a:chOff x="3338940" y="3851820"/>
            <a:chExt cx="1006050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9" name="קבוצה 9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01" name="חץ ימינה 10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3601389" y="398680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103" name="קבוצה 102"/>
          <p:cNvGrpSpPr/>
          <p:nvPr/>
        </p:nvGrpSpPr>
        <p:grpSpPr>
          <a:xfrm rot="5400000">
            <a:off x="359410" y="3949544"/>
            <a:ext cx="2389979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04" name="קבוצה 10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06" name="חץ ימינה 10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3480240" y="3987965"/>
              <a:ext cx="603019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108" name="קבוצה 107"/>
          <p:cNvGrpSpPr/>
          <p:nvPr/>
        </p:nvGrpSpPr>
        <p:grpSpPr>
          <a:xfrm rot="2368294">
            <a:off x="2490521" y="4866698"/>
            <a:ext cx="1338925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09" name="קבוצה 10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11" name="חץ ימינה 11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631066" y="4996640"/>
            <a:ext cx="772415" cy="948284"/>
            <a:chOff x="1117008" y="4316375"/>
            <a:chExt cx="1117699" cy="1882580"/>
          </a:xfrm>
        </p:grpSpPr>
        <p:pic>
          <p:nvPicPr>
            <p:cNvPr id="114" name="תמונה 1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116" name="קבוצה 115"/>
          <p:cNvGrpSpPr/>
          <p:nvPr/>
        </p:nvGrpSpPr>
        <p:grpSpPr>
          <a:xfrm>
            <a:off x="10330928" y="4904491"/>
            <a:ext cx="772415" cy="948284"/>
            <a:chOff x="1117008" y="4316375"/>
            <a:chExt cx="1117699" cy="1882580"/>
          </a:xfrm>
        </p:grpSpPr>
        <p:pic>
          <p:nvPicPr>
            <p:cNvPr id="117" name="תמונה 1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246141" y="3840737"/>
            <a:ext cx="34699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וחנה נופלות לייבום לפני גד ודן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471091" y="4225172"/>
            <a:ext cx="2874959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מכיוון שרבקה אסורה לדן משום שהיא אחות אשתו ואיננה זקוקה לו , לכן מותרת לו לאה כי היא לא אחות </a:t>
            </a:r>
            <a:r>
              <a:rPr lang="he-IL" sz="1400" dirty="0" err="1"/>
              <a:t>זקוקתו</a:t>
            </a:r>
            <a:endParaRPr lang="he-IL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418678" y="5048440"/>
            <a:ext cx="2930053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מכיוון שלאה אסורה לגד משום שהיא אחות אשתו ואיננה זקוקה לו , לכן מותרת לו רבקה כי היא לא אחות </a:t>
            </a:r>
            <a:r>
              <a:rPr lang="he-IL" sz="1400" dirty="0" err="1"/>
              <a:t>זקוקתו</a:t>
            </a:r>
            <a:endParaRPr lang="he-IL" sz="1400" dirty="0"/>
          </a:p>
        </p:txBody>
      </p:sp>
      <p:sp>
        <p:nvSpPr>
          <p:cNvPr id="122" name="לחצן פעולה: בית 121">
            <a:hlinkClick r:id="" action="ppaction://hlinkshowjump?jump=firstslide" highlightClick="1"/>
          </p:cNvPr>
          <p:cNvSpPr/>
          <p:nvPr/>
        </p:nvSpPr>
        <p:spPr>
          <a:xfrm>
            <a:off x="438581" y="1125347"/>
            <a:ext cx="608496" cy="7105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4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9" grpId="0" animBg="1"/>
      <p:bldP spid="120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/>
              <a:t>izakrossler@gmail.com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13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169920" y="0"/>
            <a:ext cx="89001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57348" y="246221"/>
            <a:ext cx="26996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אשת אחיו שלא היה בעולמו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8031538" y="1352254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481165" y="2439667"/>
            <a:ext cx="1016000" cy="889000"/>
            <a:chOff x="4167637" y="3734998"/>
            <a:chExt cx="1016000" cy="8890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5082469" y="839684"/>
            <a:ext cx="1155700" cy="990600"/>
            <a:chOff x="7695484" y="1138474"/>
            <a:chExt cx="1155700" cy="9906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11012724" y="2554550"/>
            <a:ext cx="1170677" cy="914400"/>
            <a:chOff x="3976777" y="2854245"/>
            <a:chExt cx="1170677" cy="9144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 flipH="1">
            <a:off x="2700804" y="1200513"/>
            <a:ext cx="1112402" cy="889000"/>
            <a:chOff x="4167637" y="3734998"/>
            <a:chExt cx="10160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22495" y="3919168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דן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10269053" y="817344"/>
            <a:ext cx="1148167" cy="1092200"/>
            <a:chOff x="7741009" y="2738648"/>
            <a:chExt cx="1092200" cy="10922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7619999" y="4166821"/>
            <a:ext cx="1274312" cy="1092200"/>
            <a:chOff x="5399538" y="2882900"/>
            <a:chExt cx="1274312" cy="10922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3550690" y="4094995"/>
            <a:ext cx="889000" cy="889000"/>
            <a:chOff x="1327894" y="2176378"/>
            <a:chExt cx="889000" cy="8890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20902442">
            <a:off x="3422599" y="1465844"/>
            <a:ext cx="1821574" cy="696877"/>
            <a:chOff x="8202961" y="3266592"/>
            <a:chExt cx="1821574" cy="696877"/>
          </a:xfrm>
        </p:grpSpPr>
        <p:sp>
          <p:nvSpPr>
            <p:cNvPr id="32" name="חץ למעלה-למטה 31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 rot="408311">
            <a:off x="6206624" y="1500413"/>
            <a:ext cx="2015011" cy="696877"/>
            <a:chOff x="8202961" y="3266592"/>
            <a:chExt cx="1821574" cy="696877"/>
          </a:xfrm>
        </p:grpSpPr>
        <p:sp>
          <p:nvSpPr>
            <p:cNvPr id="35" name="חץ למעלה-למטה 34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 rot="20614970">
            <a:off x="8750616" y="1441234"/>
            <a:ext cx="1821574" cy="696877"/>
            <a:chOff x="8202961" y="3266592"/>
            <a:chExt cx="1821574" cy="696877"/>
          </a:xfrm>
        </p:grpSpPr>
        <p:sp>
          <p:nvSpPr>
            <p:cNvPr id="38" name="חץ למעלה-למטה 37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5070103" y="4374024"/>
            <a:ext cx="2651462" cy="696877"/>
            <a:chOff x="8202961" y="3266592"/>
            <a:chExt cx="1821574" cy="696877"/>
          </a:xfrm>
        </p:grpSpPr>
        <p:sp>
          <p:nvSpPr>
            <p:cNvPr id="41" name="חץ למעלה-למטה 40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אחיות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 rot="15298795" flipV="1">
            <a:off x="2465828" y="2724565"/>
            <a:ext cx="2167035" cy="600254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4" name="קבוצה 4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6" name="חץ ימינה 4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 rot="18136514">
            <a:off x="7831913" y="2991519"/>
            <a:ext cx="304059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9" name="קבוצה 4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1" name="חץ ימינה 5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2092229" y="1049040"/>
            <a:ext cx="772415" cy="948284"/>
            <a:chOff x="1117008" y="4316375"/>
            <a:chExt cx="1117699" cy="1882580"/>
          </a:xfrm>
        </p:grpSpPr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56" name="קבוצה 55"/>
          <p:cNvGrpSpPr/>
          <p:nvPr/>
        </p:nvGrpSpPr>
        <p:grpSpPr>
          <a:xfrm>
            <a:off x="11280739" y="865666"/>
            <a:ext cx="772415" cy="948284"/>
            <a:chOff x="1117008" y="4316375"/>
            <a:chExt cx="1117699" cy="1882580"/>
          </a:xfrm>
        </p:grpSpPr>
        <p:pic>
          <p:nvPicPr>
            <p:cNvPr id="57" name="תמונה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788625" y="2723232"/>
            <a:ext cx="34130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נופלת לייבום לפני ראובן ושמעון </a:t>
            </a:r>
          </a:p>
          <a:p>
            <a:r>
              <a:rPr lang="he-IL" dirty="0"/>
              <a:t>ולא לפני דן כי היא אחות אשתו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666514" y="3579223"/>
            <a:ext cx="251688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יהודה נולד לפני שלאה </a:t>
            </a:r>
            <a:r>
              <a:rPr lang="he-IL" sz="1400" dirty="0" err="1"/>
              <a:t>התייבמה</a:t>
            </a:r>
            <a:r>
              <a:rPr lang="he-IL" sz="1400" dirty="0"/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22971" y="4030371"/>
            <a:ext cx="25604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לאה אסורה לו משום שהיא אשת אחיו שלא היה בעולמו</a:t>
            </a:r>
          </a:p>
        </p:txBody>
      </p:sp>
      <p:grpSp>
        <p:nvGrpSpPr>
          <p:cNvPr id="62" name="קבוצה 61"/>
          <p:cNvGrpSpPr/>
          <p:nvPr/>
        </p:nvGrpSpPr>
        <p:grpSpPr>
          <a:xfrm rot="2840140">
            <a:off x="10049008" y="2108279"/>
            <a:ext cx="1580404" cy="696877"/>
            <a:chOff x="8202961" y="3266592"/>
            <a:chExt cx="1821574" cy="696877"/>
          </a:xfrm>
        </p:grpSpPr>
        <p:sp>
          <p:nvSpPr>
            <p:cNvPr id="63" name="חץ למעלה-למטה 62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 rot="6019571">
            <a:off x="7562749" y="2923332"/>
            <a:ext cx="1827202" cy="775295"/>
            <a:chOff x="5330952" y="4553712"/>
            <a:chExt cx="1381960" cy="775295"/>
          </a:xfrm>
        </p:grpSpPr>
        <p:sp>
          <p:nvSpPr>
            <p:cNvPr id="66" name="חץ ימינה 65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ייבם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626112" y="3452227"/>
            <a:ext cx="34334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חנה נופלת לייבום לפני יהודה ושמעון </a:t>
            </a:r>
          </a:p>
          <a:p>
            <a:r>
              <a:rPr lang="he-IL" dirty="0"/>
              <a:t>ולא לפני ראובן שייבם את אחותה</a:t>
            </a:r>
          </a:p>
        </p:txBody>
      </p:sp>
      <p:grpSp>
        <p:nvGrpSpPr>
          <p:cNvPr id="69" name="קבוצה 68"/>
          <p:cNvGrpSpPr/>
          <p:nvPr/>
        </p:nvGrpSpPr>
        <p:grpSpPr>
          <a:xfrm rot="19972317">
            <a:off x="1156696" y="2176463"/>
            <a:ext cx="1795984" cy="696877"/>
            <a:chOff x="8202961" y="3266592"/>
            <a:chExt cx="1821574" cy="696877"/>
          </a:xfrm>
        </p:grpSpPr>
        <p:sp>
          <p:nvSpPr>
            <p:cNvPr id="70" name="חץ למעלה-למטה 69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72703" y="3342279"/>
            <a:ext cx="227656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גד נולד לפני שחנה </a:t>
            </a:r>
            <a:r>
              <a:rPr lang="he-IL" sz="1400" dirty="0" err="1"/>
              <a:t>התייבמה</a:t>
            </a:r>
            <a:r>
              <a:rPr lang="he-IL" sz="1400" dirty="0"/>
              <a:t>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461" y="3670463"/>
            <a:ext cx="25604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חנה אסורה לו משום שהיא אשת אחיו שלא היה בעולמו</a:t>
            </a:r>
          </a:p>
        </p:txBody>
      </p:sp>
      <p:grpSp>
        <p:nvGrpSpPr>
          <p:cNvPr id="74" name="קבוצה 73"/>
          <p:cNvGrpSpPr/>
          <p:nvPr/>
        </p:nvGrpSpPr>
        <p:grpSpPr>
          <a:xfrm rot="7360449" flipV="1">
            <a:off x="3341098" y="2625793"/>
            <a:ext cx="2547449" cy="743841"/>
            <a:chOff x="5330952" y="4553712"/>
            <a:chExt cx="1381960" cy="775295"/>
          </a:xfrm>
        </p:grpSpPr>
        <p:sp>
          <p:nvSpPr>
            <p:cNvPr id="75" name="חץ ימינה 74"/>
            <p:cNvSpPr/>
            <p:nvPr/>
          </p:nvSpPr>
          <p:spPr>
            <a:xfrm>
              <a:off x="5330952" y="4553712"/>
              <a:ext cx="1381960" cy="77529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43638" y="4789627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ייבם</a:t>
              </a:r>
            </a:p>
          </p:txBody>
        </p:sp>
      </p:grpSp>
      <p:grpSp>
        <p:nvGrpSpPr>
          <p:cNvPr id="77" name="קבוצה 76"/>
          <p:cNvGrpSpPr/>
          <p:nvPr/>
        </p:nvGrpSpPr>
        <p:grpSpPr>
          <a:xfrm>
            <a:off x="8742740" y="767282"/>
            <a:ext cx="772415" cy="948285"/>
            <a:chOff x="1117008" y="4316373"/>
            <a:chExt cx="1117699" cy="1882582"/>
          </a:xfrm>
        </p:grpSpPr>
        <p:pic>
          <p:nvPicPr>
            <p:cNvPr id="78" name="תמונה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117008" y="4316373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80" name="קבוצה 79"/>
          <p:cNvGrpSpPr/>
          <p:nvPr/>
        </p:nvGrpSpPr>
        <p:grpSpPr>
          <a:xfrm>
            <a:off x="6058665" y="623900"/>
            <a:ext cx="772415" cy="948284"/>
            <a:chOff x="1117008" y="4316375"/>
            <a:chExt cx="1117699" cy="1882580"/>
          </a:xfrm>
        </p:grpSpPr>
        <p:pic>
          <p:nvPicPr>
            <p:cNvPr id="81" name="תמונה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993649" y="5011933"/>
            <a:ext cx="272637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וחנה נופלות ליבום לפני יהודה וגד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54643" y="5169549"/>
            <a:ext cx="419229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שלאה אסורה ליהודה משום שהיא אשת אחיו שלא היה בעולמו ואיננה זקוקה לו, לכן, מותרת לו חנה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85" name="TextBox 84"/>
          <p:cNvSpPr txBox="1"/>
          <p:nvPr/>
        </p:nvSpPr>
        <p:spPr>
          <a:xfrm>
            <a:off x="854945" y="5423147"/>
            <a:ext cx="411777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שחנה אסורה לגד משום שהיא אשת אחיו שלא היה בעולמו ואיננה זקוקה לו, לכן, מותרת לאה לו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86" name="לחצן פעולה: בית 85">
            <a:hlinkClick r:id="" action="ppaction://hlinkshowjump?jump=firstslide" highlightClick="1"/>
          </p:cNvPr>
          <p:cNvSpPr/>
          <p:nvPr/>
        </p:nvSpPr>
        <p:spPr>
          <a:xfrm>
            <a:off x="172703" y="5280788"/>
            <a:ext cx="541400" cy="73683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7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9" grpId="0" animBg="1"/>
      <p:bldP spid="60" grpId="0" animBg="1"/>
      <p:bldP spid="61" grpId="0" animBg="1"/>
      <p:bldP spid="68" grpId="0" animBg="1"/>
      <p:bldP spid="72" grpId="0" animBg="1"/>
      <p:bldP spid="73" grpId="0" animBg="1"/>
      <p:bldP spid="83" grpId="0" animBg="1"/>
      <p:bldP spid="84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2</a:t>
            </a:fld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7365977" y="1615498"/>
            <a:ext cx="1148167" cy="1092200"/>
            <a:chOff x="7741009" y="2738648"/>
            <a:chExt cx="1092200" cy="109220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1443632" y="1633028"/>
            <a:ext cx="939800" cy="990600"/>
            <a:chOff x="4794371" y="3098561"/>
            <a:chExt cx="939800" cy="99060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7917586" y="4691591"/>
            <a:ext cx="1106818" cy="927936"/>
            <a:chOff x="5473700" y="2876550"/>
            <a:chExt cx="1244600" cy="110490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3141872" y="4879908"/>
            <a:ext cx="934053" cy="990600"/>
            <a:chOff x="5147576" y="4839179"/>
            <a:chExt cx="723900" cy="889000"/>
          </a:xfrm>
        </p:grpSpPr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6023974" y="3711690"/>
            <a:ext cx="901700" cy="889000"/>
            <a:chOff x="10518902" y="2114306"/>
            <a:chExt cx="901700" cy="889000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549591" y="1717098"/>
            <a:ext cx="1155700" cy="990600"/>
            <a:chOff x="7695484" y="1138474"/>
            <a:chExt cx="1155700" cy="990600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0512379" y="1755742"/>
            <a:ext cx="1148167" cy="1092200"/>
            <a:chOff x="7741009" y="2738648"/>
            <a:chExt cx="1092200" cy="1092200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00502" y="853440"/>
            <a:ext cx="7214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cxnSp>
        <p:nvCxnSpPr>
          <p:cNvPr id="27" name="מחבר חץ ישר 26"/>
          <p:cNvCxnSpPr/>
          <p:nvPr/>
        </p:nvCxnSpPr>
        <p:spPr>
          <a:xfrm flipH="1">
            <a:off x="5367742" y="1231534"/>
            <a:ext cx="1137433" cy="5540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6675647" y="1222772"/>
            <a:ext cx="996893" cy="4943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6921985" y="1109122"/>
            <a:ext cx="3763432" cy="846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H="1">
            <a:off x="2176024" y="1110568"/>
            <a:ext cx="4093890" cy="649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קבוצה 30"/>
          <p:cNvGrpSpPr/>
          <p:nvPr/>
        </p:nvGrpSpPr>
        <p:grpSpPr>
          <a:xfrm rot="19007647">
            <a:off x="6502491" y="2846132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32" name="קבוצה 31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34" name="חץ ימינה 33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אנס </a:t>
              </a:r>
              <a:r>
                <a:rPr lang="he-IL" sz="1400" dirty="0" smtClean="0"/>
                <a:t>את יפה</a:t>
              </a:r>
              <a:endParaRPr lang="he-IL" sz="1400" dirty="0"/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7827759" y="2672217"/>
            <a:ext cx="756430" cy="2019374"/>
            <a:chOff x="8712679" y="2668192"/>
            <a:chExt cx="756430" cy="661604"/>
          </a:xfrm>
        </p:grpSpPr>
        <p:sp>
          <p:nvSpPr>
            <p:cNvPr id="37" name="חץ למטה 3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 rot="17882842">
            <a:off x="6994835" y="4297369"/>
            <a:ext cx="756430" cy="1243642"/>
            <a:chOff x="8712679" y="2668192"/>
            <a:chExt cx="756430" cy="661604"/>
          </a:xfrm>
        </p:grpSpPr>
        <p:sp>
          <p:nvSpPr>
            <p:cNvPr id="40" name="חץ למטה 3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2" name="קבוצה 41"/>
          <p:cNvGrpSpPr/>
          <p:nvPr/>
        </p:nvGrpSpPr>
        <p:grpSpPr>
          <a:xfrm rot="13652190">
            <a:off x="5125459" y="2992355"/>
            <a:ext cx="1263374" cy="573531"/>
            <a:chOff x="3338940" y="3851820"/>
            <a:chExt cx="1006193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3" name="קבוצה 42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5" name="חץ ימינה 44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0924482">
              <a:off x="3455128" y="4010691"/>
              <a:ext cx="890005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אנס </a:t>
              </a:r>
              <a:r>
                <a:rPr lang="he-IL" sz="1400" dirty="0" smtClean="0"/>
                <a:t>את יפה</a:t>
              </a:r>
              <a:endParaRPr lang="he-IL" sz="1400" dirty="0"/>
            </a:p>
          </p:txBody>
        </p:sp>
      </p:grpSp>
      <p:grpSp>
        <p:nvGrpSpPr>
          <p:cNvPr id="47" name="קבוצה 46"/>
          <p:cNvGrpSpPr/>
          <p:nvPr/>
        </p:nvGrpSpPr>
        <p:grpSpPr>
          <a:xfrm rot="4011356">
            <a:off x="4540918" y="3585051"/>
            <a:ext cx="756430" cy="2205662"/>
            <a:chOff x="8712679" y="2668192"/>
            <a:chExt cx="756430" cy="661604"/>
          </a:xfrm>
        </p:grpSpPr>
        <p:sp>
          <p:nvSpPr>
            <p:cNvPr id="48" name="חץ למטה 4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 rot="2069919">
            <a:off x="4057941" y="2496654"/>
            <a:ext cx="756430" cy="2491483"/>
            <a:chOff x="8712679" y="2668192"/>
            <a:chExt cx="756430" cy="661604"/>
          </a:xfrm>
        </p:grpSpPr>
        <p:sp>
          <p:nvSpPr>
            <p:cNvPr id="51" name="חץ למטה 5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53" name="קשת מלאה 52"/>
          <p:cNvSpPr/>
          <p:nvPr/>
        </p:nvSpPr>
        <p:spPr>
          <a:xfrm rot="10800000">
            <a:off x="3596616" y="5337509"/>
            <a:ext cx="5013981" cy="928400"/>
          </a:xfrm>
          <a:prstGeom prst="blockArc">
            <a:avLst>
              <a:gd name="adj1" fmla="val 10640980"/>
              <a:gd name="adj2" fmla="val 0"/>
              <a:gd name="adj3" fmla="val 2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74274" y="5930785"/>
            <a:ext cx="269170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שרה ורבקה </a:t>
            </a:r>
            <a:r>
              <a:rPr lang="he-IL" dirty="0" smtClean="0"/>
              <a:t>אחיות מן האם</a:t>
            </a:r>
            <a:endParaRPr lang="he-IL" dirty="0"/>
          </a:p>
        </p:txBody>
      </p:sp>
      <p:grpSp>
        <p:nvGrpSpPr>
          <p:cNvPr id="55" name="קבוצה 54"/>
          <p:cNvGrpSpPr/>
          <p:nvPr/>
        </p:nvGrpSpPr>
        <p:grpSpPr>
          <a:xfrm rot="3837749">
            <a:off x="1510630" y="3485455"/>
            <a:ext cx="2733439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56" name="קבוצה 55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58" name="חץ ימינה 57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625226" y="4804220"/>
              <a:ext cx="532467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0" name="קבוצה 59"/>
          <p:cNvGrpSpPr/>
          <p:nvPr/>
        </p:nvGrpSpPr>
        <p:grpSpPr>
          <a:xfrm rot="7888871">
            <a:off x="8460226" y="3731055"/>
            <a:ext cx="2954759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61" name="קבוצה 60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63" name="חץ ימינה 62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 rot="10853682">
              <a:off x="5804721" y="4819138"/>
              <a:ext cx="374169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481409" y="1156224"/>
            <a:ext cx="833181" cy="1238220"/>
            <a:chOff x="1117008" y="4316375"/>
            <a:chExt cx="1117699" cy="1882580"/>
          </a:xfrm>
        </p:grpSpPr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68" name="קבוצה 67"/>
          <p:cNvGrpSpPr/>
          <p:nvPr/>
        </p:nvGrpSpPr>
        <p:grpSpPr>
          <a:xfrm>
            <a:off x="11301460" y="1187477"/>
            <a:ext cx="833181" cy="1238220"/>
            <a:chOff x="1117008" y="4316375"/>
            <a:chExt cx="1117699" cy="1882580"/>
          </a:xfrm>
        </p:grpSpPr>
        <p:pic>
          <p:nvPicPr>
            <p:cNvPr id="69" name="תמונה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841168" y="5469120"/>
            <a:ext cx="42022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ורבקה נופלות לייבום לפני ראובן ושמעון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1390" y="2254367"/>
            <a:ext cx="266402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אסורה לראובן משום </a:t>
            </a:r>
            <a:r>
              <a:rPr lang="he-IL" b="1" dirty="0"/>
              <a:t>שהיא בתו </a:t>
            </a:r>
            <a:r>
              <a:rPr lang="he-IL" dirty="0"/>
              <a:t>ואיננה זקוקה לו</a:t>
            </a:r>
          </a:p>
          <a:p>
            <a:r>
              <a:rPr lang="he-IL" dirty="0"/>
              <a:t>לכן מותרת לו רבקה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73" name="TextBox 72"/>
          <p:cNvSpPr txBox="1"/>
          <p:nvPr/>
        </p:nvSpPr>
        <p:spPr>
          <a:xfrm>
            <a:off x="2176024" y="2418335"/>
            <a:ext cx="254226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אסורה ללוי משום </a:t>
            </a:r>
            <a:r>
              <a:rPr lang="he-IL" b="1" dirty="0"/>
              <a:t>שהיא בתו </a:t>
            </a:r>
            <a:r>
              <a:rPr lang="he-IL" dirty="0"/>
              <a:t>ואיננה זקוקה לו</a:t>
            </a:r>
          </a:p>
          <a:p>
            <a:r>
              <a:rPr lang="he-IL" dirty="0"/>
              <a:t>לכן מותרת לו שרה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74" name="TextBox 73"/>
          <p:cNvSpPr txBox="1"/>
          <p:nvPr/>
        </p:nvSpPr>
        <p:spPr>
          <a:xfrm>
            <a:off x="2514439" y="11093"/>
            <a:ext cx="792077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/>
              <a:t>דף ט עמוד ב</a:t>
            </a:r>
          </a:p>
          <a:p>
            <a:r>
              <a:rPr lang="he-IL" sz="1600" dirty="0"/>
              <a:t>המשך רש"י: </a:t>
            </a:r>
            <a:r>
              <a:rPr lang="he-IL" sz="1600" dirty="0" err="1"/>
              <a:t>וקאמר</a:t>
            </a:r>
            <a:r>
              <a:rPr lang="he-IL" sz="1600" dirty="0"/>
              <a:t> רב יהודה בכולן ט"ו עריות אני קורא בהם משנה זו האסורה לזה מותרת לזה </a:t>
            </a:r>
            <a:r>
              <a:rPr lang="he-IL" sz="1600" dirty="0" err="1"/>
              <a:t>כו</a:t>
            </a:r>
            <a:r>
              <a:rPr lang="he-IL" sz="1600" dirty="0"/>
              <a:t>' </a:t>
            </a:r>
          </a:p>
        </p:txBody>
      </p:sp>
      <p:sp>
        <p:nvSpPr>
          <p:cNvPr id="75" name="לחצן פעולה: בית 74">
            <a:hlinkClick r:id="" action="ppaction://hlinkshowjump?jump=firstslide" highlightClick="1"/>
          </p:cNvPr>
          <p:cNvSpPr/>
          <p:nvPr/>
        </p:nvSpPr>
        <p:spPr>
          <a:xfrm>
            <a:off x="490286" y="4760357"/>
            <a:ext cx="598285" cy="6851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TextBox 75"/>
          <p:cNvSpPr txBox="1"/>
          <p:nvPr/>
        </p:nvSpPr>
        <p:spPr>
          <a:xfrm>
            <a:off x="356732" y="509841"/>
            <a:ext cx="11329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כלומר אפשר להתקיים ומשכחת בכולן </a:t>
            </a:r>
            <a:r>
              <a:rPr lang="he-IL" dirty="0" err="1"/>
              <a:t>שיהו</a:t>
            </a:r>
            <a:r>
              <a:rPr lang="he-IL" dirty="0"/>
              <a:t> ב' אחיות נופלות לפני ב' אחים וזו אסורה לזה </a:t>
            </a:r>
            <a:r>
              <a:rPr lang="he-IL" b="1" dirty="0"/>
              <a:t>משום בתו </a:t>
            </a:r>
            <a:r>
              <a:rPr lang="he-IL" dirty="0"/>
              <a:t>וזו אסורה לזה </a:t>
            </a:r>
            <a:r>
              <a:rPr lang="he-IL" b="1" dirty="0"/>
              <a:t>משום בתו</a:t>
            </a:r>
          </a:p>
        </p:txBody>
      </p:sp>
    </p:spTree>
    <p:extLst>
      <p:ext uri="{BB962C8B-B14F-4D97-AF65-F5344CB8AC3E}">
        <p14:creationId xmlns:p14="http://schemas.microsoft.com/office/powerpoint/2010/main" val="23953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4" grpId="0" animBg="1"/>
      <p:bldP spid="71" grpId="0" animBg="1"/>
      <p:bldP spid="72" grpId="0" animBg="1"/>
      <p:bldP spid="73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3</a:t>
            </a:fld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3099588" y="5242034"/>
            <a:ext cx="1274312" cy="1092200"/>
            <a:chOff x="5399538" y="2882900"/>
            <a:chExt cx="1274312" cy="109220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7950455" y="3574325"/>
            <a:ext cx="1106818" cy="927936"/>
            <a:chOff x="5473700" y="2876550"/>
            <a:chExt cx="1244600" cy="110490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3200113" y="3508133"/>
            <a:ext cx="934053" cy="990600"/>
            <a:chOff x="5147576" y="4839179"/>
            <a:chExt cx="723900" cy="88900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8125649" y="5438031"/>
            <a:ext cx="901700" cy="889000"/>
            <a:chOff x="10518902" y="2114306"/>
            <a:chExt cx="901700" cy="889000"/>
          </a:xfrm>
        </p:grpSpPr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5521916" y="3297326"/>
            <a:ext cx="1148167" cy="1092200"/>
            <a:chOff x="7741009" y="2738648"/>
            <a:chExt cx="1092200" cy="1092200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7365977" y="1615498"/>
            <a:ext cx="1148167" cy="1092200"/>
            <a:chOff x="7741009" y="2738648"/>
            <a:chExt cx="1092200" cy="1092200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443632" y="1633028"/>
            <a:ext cx="939800" cy="990600"/>
            <a:chOff x="4794371" y="3098561"/>
            <a:chExt cx="939800" cy="990600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4345900" y="1717098"/>
            <a:ext cx="1155700" cy="990600"/>
            <a:chOff x="7695484" y="1138474"/>
            <a:chExt cx="1155700" cy="990600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10512379" y="1755742"/>
            <a:ext cx="1148167" cy="1092200"/>
            <a:chOff x="7741009" y="2738648"/>
            <a:chExt cx="1092200" cy="1092200"/>
          </a:xfrm>
        </p:grpSpPr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00502" y="853440"/>
            <a:ext cx="7214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cxnSp>
        <p:nvCxnSpPr>
          <p:cNvPr id="33" name="מחבר חץ ישר 32"/>
          <p:cNvCxnSpPr/>
          <p:nvPr/>
        </p:nvCxnSpPr>
        <p:spPr>
          <a:xfrm flipH="1">
            <a:off x="5194704" y="1231534"/>
            <a:ext cx="1310472" cy="659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6675647" y="1222772"/>
            <a:ext cx="996893" cy="4943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6921985" y="1109122"/>
            <a:ext cx="3763432" cy="846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>
            <a:off x="2176024" y="1110568"/>
            <a:ext cx="4093890" cy="649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קבוצה 36"/>
          <p:cNvGrpSpPr/>
          <p:nvPr/>
        </p:nvGrpSpPr>
        <p:grpSpPr>
          <a:xfrm>
            <a:off x="481409" y="1156224"/>
            <a:ext cx="833181" cy="1238220"/>
            <a:chOff x="1117008" y="4316375"/>
            <a:chExt cx="1117699" cy="1882580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 rot="11168573">
            <a:off x="6608404" y="3806536"/>
            <a:ext cx="146814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1" name="קבוצה 4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3" name="חץ ימינה 4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rot="10797179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5" name="קבוצה 44"/>
          <p:cNvGrpSpPr/>
          <p:nvPr/>
        </p:nvGrpSpPr>
        <p:grpSpPr>
          <a:xfrm rot="163435">
            <a:off x="4005923" y="3687930"/>
            <a:ext cx="1669833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6" name="קבוצה 45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8" name="חץ ימינה 47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>
            <a:off x="8125649" y="4389526"/>
            <a:ext cx="756430" cy="966753"/>
            <a:chOff x="8712679" y="2668192"/>
            <a:chExt cx="756430" cy="661604"/>
          </a:xfrm>
        </p:grpSpPr>
        <p:sp>
          <p:nvSpPr>
            <p:cNvPr id="51" name="חץ למטה 5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3254553" y="4389526"/>
            <a:ext cx="756430" cy="966753"/>
            <a:chOff x="8712679" y="2668192"/>
            <a:chExt cx="756430" cy="661604"/>
          </a:xfrm>
        </p:grpSpPr>
        <p:sp>
          <p:nvSpPr>
            <p:cNvPr id="54" name="חץ למטה 5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56" name="קשת מלאה 55"/>
          <p:cNvSpPr/>
          <p:nvPr/>
        </p:nvSpPr>
        <p:spPr>
          <a:xfrm rot="10800000">
            <a:off x="3651250" y="5796285"/>
            <a:ext cx="4862894" cy="1038461"/>
          </a:xfrm>
          <a:prstGeom prst="blockArc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6949" y="6306976"/>
            <a:ext cx="23991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ולאה אחיות מן האב</a:t>
            </a:r>
          </a:p>
        </p:txBody>
      </p:sp>
      <p:grpSp>
        <p:nvGrpSpPr>
          <p:cNvPr id="58" name="קבוצה 57"/>
          <p:cNvGrpSpPr/>
          <p:nvPr/>
        </p:nvGrpSpPr>
        <p:grpSpPr>
          <a:xfrm>
            <a:off x="11339485" y="860487"/>
            <a:ext cx="833181" cy="1238220"/>
            <a:chOff x="1117008" y="4316375"/>
            <a:chExt cx="1117699" cy="1882580"/>
          </a:xfrm>
        </p:grpSpPr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61" name="קבוצה 60"/>
          <p:cNvGrpSpPr/>
          <p:nvPr/>
        </p:nvGrpSpPr>
        <p:grpSpPr>
          <a:xfrm rot="14834650">
            <a:off x="1127484" y="3886657"/>
            <a:ext cx="3375625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2" name="קבוצה 61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4" name="חץ ימינה 63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 rot="10797179">
              <a:off x="3854238" y="4006864"/>
              <a:ext cx="473912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6" name="קבוצה 65"/>
          <p:cNvGrpSpPr/>
          <p:nvPr/>
        </p:nvGrpSpPr>
        <p:grpSpPr>
          <a:xfrm rot="18462538">
            <a:off x="8477730" y="3855539"/>
            <a:ext cx="3066660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7" name="קבוצה 66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9" name="חץ ימינה 68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083838" y="5609778"/>
            <a:ext cx="394352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ולאה נופלות לייבום לפני ראובן ושמעון</a:t>
            </a:r>
          </a:p>
        </p:txBody>
      </p:sp>
      <p:grpSp>
        <p:nvGrpSpPr>
          <p:cNvPr id="72" name="קבוצה 71"/>
          <p:cNvGrpSpPr/>
          <p:nvPr/>
        </p:nvGrpSpPr>
        <p:grpSpPr>
          <a:xfrm rot="2511745">
            <a:off x="3834264" y="2510649"/>
            <a:ext cx="756430" cy="1107373"/>
            <a:chOff x="8712679" y="2668192"/>
            <a:chExt cx="756430" cy="661604"/>
          </a:xfrm>
        </p:grpSpPr>
        <p:sp>
          <p:nvSpPr>
            <p:cNvPr id="73" name="חץ למטה 7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75" name="קבוצה 74"/>
          <p:cNvGrpSpPr/>
          <p:nvPr/>
        </p:nvGrpSpPr>
        <p:grpSpPr>
          <a:xfrm rot="19999054">
            <a:off x="7672242" y="2706367"/>
            <a:ext cx="756430" cy="966753"/>
            <a:chOff x="8712679" y="2668192"/>
            <a:chExt cx="756430" cy="661604"/>
          </a:xfrm>
        </p:grpSpPr>
        <p:sp>
          <p:nvSpPr>
            <p:cNvPr id="76" name="חץ למטה 7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125649" y="4112829"/>
            <a:ext cx="404344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אסורה לראובן משום שהיא בת בתו ואיננה זוקקה לו, לכן מותרת לו לאה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79" name="TextBox 78"/>
          <p:cNvSpPr txBox="1"/>
          <p:nvPr/>
        </p:nvSpPr>
        <p:spPr>
          <a:xfrm>
            <a:off x="503769" y="4060920"/>
            <a:ext cx="404344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אסורה לשמעון משום שהיא בת בתו ואיננה זוקקה לו, לכן מותרת לו יפה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80" name="מלבן 79"/>
          <p:cNvSpPr/>
          <p:nvPr/>
        </p:nvSpPr>
        <p:spPr>
          <a:xfrm>
            <a:off x="3651250" y="-18239"/>
            <a:ext cx="80092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/>
              <a:t>דף ט עמוד ב</a:t>
            </a:r>
          </a:p>
          <a:p>
            <a:r>
              <a:rPr lang="he-IL" sz="1600" dirty="0"/>
              <a:t>המשך רש"י:  </a:t>
            </a:r>
            <a:r>
              <a:rPr lang="he-IL" sz="1600" dirty="0" err="1"/>
              <a:t>וקאמר</a:t>
            </a:r>
            <a:r>
              <a:rPr lang="he-IL" sz="1600" dirty="0"/>
              <a:t> רב יהודה בכולן ט"ו עריות אני קורא בהם משנה זו האסורה לזה מותרת לזה </a:t>
            </a:r>
            <a:r>
              <a:rPr lang="he-IL" sz="1600" dirty="0" err="1"/>
              <a:t>כו</a:t>
            </a:r>
            <a:r>
              <a:rPr lang="he-IL" sz="1600" dirty="0"/>
              <a:t>'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83432" y="158579"/>
            <a:ext cx="1413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וכן בת בתו</a:t>
            </a:r>
          </a:p>
        </p:txBody>
      </p:sp>
      <p:grpSp>
        <p:nvGrpSpPr>
          <p:cNvPr id="82" name="קבוצה 81"/>
          <p:cNvGrpSpPr/>
          <p:nvPr/>
        </p:nvGrpSpPr>
        <p:grpSpPr>
          <a:xfrm rot="2900281">
            <a:off x="4480884" y="3930439"/>
            <a:ext cx="756430" cy="1823174"/>
            <a:chOff x="8712679" y="2668192"/>
            <a:chExt cx="756430" cy="661604"/>
          </a:xfrm>
        </p:grpSpPr>
        <p:sp>
          <p:nvSpPr>
            <p:cNvPr id="83" name="חץ למטה 8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85" name="קבוצה 84"/>
          <p:cNvGrpSpPr/>
          <p:nvPr/>
        </p:nvGrpSpPr>
        <p:grpSpPr>
          <a:xfrm rot="18623418">
            <a:off x="6844676" y="4154299"/>
            <a:ext cx="756430" cy="1764774"/>
            <a:chOff x="8712679" y="2668192"/>
            <a:chExt cx="756430" cy="661604"/>
          </a:xfrm>
        </p:grpSpPr>
        <p:sp>
          <p:nvSpPr>
            <p:cNvPr id="86" name="חץ למטה 8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88" name="לחצן פעולה: בית 87">
            <a:hlinkClick r:id="" action="ppaction://hlinkshowjump?jump=firstslide" highlightClick="1"/>
          </p:cNvPr>
          <p:cNvSpPr/>
          <p:nvPr/>
        </p:nvSpPr>
        <p:spPr>
          <a:xfrm>
            <a:off x="866532" y="5499819"/>
            <a:ext cx="518262" cy="6612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8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6" grpId="0" animBg="1"/>
      <p:bldP spid="57" grpId="0" animBg="1"/>
      <p:bldP spid="71" grpId="0" animBg="1"/>
      <p:bldP spid="78" grpId="0" animBg="1"/>
      <p:bldP spid="79" grpId="0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9936480" y="6356350"/>
            <a:ext cx="141732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/>
              <a:t>izakrossler@gmail.com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4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978332" y="65352"/>
            <a:ext cx="894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r>
              <a:rPr lang="he-IL" dirty="0"/>
              <a:t>'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892" y="311573"/>
            <a:ext cx="992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בת בנו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7365977" y="1615498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1443632" y="1633028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4345900" y="1717098"/>
            <a:ext cx="1155700" cy="990600"/>
            <a:chOff x="7695484" y="1138474"/>
            <a:chExt cx="1155700" cy="9906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10512379" y="1755742"/>
            <a:ext cx="1148167" cy="1092200"/>
            <a:chOff x="7741009" y="2738648"/>
            <a:chExt cx="1092200" cy="10922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00502" y="853440"/>
            <a:ext cx="7214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  <p:cxnSp>
        <p:nvCxnSpPr>
          <p:cNvPr id="20" name="מחבר חץ ישר 19"/>
          <p:cNvCxnSpPr/>
          <p:nvPr/>
        </p:nvCxnSpPr>
        <p:spPr>
          <a:xfrm flipH="1">
            <a:off x="5194704" y="1231534"/>
            <a:ext cx="1310472" cy="659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6675647" y="1222772"/>
            <a:ext cx="996893" cy="4943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6921985" y="1109122"/>
            <a:ext cx="3763432" cy="846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>
            <a:off x="2176024" y="1110568"/>
            <a:ext cx="4093890" cy="649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קבוצה 23"/>
          <p:cNvGrpSpPr/>
          <p:nvPr/>
        </p:nvGrpSpPr>
        <p:grpSpPr>
          <a:xfrm>
            <a:off x="7672540" y="3510264"/>
            <a:ext cx="1016000" cy="889000"/>
            <a:chOff x="4167637" y="3734998"/>
            <a:chExt cx="1016000" cy="889000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 flipH="1">
            <a:off x="4144868" y="3437879"/>
            <a:ext cx="1112402" cy="889000"/>
            <a:chOff x="4167637" y="3734998"/>
            <a:chExt cx="1016000" cy="889000"/>
          </a:xfrm>
        </p:grpSpPr>
        <p:pic>
          <p:nvPicPr>
            <p:cNvPr id="28" name="תמונה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522495" y="3919168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דן</a:t>
              </a:r>
            </a:p>
          </p:txBody>
        </p:sp>
      </p:grpSp>
      <p:grpSp>
        <p:nvGrpSpPr>
          <p:cNvPr id="30" name="קבוצה 29"/>
          <p:cNvGrpSpPr/>
          <p:nvPr/>
        </p:nvGrpSpPr>
        <p:grpSpPr>
          <a:xfrm>
            <a:off x="4535220" y="2649200"/>
            <a:ext cx="722050" cy="913283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31" name="חץ למטה 30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7626099" y="2651669"/>
            <a:ext cx="722050" cy="912745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34" name="חץ למטה 3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5787112" y="4317540"/>
            <a:ext cx="1274312" cy="1092200"/>
            <a:chOff x="5399538" y="2882900"/>
            <a:chExt cx="1274312" cy="1092200"/>
          </a:xfrm>
        </p:grpSpPr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>
            <a:off x="8433494" y="5304150"/>
            <a:ext cx="761162" cy="889000"/>
            <a:chOff x="4565410" y="4442364"/>
            <a:chExt cx="761162" cy="889000"/>
          </a:xfrm>
        </p:grpSpPr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3485982" y="5340238"/>
            <a:ext cx="986708" cy="1003300"/>
            <a:chOff x="5011768" y="3997025"/>
            <a:chExt cx="986708" cy="1003300"/>
          </a:xfrm>
        </p:grpSpPr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45" name="קבוצה 44"/>
          <p:cNvGrpSpPr/>
          <p:nvPr/>
        </p:nvGrpSpPr>
        <p:grpSpPr>
          <a:xfrm rot="8828246">
            <a:off x="6482565" y="4445590"/>
            <a:ext cx="1827073" cy="573531"/>
            <a:chOff x="5554548" y="4653444"/>
            <a:chExt cx="914135" cy="573531"/>
          </a:xfrm>
          <a:solidFill>
            <a:schemeClr val="accent6">
              <a:lumMod val="75000"/>
            </a:schemeClr>
          </a:solidFill>
        </p:grpSpPr>
        <p:grpSp>
          <p:nvGrpSpPr>
            <p:cNvPr id="46" name="קבוצה 45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48" name="חץ ימינה 47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0758315">
              <a:off x="5554548" y="4801596"/>
              <a:ext cx="914135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 rot="2070087">
            <a:off x="4235616" y="4426482"/>
            <a:ext cx="1856588" cy="573531"/>
            <a:chOff x="5393137" y="4653444"/>
            <a:chExt cx="1030789" cy="573531"/>
          </a:xfrm>
          <a:solidFill>
            <a:schemeClr val="accent6">
              <a:lumMod val="75000"/>
            </a:schemeClr>
          </a:solidFill>
        </p:grpSpPr>
        <p:grpSp>
          <p:nvGrpSpPr>
            <p:cNvPr id="51" name="קבוצה 50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53" name="חץ ימינה 52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393137" y="4804221"/>
              <a:ext cx="924016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 אחרי הגירושים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 rot="1227034">
            <a:off x="3832067" y="4180372"/>
            <a:ext cx="756430" cy="1351257"/>
            <a:chOff x="8712679" y="2668192"/>
            <a:chExt cx="756430" cy="661604"/>
          </a:xfrm>
        </p:grpSpPr>
        <p:sp>
          <p:nvSpPr>
            <p:cNvPr id="56" name="חץ למטה 5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8" name="קבוצה 57"/>
          <p:cNvGrpSpPr/>
          <p:nvPr/>
        </p:nvGrpSpPr>
        <p:grpSpPr>
          <a:xfrm rot="3977162">
            <a:off x="4802925" y="4823795"/>
            <a:ext cx="756430" cy="1515128"/>
            <a:chOff x="8712679" y="2668192"/>
            <a:chExt cx="756430" cy="661604"/>
          </a:xfrm>
        </p:grpSpPr>
        <p:sp>
          <p:nvSpPr>
            <p:cNvPr id="59" name="חץ למטה 58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1" name="קבוצה 60"/>
          <p:cNvGrpSpPr/>
          <p:nvPr/>
        </p:nvGrpSpPr>
        <p:grpSpPr>
          <a:xfrm rot="19422285">
            <a:off x="8052047" y="4322015"/>
            <a:ext cx="756430" cy="1232731"/>
            <a:chOff x="8712679" y="2668192"/>
            <a:chExt cx="756430" cy="661604"/>
          </a:xfrm>
        </p:grpSpPr>
        <p:sp>
          <p:nvSpPr>
            <p:cNvPr id="62" name="חץ למטה 61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4" name="קבוצה 63"/>
          <p:cNvGrpSpPr/>
          <p:nvPr/>
        </p:nvGrpSpPr>
        <p:grpSpPr>
          <a:xfrm rot="17319577">
            <a:off x="7274375" y="4818544"/>
            <a:ext cx="756430" cy="1680723"/>
            <a:chOff x="8712679" y="2668192"/>
            <a:chExt cx="756430" cy="661604"/>
          </a:xfrm>
        </p:grpSpPr>
        <p:sp>
          <p:nvSpPr>
            <p:cNvPr id="65" name="חץ למטה 6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7" name="קבוצה 66"/>
          <p:cNvGrpSpPr/>
          <p:nvPr/>
        </p:nvGrpSpPr>
        <p:grpSpPr>
          <a:xfrm rot="14356259">
            <a:off x="1380359" y="3912625"/>
            <a:ext cx="3136310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8" name="קבוצה 67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0" name="חץ ימינה 69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rot="10830090">
              <a:off x="3574310" y="3943079"/>
              <a:ext cx="499702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2" name="קבוצה 71"/>
          <p:cNvGrpSpPr/>
          <p:nvPr/>
        </p:nvGrpSpPr>
        <p:grpSpPr>
          <a:xfrm rot="18463912">
            <a:off x="8493611" y="3913238"/>
            <a:ext cx="3232295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3" name="קבוצה 72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5" name="חץ ימינה 74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392363" y="3978929"/>
              <a:ext cx="509452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sp>
        <p:nvSpPr>
          <p:cNvPr id="77" name="קשת מלאה 76"/>
          <p:cNvSpPr/>
          <p:nvPr/>
        </p:nvSpPr>
        <p:spPr>
          <a:xfrm rot="10800000">
            <a:off x="3667945" y="5753061"/>
            <a:ext cx="5283982" cy="1192825"/>
          </a:xfrm>
          <a:prstGeom prst="blockArc">
            <a:avLst>
              <a:gd name="adj1" fmla="val 10645041"/>
              <a:gd name="adj2" fmla="val 0"/>
              <a:gd name="adj3" fmla="val 2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63068" y="6540137"/>
            <a:ext cx="25630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רחל ודבורה אחיות מן האם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94433" y="6011799"/>
            <a:ext cx="41390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רחל ודבורה נופלות לייבום לפני ראובן ושמעון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235091" y="2673240"/>
            <a:ext cx="269432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רחל אסורה לראובן משום שהיא בת בנו ואיננה זקוקה לו. לכן, דבורה מותרת לו כי היא לא אחות </a:t>
            </a:r>
            <a:r>
              <a:rPr lang="he-IL" dirty="0" err="1"/>
              <a:t>זקוקתו</a:t>
            </a:r>
            <a:r>
              <a:rPr lang="he-IL" dirty="0"/>
              <a:t>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90072" y="2741417"/>
            <a:ext cx="269432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דבורה אסורה לשמעון משום שהיא בת בנו ואיננה זקוקה לו. לכן, רחל מותרת לו כי היא לא אחות </a:t>
            </a:r>
            <a:r>
              <a:rPr lang="he-IL" dirty="0" err="1"/>
              <a:t>זקוקתו</a:t>
            </a:r>
            <a:r>
              <a:rPr lang="he-IL" dirty="0"/>
              <a:t>.</a:t>
            </a:r>
          </a:p>
        </p:txBody>
      </p:sp>
      <p:sp>
        <p:nvSpPr>
          <p:cNvPr id="82" name="לחצן פעולה: בית 81">
            <a:hlinkClick r:id="" action="ppaction://hlinkshowjump?jump=firstslide" highlightClick="1"/>
          </p:cNvPr>
          <p:cNvSpPr/>
          <p:nvPr/>
        </p:nvSpPr>
        <p:spPr>
          <a:xfrm>
            <a:off x="838200" y="5216430"/>
            <a:ext cx="605432" cy="865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TextBox 82"/>
          <p:cNvSpPr txBox="1"/>
          <p:nvPr/>
        </p:nvSpPr>
        <p:spPr>
          <a:xfrm rot="19757410">
            <a:off x="6643881" y="4760089"/>
            <a:ext cx="102314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>
                <a:solidFill>
                  <a:srgbClr val="FFFF00"/>
                </a:solidFill>
              </a:rPr>
              <a:t>ואחר כך התגרש</a:t>
            </a:r>
            <a:endParaRPr lang="he-IL" sz="1000" dirty="0"/>
          </a:p>
        </p:txBody>
      </p:sp>
      <p:grpSp>
        <p:nvGrpSpPr>
          <p:cNvPr id="84" name="קבוצה 83"/>
          <p:cNvGrpSpPr/>
          <p:nvPr/>
        </p:nvGrpSpPr>
        <p:grpSpPr>
          <a:xfrm>
            <a:off x="675318" y="1168904"/>
            <a:ext cx="833181" cy="1238220"/>
            <a:chOff x="1117008" y="4316375"/>
            <a:chExt cx="1117699" cy="1882580"/>
          </a:xfrm>
        </p:grpSpPr>
        <p:pic>
          <p:nvPicPr>
            <p:cNvPr id="85" name="תמונה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11280211" y="1041647"/>
            <a:ext cx="833181" cy="1238220"/>
            <a:chOff x="1117008" y="4316375"/>
            <a:chExt cx="1117699" cy="1882580"/>
          </a:xfrm>
        </p:grpSpPr>
        <p:pic>
          <p:nvPicPr>
            <p:cNvPr id="88" name="תמונה 8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8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5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448596" y="82770"/>
            <a:ext cx="88217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28991"/>
            <a:ext cx="11408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בת אשתו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6837312" y="895490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4643971" y="5181198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3980084" y="959827"/>
            <a:ext cx="1389584" cy="1180258"/>
            <a:chOff x="5399538" y="2882900"/>
            <a:chExt cx="1274312" cy="10922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9292848" y="3089189"/>
            <a:ext cx="1106818" cy="927936"/>
            <a:chOff x="5473700" y="2876550"/>
            <a:chExt cx="1244600" cy="11049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4787369" y="3156758"/>
            <a:ext cx="934053" cy="990600"/>
            <a:chOff x="5147576" y="4839179"/>
            <a:chExt cx="7239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9685345" y="1180880"/>
            <a:ext cx="901700" cy="889000"/>
            <a:chOff x="10518902" y="2114306"/>
            <a:chExt cx="901700" cy="8890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10902109" y="4310834"/>
            <a:ext cx="1155700" cy="990600"/>
            <a:chOff x="7695484" y="1138474"/>
            <a:chExt cx="1155700" cy="9906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2751211" y="3051102"/>
            <a:ext cx="4024616" cy="2029453"/>
            <a:chOff x="-45117" y="3459192"/>
            <a:chExt cx="4640121" cy="2029453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117" y="4574245"/>
              <a:ext cx="1104900" cy="9144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7831335" y="4925687"/>
            <a:ext cx="1148167" cy="1092200"/>
            <a:chOff x="7741009" y="2738648"/>
            <a:chExt cx="1092200" cy="10922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 rot="861561">
            <a:off x="9513336" y="2000089"/>
            <a:ext cx="756430" cy="1143296"/>
            <a:chOff x="8712679" y="2668192"/>
            <a:chExt cx="756430" cy="661604"/>
          </a:xfrm>
        </p:grpSpPr>
        <p:sp>
          <p:nvSpPr>
            <p:cNvPr id="35" name="חץ למטה 3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5154052" y="1269881"/>
            <a:ext cx="172335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38" name="קבוצה 37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0" name="חץ ימינה 39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2" name="קבוצה 41"/>
          <p:cNvGrpSpPr/>
          <p:nvPr/>
        </p:nvGrpSpPr>
        <p:grpSpPr>
          <a:xfrm rot="10800000">
            <a:off x="7868095" y="1311833"/>
            <a:ext cx="1723358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3" name="קבוצה 42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5" name="חץ ימינה 44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0800000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7" name="קבוצה 46"/>
          <p:cNvGrpSpPr/>
          <p:nvPr/>
        </p:nvGrpSpPr>
        <p:grpSpPr>
          <a:xfrm rot="18893074">
            <a:off x="8150939" y="1718965"/>
            <a:ext cx="756430" cy="2086501"/>
            <a:chOff x="8712679" y="2668192"/>
            <a:chExt cx="756430" cy="661604"/>
          </a:xfrm>
        </p:grpSpPr>
        <p:sp>
          <p:nvSpPr>
            <p:cNvPr id="48" name="חץ למטה 4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0" name="קבוצה 49"/>
          <p:cNvGrpSpPr/>
          <p:nvPr/>
        </p:nvGrpSpPr>
        <p:grpSpPr>
          <a:xfrm rot="2575900">
            <a:off x="5760227" y="1615959"/>
            <a:ext cx="756430" cy="1934319"/>
            <a:chOff x="8712679" y="2668192"/>
            <a:chExt cx="756430" cy="661604"/>
          </a:xfrm>
        </p:grpSpPr>
        <p:sp>
          <p:nvSpPr>
            <p:cNvPr id="51" name="חץ למטה 5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 rot="20915175">
            <a:off x="4484238" y="2040850"/>
            <a:ext cx="756430" cy="1251097"/>
            <a:chOff x="8712679" y="2668192"/>
            <a:chExt cx="756430" cy="661604"/>
          </a:xfrm>
        </p:grpSpPr>
        <p:sp>
          <p:nvSpPr>
            <p:cNvPr id="54" name="חץ למטה 5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56" name="קשת מלאה 55"/>
          <p:cNvSpPr/>
          <p:nvPr/>
        </p:nvSpPr>
        <p:spPr>
          <a:xfrm rot="10800000">
            <a:off x="5164183" y="3507856"/>
            <a:ext cx="4739143" cy="1033272"/>
          </a:xfrm>
          <a:prstGeom prst="blockArc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0834" y="4209158"/>
            <a:ext cx="26990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ורבקה אחיות מן האב</a:t>
            </a:r>
          </a:p>
        </p:txBody>
      </p:sp>
      <p:grpSp>
        <p:nvGrpSpPr>
          <p:cNvPr id="58" name="קבוצה 57"/>
          <p:cNvGrpSpPr/>
          <p:nvPr/>
        </p:nvGrpSpPr>
        <p:grpSpPr>
          <a:xfrm rot="3869458">
            <a:off x="9821938" y="2843420"/>
            <a:ext cx="2363296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9" name="קבוצה 5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1" name="חץ ימינה 6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3" name="קבוצה 62"/>
          <p:cNvGrpSpPr/>
          <p:nvPr/>
        </p:nvGrpSpPr>
        <p:grpSpPr>
          <a:xfrm rot="6008431">
            <a:off x="4476102" y="4306901"/>
            <a:ext cx="1400001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4" name="קבוצה 6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6" name="חץ ימינה 6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 rot="10669329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8" name="קבוצה 67"/>
          <p:cNvGrpSpPr/>
          <p:nvPr/>
        </p:nvGrpSpPr>
        <p:grpSpPr>
          <a:xfrm rot="8163462">
            <a:off x="8410894" y="4241948"/>
            <a:ext cx="1400001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9" name="קבוצה 6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1" name="חץ ימינה 7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 rot="10669329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3" name="קבוצה 72"/>
          <p:cNvGrpSpPr/>
          <p:nvPr/>
        </p:nvGrpSpPr>
        <p:grpSpPr>
          <a:xfrm rot="6743902">
            <a:off x="2769576" y="2864938"/>
            <a:ext cx="2343573" cy="573531"/>
            <a:chOff x="3338940" y="3851820"/>
            <a:chExt cx="100614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4" name="קבוצה 73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6" name="חץ ימינה 75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0669329">
              <a:off x="3601484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8" name="קבוצה 77"/>
          <p:cNvGrpSpPr/>
          <p:nvPr/>
        </p:nvGrpSpPr>
        <p:grpSpPr>
          <a:xfrm>
            <a:off x="7256300" y="4563874"/>
            <a:ext cx="864614" cy="1238220"/>
            <a:chOff x="1117008" y="4316375"/>
            <a:chExt cx="1117699" cy="1882580"/>
          </a:xfrm>
        </p:grpSpPr>
        <p:pic>
          <p:nvPicPr>
            <p:cNvPr id="79" name="תמונה 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81" name="קבוצה 80"/>
          <p:cNvGrpSpPr/>
          <p:nvPr/>
        </p:nvGrpSpPr>
        <p:grpSpPr>
          <a:xfrm>
            <a:off x="5522032" y="4600539"/>
            <a:ext cx="833181" cy="1238220"/>
            <a:chOff x="1117008" y="4316375"/>
            <a:chExt cx="1117699" cy="1882580"/>
          </a:xfrm>
        </p:grpSpPr>
        <p:pic>
          <p:nvPicPr>
            <p:cNvPr id="82" name="תמונה 8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352599" y="3701080"/>
            <a:ext cx="415709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ורבקה נופלות לייבום לפני גד ושמעון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84568" y="4805348"/>
            <a:ext cx="32749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גד</a:t>
            </a:r>
          </a:p>
        </p:txBody>
      </p:sp>
      <p:grpSp>
        <p:nvGrpSpPr>
          <p:cNvPr id="86" name="קבוצה 85"/>
          <p:cNvGrpSpPr/>
          <p:nvPr/>
        </p:nvGrpSpPr>
        <p:grpSpPr>
          <a:xfrm>
            <a:off x="6956108" y="1339867"/>
            <a:ext cx="833181" cy="1238220"/>
            <a:chOff x="1117008" y="4316375"/>
            <a:chExt cx="1117699" cy="1882580"/>
          </a:xfrm>
        </p:grpSpPr>
        <p:pic>
          <p:nvPicPr>
            <p:cNvPr id="87" name="תמונה 8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8610600" y="5418306"/>
            <a:ext cx="3581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אסורה לשמעון כי היא </a:t>
            </a:r>
            <a:r>
              <a:rPr lang="he-IL" b="1" dirty="0"/>
              <a:t>בת אשתו </a:t>
            </a:r>
            <a:r>
              <a:rPr lang="he-IL" dirty="0"/>
              <a:t>ואיננה זקוקה לו.</a:t>
            </a:r>
          </a:p>
          <a:p>
            <a:r>
              <a:rPr lang="he-IL" dirty="0"/>
              <a:t>לכן, רבקה מותרת לו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90" name="TextBox 89"/>
          <p:cNvSpPr txBox="1"/>
          <p:nvPr/>
        </p:nvSpPr>
        <p:spPr>
          <a:xfrm>
            <a:off x="832583" y="5181198"/>
            <a:ext cx="3581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אסורה לגד כי היא </a:t>
            </a:r>
            <a:r>
              <a:rPr lang="he-IL" b="1" dirty="0"/>
              <a:t>בת אשתו </a:t>
            </a:r>
            <a:r>
              <a:rPr lang="he-IL" dirty="0"/>
              <a:t>ואיננה זקוקה לו.</a:t>
            </a:r>
          </a:p>
          <a:p>
            <a:r>
              <a:rPr lang="he-IL" dirty="0"/>
              <a:t>לכן, שרה מותרת לו כי היא איננה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91" name="לחצן פעולה: בית 90">
            <a:hlinkClick r:id="" action="ppaction://hlinkshowjump?jump=firstslide" highlightClick="1"/>
          </p:cNvPr>
          <p:cNvSpPr/>
          <p:nvPr/>
        </p:nvSpPr>
        <p:spPr>
          <a:xfrm>
            <a:off x="1138136" y="3468834"/>
            <a:ext cx="567222" cy="6785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41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84" grpId="0" animBg="1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6</a:t>
            </a:fld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9335778" y="5121506"/>
            <a:ext cx="1148167" cy="1092200"/>
            <a:chOff x="7741009" y="2738648"/>
            <a:chExt cx="1092200" cy="109220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5683292" y="1988020"/>
            <a:ext cx="939800" cy="990600"/>
            <a:chOff x="4794371" y="3098561"/>
            <a:chExt cx="939800" cy="99060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274014" y="3437930"/>
            <a:ext cx="1016000" cy="889000"/>
            <a:chOff x="4167637" y="3734998"/>
            <a:chExt cx="1016000" cy="88900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3964804" y="3782383"/>
            <a:ext cx="1274312" cy="1092200"/>
            <a:chOff x="5399538" y="2882900"/>
            <a:chExt cx="1274312" cy="1092200"/>
          </a:xfrm>
        </p:grpSpPr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8153400" y="818173"/>
            <a:ext cx="1106818" cy="927936"/>
            <a:chOff x="5473700" y="2876550"/>
            <a:chExt cx="1244600" cy="1104900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23376" y="2955683"/>
              <a:ext cx="733246" cy="5497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 err="1">
                  <a:solidFill>
                    <a:schemeClr val="bg1"/>
                  </a:solidFill>
                </a:rPr>
                <a:t>אמא</a:t>
              </a:r>
              <a:r>
                <a:rPr lang="he-IL" sz="1200" dirty="0">
                  <a:solidFill>
                    <a:schemeClr val="bg1"/>
                  </a:solidFill>
                </a:rPr>
                <a:t> שרה</a:t>
              </a: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3532516" y="2613178"/>
            <a:ext cx="761162" cy="889000"/>
            <a:chOff x="4565410" y="4442364"/>
            <a:chExt cx="761162" cy="889000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7810090" y="2565329"/>
            <a:ext cx="934053" cy="990600"/>
            <a:chOff x="5147576" y="4839179"/>
            <a:chExt cx="723900" cy="889000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3581400" y="681178"/>
            <a:ext cx="1010682" cy="1012233"/>
            <a:chOff x="4987794" y="3997025"/>
            <a:chExt cx="1010682" cy="1012233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87794" y="4578371"/>
              <a:ext cx="6633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 err="1">
                  <a:solidFill>
                    <a:schemeClr val="bg1"/>
                  </a:solidFill>
                </a:rPr>
                <a:t>אמא</a:t>
              </a:r>
              <a:r>
                <a:rPr lang="he-IL" sz="1100" dirty="0">
                  <a:solidFill>
                    <a:schemeClr val="bg1"/>
                  </a:solidFill>
                </a:rPr>
                <a:t> דבורה</a:t>
              </a: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1624461" y="5094590"/>
            <a:ext cx="1170677" cy="914400"/>
            <a:chOff x="3976777" y="2854245"/>
            <a:chExt cx="1170677" cy="914400"/>
          </a:xfrm>
        </p:grpSpPr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10746315" y="2801230"/>
            <a:ext cx="1148167" cy="1092200"/>
            <a:chOff x="7741009" y="2738648"/>
            <a:chExt cx="1092200" cy="1092200"/>
          </a:xfrm>
        </p:grpSpPr>
        <p:pic>
          <p:nvPicPr>
            <p:cNvPr id="33" name="תמונה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מלבן 34"/>
          <p:cNvSpPr/>
          <p:nvPr/>
        </p:nvSpPr>
        <p:spPr>
          <a:xfrm>
            <a:off x="3318361" y="13592"/>
            <a:ext cx="87952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2098766" y="278674"/>
            <a:ext cx="1079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בת בתה</a:t>
            </a:r>
          </a:p>
        </p:txBody>
      </p:sp>
      <p:grpSp>
        <p:nvGrpSpPr>
          <p:cNvPr id="37" name="קבוצה 36"/>
          <p:cNvGrpSpPr/>
          <p:nvPr/>
        </p:nvGrpSpPr>
        <p:grpSpPr>
          <a:xfrm rot="773065">
            <a:off x="8105239" y="1728430"/>
            <a:ext cx="756430" cy="966753"/>
            <a:chOff x="8712679" y="2668192"/>
            <a:chExt cx="756430" cy="661604"/>
          </a:xfrm>
        </p:grpSpPr>
        <p:sp>
          <p:nvSpPr>
            <p:cNvPr id="38" name="חץ למטה 3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 rot="11289871">
            <a:off x="6547772" y="2659290"/>
            <a:ext cx="1468147" cy="573531"/>
            <a:chOff x="3338940" y="3851820"/>
            <a:chExt cx="1006144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1" name="קבוצה 4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43" name="חץ ימינה 4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rot="10846564">
              <a:off x="3601483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45" name="קבוצה 44"/>
          <p:cNvGrpSpPr/>
          <p:nvPr/>
        </p:nvGrpSpPr>
        <p:grpSpPr>
          <a:xfrm rot="21317985">
            <a:off x="3477055" y="1733719"/>
            <a:ext cx="756430" cy="966753"/>
            <a:chOff x="8712679" y="2668192"/>
            <a:chExt cx="756430" cy="661604"/>
          </a:xfrm>
        </p:grpSpPr>
        <p:sp>
          <p:nvSpPr>
            <p:cNvPr id="46" name="חץ למטה 45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 rot="20765085">
            <a:off x="4182563" y="2616244"/>
            <a:ext cx="1742319" cy="573531"/>
            <a:chOff x="3338940" y="3851820"/>
            <a:chExt cx="1006144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9" name="קבוצה 4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1" name="חץ ימינה 5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 rot="21437453">
              <a:off x="3601483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7162154" y="3893315"/>
            <a:ext cx="901700" cy="889000"/>
            <a:chOff x="10518902" y="2114306"/>
            <a:chExt cx="901700" cy="889000"/>
          </a:xfrm>
        </p:grpSpPr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56" name="קבוצה 55"/>
          <p:cNvGrpSpPr/>
          <p:nvPr/>
        </p:nvGrpSpPr>
        <p:grpSpPr>
          <a:xfrm rot="19388169">
            <a:off x="3781357" y="3329220"/>
            <a:ext cx="756430" cy="880154"/>
            <a:chOff x="8712679" y="2668192"/>
            <a:chExt cx="756430" cy="661604"/>
          </a:xfrm>
        </p:grpSpPr>
        <p:sp>
          <p:nvSpPr>
            <p:cNvPr id="57" name="חץ למטה 5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59" name="קבוצה 58"/>
          <p:cNvGrpSpPr/>
          <p:nvPr/>
        </p:nvGrpSpPr>
        <p:grpSpPr>
          <a:xfrm rot="773065">
            <a:off x="7492363" y="3189612"/>
            <a:ext cx="756430" cy="831996"/>
            <a:chOff x="8712679" y="2668192"/>
            <a:chExt cx="756430" cy="661604"/>
          </a:xfrm>
        </p:grpSpPr>
        <p:sp>
          <p:nvSpPr>
            <p:cNvPr id="60" name="חץ למטה 5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62" name="קשת מלאה 61"/>
          <p:cNvSpPr/>
          <p:nvPr/>
        </p:nvSpPr>
        <p:spPr>
          <a:xfrm rot="10800000">
            <a:off x="4591263" y="4344656"/>
            <a:ext cx="3140188" cy="1033272"/>
          </a:xfrm>
          <a:prstGeom prst="blockArc">
            <a:avLst>
              <a:gd name="adj1" fmla="val 10621386"/>
              <a:gd name="adj2" fmla="val 0"/>
              <a:gd name="adj3" fmla="val 2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96356" y="4940793"/>
            <a:ext cx="22356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ולאה אחיות מהאב</a:t>
            </a:r>
          </a:p>
        </p:txBody>
      </p:sp>
      <p:grpSp>
        <p:nvGrpSpPr>
          <p:cNvPr id="64" name="קבוצה 63"/>
          <p:cNvGrpSpPr/>
          <p:nvPr/>
        </p:nvGrpSpPr>
        <p:grpSpPr>
          <a:xfrm rot="2140796">
            <a:off x="9159226" y="2161526"/>
            <a:ext cx="1924183" cy="573531"/>
            <a:chOff x="3338940" y="3851820"/>
            <a:chExt cx="1006144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5" name="קבוצה 64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7" name="חץ ימינה 66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21437453">
              <a:off x="3601483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9" name="קבוצה 68"/>
          <p:cNvGrpSpPr/>
          <p:nvPr/>
        </p:nvGrpSpPr>
        <p:grpSpPr>
          <a:xfrm rot="8233900">
            <a:off x="1074622" y="2349039"/>
            <a:ext cx="2790192" cy="573531"/>
            <a:chOff x="3338940" y="3851820"/>
            <a:chExt cx="1006144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0" name="קבוצה 69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2" name="חץ ימינה 71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10846564">
              <a:off x="3601483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4" name="קבוצה 73"/>
          <p:cNvGrpSpPr/>
          <p:nvPr/>
        </p:nvGrpSpPr>
        <p:grpSpPr>
          <a:xfrm rot="1642904">
            <a:off x="7906286" y="4818673"/>
            <a:ext cx="1742319" cy="573531"/>
            <a:chOff x="3338940" y="3851820"/>
            <a:chExt cx="1006144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5" name="קבוצה 74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7" name="חץ ימינה 76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 rot="21437453">
              <a:off x="3601483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9" name="קבוצה 78"/>
          <p:cNvGrpSpPr/>
          <p:nvPr/>
        </p:nvGrpSpPr>
        <p:grpSpPr>
          <a:xfrm rot="9215124">
            <a:off x="2646646" y="4836069"/>
            <a:ext cx="1468147" cy="573531"/>
            <a:chOff x="3338940" y="3851820"/>
            <a:chExt cx="1006144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80" name="קבוצה 79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82" name="חץ ימינה 81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10846564">
              <a:off x="3601483" y="4014018"/>
              <a:ext cx="743601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84" name="קבוצה 83"/>
          <p:cNvGrpSpPr/>
          <p:nvPr/>
        </p:nvGrpSpPr>
        <p:grpSpPr>
          <a:xfrm rot="3138480">
            <a:off x="742848" y="4585772"/>
            <a:ext cx="1503349" cy="696877"/>
            <a:chOff x="8202961" y="3266592"/>
            <a:chExt cx="1821574" cy="696877"/>
          </a:xfrm>
        </p:grpSpPr>
        <p:sp>
          <p:nvSpPr>
            <p:cNvPr id="85" name="חץ למעלה-למטה 84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2860899" y="5423434"/>
            <a:ext cx="6381690" cy="696877"/>
            <a:chOff x="8202961" y="3266592"/>
            <a:chExt cx="1821574" cy="696877"/>
          </a:xfrm>
        </p:grpSpPr>
        <p:sp>
          <p:nvSpPr>
            <p:cNvPr id="88" name="חץ למעלה-למטה 87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32937" y="3430365"/>
              <a:ext cx="71919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90" name="קבוצה 89"/>
          <p:cNvGrpSpPr/>
          <p:nvPr/>
        </p:nvGrpSpPr>
        <p:grpSpPr>
          <a:xfrm rot="18354088">
            <a:off x="9667235" y="4160505"/>
            <a:ext cx="1631184" cy="696877"/>
            <a:chOff x="8202961" y="3266592"/>
            <a:chExt cx="1821574" cy="696877"/>
          </a:xfrm>
        </p:grpSpPr>
        <p:sp>
          <p:nvSpPr>
            <p:cNvPr id="91" name="חץ למעלה-למטה 90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93" name="קבוצה 92"/>
          <p:cNvGrpSpPr/>
          <p:nvPr/>
        </p:nvGrpSpPr>
        <p:grpSpPr>
          <a:xfrm>
            <a:off x="978563" y="5218926"/>
            <a:ext cx="833181" cy="1238220"/>
            <a:chOff x="1117008" y="4316375"/>
            <a:chExt cx="1117699" cy="1882580"/>
          </a:xfrm>
        </p:grpSpPr>
        <p:pic>
          <p:nvPicPr>
            <p:cNvPr id="94" name="תמונה 9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96" name="קבוצה 95"/>
          <p:cNvGrpSpPr/>
          <p:nvPr/>
        </p:nvGrpSpPr>
        <p:grpSpPr>
          <a:xfrm>
            <a:off x="10102612" y="5080427"/>
            <a:ext cx="833181" cy="1238220"/>
            <a:chOff x="1117008" y="4316375"/>
            <a:chExt cx="1117699" cy="1882580"/>
          </a:xfrm>
        </p:grpSpPr>
        <p:pic>
          <p:nvPicPr>
            <p:cNvPr id="97" name="תמונה 9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5172746" y="4060185"/>
            <a:ext cx="196138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יפה ולאה נופלות לייבום לפני אשר וגד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474686" y="3102295"/>
            <a:ext cx="228137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שיפה היא בת </a:t>
            </a:r>
            <a:r>
              <a:rPr lang="he-IL" dirty="0" err="1"/>
              <a:t>בת</a:t>
            </a:r>
            <a:r>
              <a:rPr lang="he-IL" dirty="0"/>
              <a:t> אשתו ואיננה זקוקה לו, לכן לאה מותרת לו כי היא לא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101" name="TextBox 100"/>
          <p:cNvSpPr txBox="1"/>
          <p:nvPr/>
        </p:nvSpPr>
        <p:spPr>
          <a:xfrm>
            <a:off x="1451301" y="3218911"/>
            <a:ext cx="228137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שלאה היא בת </a:t>
            </a:r>
            <a:r>
              <a:rPr lang="he-IL" dirty="0" err="1"/>
              <a:t>בת</a:t>
            </a:r>
            <a:r>
              <a:rPr lang="he-IL" dirty="0"/>
              <a:t> אשתו ואיננה זקוקה לו, לכן ליפה מותרת לו כי היא לא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102" name="לחצן פעולה: בית 101">
            <a:hlinkClick r:id="" action="ppaction://hlinkshowjump?jump=firstslide" highlightClick="1"/>
          </p:cNvPr>
          <p:cNvSpPr/>
          <p:nvPr/>
        </p:nvSpPr>
        <p:spPr>
          <a:xfrm>
            <a:off x="11353800" y="5004102"/>
            <a:ext cx="759822" cy="11407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3" name="קבוצה 102"/>
          <p:cNvGrpSpPr/>
          <p:nvPr/>
        </p:nvGrpSpPr>
        <p:grpSpPr>
          <a:xfrm rot="2458305">
            <a:off x="5049416" y="2763600"/>
            <a:ext cx="756430" cy="1423704"/>
            <a:chOff x="8712679" y="2668192"/>
            <a:chExt cx="756430" cy="661604"/>
          </a:xfrm>
        </p:grpSpPr>
        <p:sp>
          <p:nvSpPr>
            <p:cNvPr id="104" name="חץ למטה 10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106" name="קבוצה 105"/>
          <p:cNvGrpSpPr/>
          <p:nvPr/>
        </p:nvGrpSpPr>
        <p:grpSpPr>
          <a:xfrm rot="19123892">
            <a:off x="6329922" y="2891432"/>
            <a:ext cx="756430" cy="1369718"/>
            <a:chOff x="8712679" y="2668192"/>
            <a:chExt cx="756430" cy="661604"/>
          </a:xfrm>
        </p:grpSpPr>
        <p:sp>
          <p:nvSpPr>
            <p:cNvPr id="107" name="חץ למטה 10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0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99" grpId="0" animBg="1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יצחק רסלר  </a:t>
            </a:r>
            <a:r>
              <a:rPr lang="en-US"/>
              <a:t>izakrossler@gmail.com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7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143794" y="0"/>
            <a:ext cx="8856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976846" y="246221"/>
            <a:ext cx="11669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בת בנה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7947809" y="2734062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3232975" y="2785795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-82225" y="3963270"/>
            <a:ext cx="1016000" cy="889000"/>
            <a:chOff x="4167637" y="3734998"/>
            <a:chExt cx="1016000" cy="8890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3635805" y="4659769"/>
            <a:ext cx="1106818" cy="927936"/>
            <a:chOff x="5473700" y="2876550"/>
            <a:chExt cx="1244600" cy="11049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7869244" y="4594638"/>
            <a:ext cx="934053" cy="990600"/>
            <a:chOff x="5147576" y="4839179"/>
            <a:chExt cx="723900" cy="8890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6030121" y="2883087"/>
            <a:ext cx="901700" cy="889000"/>
            <a:chOff x="10518902" y="2114306"/>
            <a:chExt cx="901700" cy="8890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9371421" y="5673082"/>
            <a:ext cx="1155700" cy="990600"/>
            <a:chOff x="7695484" y="1138474"/>
            <a:chExt cx="1155700" cy="9906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2100970" y="5929217"/>
            <a:ext cx="1170677" cy="914400"/>
            <a:chOff x="3976777" y="2854245"/>
            <a:chExt cx="1170677" cy="9144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11157525" y="3765749"/>
            <a:ext cx="1148167" cy="1092200"/>
            <a:chOff x="7741009" y="2738648"/>
            <a:chExt cx="1092200" cy="10922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8422556" y="726412"/>
            <a:ext cx="1106818" cy="927936"/>
            <a:chOff x="5473700" y="2876550"/>
            <a:chExt cx="1244600" cy="110490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523376" y="2955683"/>
              <a:ext cx="733246" cy="5497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 err="1">
                  <a:solidFill>
                    <a:schemeClr val="bg1"/>
                  </a:solidFill>
                </a:rPr>
                <a:t>אמא</a:t>
              </a:r>
              <a:r>
                <a:rPr lang="he-IL" sz="1200" dirty="0">
                  <a:solidFill>
                    <a:schemeClr val="bg1"/>
                  </a:solidFill>
                </a:rPr>
                <a:t> שרה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3514553" y="568173"/>
            <a:ext cx="1010682" cy="1012233"/>
            <a:chOff x="4987794" y="3997025"/>
            <a:chExt cx="1010682" cy="1012233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987794" y="4578371"/>
              <a:ext cx="6633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 err="1">
                  <a:solidFill>
                    <a:schemeClr val="bg1"/>
                  </a:solidFill>
                </a:rPr>
                <a:t>אמא</a:t>
              </a:r>
              <a:r>
                <a:rPr lang="he-IL" sz="1100" dirty="0">
                  <a:solidFill>
                    <a:schemeClr val="bg1"/>
                  </a:solidFill>
                </a:rPr>
                <a:t> דבורה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 rot="20592357">
            <a:off x="3539058" y="3813365"/>
            <a:ext cx="756430" cy="966753"/>
            <a:chOff x="8712679" y="2668192"/>
            <a:chExt cx="756430" cy="661604"/>
          </a:xfrm>
        </p:grpSpPr>
        <p:sp>
          <p:nvSpPr>
            <p:cNvPr id="41" name="חץ למטה 40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 rot="1256330">
            <a:off x="8342384" y="1711703"/>
            <a:ext cx="722050" cy="1047322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44" name="חץ למטה 43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6" name="קשת מלאה 45"/>
          <p:cNvSpPr/>
          <p:nvPr/>
        </p:nvSpPr>
        <p:spPr>
          <a:xfrm rot="10800000">
            <a:off x="4287878" y="5108509"/>
            <a:ext cx="4265831" cy="999802"/>
          </a:xfrm>
          <a:prstGeom prst="blockArc">
            <a:avLst>
              <a:gd name="adj1" fmla="val 10542233"/>
              <a:gd name="adj2" fmla="val 0"/>
              <a:gd name="adj3" fmla="val 2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47" name="קבוצה 46"/>
          <p:cNvGrpSpPr/>
          <p:nvPr/>
        </p:nvGrpSpPr>
        <p:grpSpPr>
          <a:xfrm rot="10800000">
            <a:off x="4176350" y="2968251"/>
            <a:ext cx="1857829" cy="732220"/>
            <a:chOff x="3338940" y="3851820"/>
            <a:chExt cx="1015491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8" name="קבוצה 47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0" name="חץ ימינה 49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0800000">
              <a:off x="3515371" y="4150944"/>
              <a:ext cx="839060" cy="19434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 rot="1104660">
            <a:off x="3550476" y="1623934"/>
            <a:ext cx="722050" cy="1211829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53" name="חץ למטה 52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349353" y="3300250"/>
            <a:ext cx="120673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לוי גרש את יפה</a:t>
            </a:r>
          </a:p>
        </p:txBody>
      </p:sp>
      <p:grpSp>
        <p:nvGrpSpPr>
          <p:cNvPr id="56" name="קבוצה 55"/>
          <p:cNvGrpSpPr/>
          <p:nvPr/>
        </p:nvGrpSpPr>
        <p:grpSpPr>
          <a:xfrm rot="21400461">
            <a:off x="6963165" y="2958325"/>
            <a:ext cx="1198835" cy="732220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7" name="קבוצה 56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59" name="חץ ימינה 58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 rot="19778">
              <a:off x="3449793" y="3982263"/>
              <a:ext cx="839060" cy="19434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61" name="קבוצה 60"/>
          <p:cNvGrpSpPr/>
          <p:nvPr/>
        </p:nvGrpSpPr>
        <p:grpSpPr>
          <a:xfrm rot="1663041">
            <a:off x="8071903" y="3728388"/>
            <a:ext cx="756430" cy="966753"/>
            <a:chOff x="8712679" y="2668192"/>
            <a:chExt cx="756430" cy="661604"/>
          </a:xfrm>
        </p:grpSpPr>
        <p:sp>
          <p:nvSpPr>
            <p:cNvPr id="62" name="חץ למטה 61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952722" y="5695604"/>
            <a:ext cx="26411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ושרה אחיות מן האם</a:t>
            </a:r>
          </a:p>
        </p:txBody>
      </p:sp>
      <p:grpSp>
        <p:nvGrpSpPr>
          <p:cNvPr id="65" name="קבוצה 64"/>
          <p:cNvGrpSpPr/>
          <p:nvPr/>
        </p:nvGrpSpPr>
        <p:grpSpPr>
          <a:xfrm rot="18626169">
            <a:off x="10007003" y="5121848"/>
            <a:ext cx="1603128" cy="696877"/>
            <a:chOff x="8202961" y="3266592"/>
            <a:chExt cx="1821574" cy="696877"/>
          </a:xfrm>
        </p:grpSpPr>
        <p:sp>
          <p:nvSpPr>
            <p:cNvPr id="66" name="חץ למעלה-למטה 65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68" name="קבוצה 67"/>
          <p:cNvGrpSpPr/>
          <p:nvPr/>
        </p:nvGrpSpPr>
        <p:grpSpPr>
          <a:xfrm>
            <a:off x="3232975" y="6177407"/>
            <a:ext cx="6263129" cy="696877"/>
            <a:chOff x="8202961" y="3266592"/>
            <a:chExt cx="1821574" cy="696877"/>
          </a:xfrm>
        </p:grpSpPr>
        <p:sp>
          <p:nvSpPr>
            <p:cNvPr id="69" name="חץ למעלה-למטה 68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2937" y="3430365"/>
              <a:ext cx="6389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71" name="קבוצה 70"/>
          <p:cNvGrpSpPr/>
          <p:nvPr/>
        </p:nvGrpSpPr>
        <p:grpSpPr>
          <a:xfrm rot="2316923">
            <a:off x="754209" y="5008774"/>
            <a:ext cx="2046848" cy="696877"/>
            <a:chOff x="8202961" y="3266592"/>
            <a:chExt cx="1821574" cy="696877"/>
          </a:xfrm>
        </p:grpSpPr>
        <p:sp>
          <p:nvSpPr>
            <p:cNvPr id="72" name="חץ למעלה-למטה 71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74" name="קבוצה 73"/>
          <p:cNvGrpSpPr/>
          <p:nvPr/>
        </p:nvGrpSpPr>
        <p:grpSpPr>
          <a:xfrm rot="18174186">
            <a:off x="6844818" y="3607429"/>
            <a:ext cx="756430" cy="1565254"/>
            <a:chOff x="8712679" y="2668192"/>
            <a:chExt cx="756430" cy="661604"/>
          </a:xfrm>
        </p:grpSpPr>
        <p:sp>
          <p:nvSpPr>
            <p:cNvPr id="75" name="חץ למטה 74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77" name="קבוצה 76"/>
          <p:cNvGrpSpPr/>
          <p:nvPr/>
        </p:nvGrpSpPr>
        <p:grpSpPr>
          <a:xfrm rot="3421317">
            <a:off x="4902386" y="3346238"/>
            <a:ext cx="836744" cy="1838694"/>
            <a:chOff x="8712679" y="2668192"/>
            <a:chExt cx="756430" cy="661604"/>
          </a:xfrm>
        </p:grpSpPr>
        <p:sp>
          <p:nvSpPr>
            <p:cNvPr id="78" name="חץ למטה 77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80" name="קבוצה 79"/>
          <p:cNvGrpSpPr/>
          <p:nvPr/>
        </p:nvGrpSpPr>
        <p:grpSpPr>
          <a:xfrm rot="8683623">
            <a:off x="216215" y="2414435"/>
            <a:ext cx="3885756" cy="732220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81" name="קבוצה 8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83" name="חץ ימינה 8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 rot="10872191">
              <a:off x="3698787" y="4024070"/>
              <a:ext cx="589643" cy="2410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85" name="קבוצה 84"/>
          <p:cNvGrpSpPr/>
          <p:nvPr/>
        </p:nvGrpSpPr>
        <p:grpSpPr>
          <a:xfrm rot="1706468">
            <a:off x="8437998" y="5081400"/>
            <a:ext cx="1477118" cy="732220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86" name="קבוצה 85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88" name="חץ ימינה 87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 rot="19778">
              <a:off x="3449793" y="3982263"/>
              <a:ext cx="839060" cy="19434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90" name="קבוצה 89"/>
          <p:cNvGrpSpPr/>
          <p:nvPr/>
        </p:nvGrpSpPr>
        <p:grpSpPr>
          <a:xfrm rot="2933450">
            <a:off x="8793257" y="2195116"/>
            <a:ext cx="3237388" cy="732220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1" name="קבוצה 9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93" name="חץ ימינה 9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 rot="19778">
              <a:off x="3449672" y="4011555"/>
              <a:ext cx="613671" cy="2410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95" name="קבוצה 94"/>
          <p:cNvGrpSpPr/>
          <p:nvPr/>
        </p:nvGrpSpPr>
        <p:grpSpPr>
          <a:xfrm>
            <a:off x="8845558" y="5511116"/>
            <a:ext cx="864614" cy="1238220"/>
            <a:chOff x="1117008" y="4316375"/>
            <a:chExt cx="1117699" cy="1882580"/>
          </a:xfrm>
        </p:grpSpPr>
        <p:pic>
          <p:nvPicPr>
            <p:cNvPr id="96" name="תמונה 9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grpSp>
        <p:nvGrpSpPr>
          <p:cNvPr id="98" name="קבוצה 97"/>
          <p:cNvGrpSpPr/>
          <p:nvPr/>
        </p:nvGrpSpPr>
        <p:grpSpPr>
          <a:xfrm rot="7731566">
            <a:off x="2653501" y="5266081"/>
            <a:ext cx="1507410" cy="732220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9" name="קבוצה 98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101" name="חץ ימינה 100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 rot="10872191">
              <a:off x="3698785" y="4024187"/>
              <a:ext cx="599019" cy="2410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103" name="קבוצה 102"/>
          <p:cNvGrpSpPr/>
          <p:nvPr/>
        </p:nvGrpSpPr>
        <p:grpSpPr>
          <a:xfrm>
            <a:off x="1458028" y="5765800"/>
            <a:ext cx="877915" cy="1047662"/>
            <a:chOff x="1117008" y="4316375"/>
            <a:chExt cx="1117699" cy="1882580"/>
          </a:xfrm>
        </p:grpSpPr>
        <p:pic>
          <p:nvPicPr>
            <p:cNvPr id="104" name="תמונה 10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1117008" y="4316375"/>
              <a:ext cx="10332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ילדים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5193208" y="4852270"/>
            <a:ext cx="219730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ושרה נופלות לייבום לפני אשר וגד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61556" y="3274747"/>
            <a:ext cx="233956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רבקה אסורה לאשר מפני שהיא בת בן אשתו ואיננה </a:t>
            </a:r>
            <a:r>
              <a:rPr lang="he-IL" dirty="0" err="1"/>
              <a:t>זקוקתו</a:t>
            </a:r>
            <a:r>
              <a:rPr lang="he-IL" dirty="0"/>
              <a:t>.</a:t>
            </a:r>
          </a:p>
          <a:p>
            <a:r>
              <a:rPr lang="he-IL" dirty="0"/>
              <a:t>לכן לאה שאיננה אחות </a:t>
            </a:r>
            <a:r>
              <a:rPr lang="he-IL" dirty="0" err="1"/>
              <a:t>זקוקתו</a:t>
            </a:r>
            <a:r>
              <a:rPr lang="he-IL" dirty="0"/>
              <a:t>, מותרת לאשר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36874" y="3313911"/>
            <a:ext cx="233956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שרה אסורה לגד מפני שהיא בת בן אשתו ואיננה </a:t>
            </a:r>
            <a:r>
              <a:rPr lang="he-IL" dirty="0" err="1"/>
              <a:t>זקוקתו</a:t>
            </a:r>
            <a:r>
              <a:rPr lang="he-IL" dirty="0"/>
              <a:t>.</a:t>
            </a:r>
          </a:p>
          <a:p>
            <a:r>
              <a:rPr lang="he-IL" dirty="0"/>
              <a:t>לכן רבקה שאיננה אחות </a:t>
            </a:r>
            <a:r>
              <a:rPr lang="he-IL" dirty="0" err="1"/>
              <a:t>זקוקתו</a:t>
            </a:r>
            <a:r>
              <a:rPr lang="he-IL" dirty="0"/>
              <a:t>, מותרת לגד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25775" y="1950720"/>
            <a:ext cx="412425" cy="6105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1" name="לחצן פעולה: בית 110">
            <a:hlinkClick r:id="" action="ppaction://hlinkshowjump?jump=firstslide" highlightClick="1"/>
          </p:cNvPr>
          <p:cNvSpPr/>
          <p:nvPr/>
        </p:nvSpPr>
        <p:spPr>
          <a:xfrm>
            <a:off x="11464088" y="1793921"/>
            <a:ext cx="404639" cy="5567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6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/>
      <p:bldP spid="64" grpId="0" animBg="1"/>
      <p:bldP spid="106" grpId="0" animBg="1"/>
      <p:bldP spid="10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/>
              <a:t>izakrossler@gmail.com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8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126377" y="195981"/>
            <a:ext cx="89088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116181" y="442202"/>
            <a:ext cx="9231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חמותו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10893088" y="4236038"/>
            <a:ext cx="939800" cy="990600"/>
            <a:chOff x="4794371" y="3098561"/>
            <a:chExt cx="939800" cy="9906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 rot="234425">
            <a:off x="3811250" y="5392752"/>
            <a:ext cx="1016000" cy="889000"/>
            <a:chOff x="4167637" y="3734998"/>
            <a:chExt cx="1016000" cy="8890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7848812" y="1189721"/>
            <a:ext cx="1274312" cy="1092200"/>
            <a:chOff x="5399538" y="2882900"/>
            <a:chExt cx="1274312" cy="10922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7271860" y="3299464"/>
            <a:ext cx="761162" cy="889000"/>
            <a:chOff x="4565410" y="4442364"/>
            <a:chExt cx="761162" cy="8890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4336756" y="3063194"/>
            <a:ext cx="986708" cy="1003300"/>
            <a:chOff x="5011768" y="3997025"/>
            <a:chExt cx="986708" cy="10033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4356655" y="1130907"/>
            <a:ext cx="889000" cy="889000"/>
            <a:chOff x="1327894" y="2176378"/>
            <a:chExt cx="889000" cy="8890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94" y="2176378"/>
              <a:ext cx="889000" cy="889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99032" y="2323999"/>
              <a:ext cx="6310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חנה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6410134" y="5116050"/>
            <a:ext cx="1170677" cy="914400"/>
            <a:chOff x="3976777" y="2854245"/>
            <a:chExt cx="1170677" cy="9144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 flipH="1">
            <a:off x="645261" y="4160632"/>
            <a:ext cx="1112402" cy="889000"/>
            <a:chOff x="4167637" y="3734998"/>
            <a:chExt cx="1016000" cy="8890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522495" y="3919168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דן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 rot="19347794">
            <a:off x="1240613" y="2827761"/>
            <a:ext cx="3576057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32" name="קבוצה 3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34" name="חץ ימינה 3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625226" y="4804220"/>
              <a:ext cx="532467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 rot="20710106">
            <a:off x="7544210" y="5077225"/>
            <a:ext cx="3356795" cy="696877"/>
            <a:chOff x="8202961" y="3266592"/>
            <a:chExt cx="1821574" cy="696877"/>
          </a:xfrm>
        </p:grpSpPr>
        <p:sp>
          <p:nvSpPr>
            <p:cNvPr id="37" name="חץ למעלה-למטה 36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 rot="21158168">
            <a:off x="4426349" y="2154523"/>
            <a:ext cx="756430" cy="1160810"/>
            <a:chOff x="8712679" y="2668192"/>
            <a:chExt cx="756430" cy="661604"/>
          </a:xfrm>
        </p:grpSpPr>
        <p:sp>
          <p:nvSpPr>
            <p:cNvPr id="40" name="חץ למטה 3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2" name="קבוצה 41"/>
          <p:cNvGrpSpPr/>
          <p:nvPr/>
        </p:nvGrpSpPr>
        <p:grpSpPr>
          <a:xfrm rot="2220374">
            <a:off x="7723585" y="2113031"/>
            <a:ext cx="756430" cy="1299717"/>
            <a:chOff x="8712679" y="2668192"/>
            <a:chExt cx="756430" cy="661604"/>
          </a:xfrm>
        </p:grpSpPr>
        <p:sp>
          <p:nvSpPr>
            <p:cNvPr id="43" name="חץ למטה 4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5" name="קבוצה 44"/>
          <p:cNvGrpSpPr/>
          <p:nvPr/>
        </p:nvGrpSpPr>
        <p:grpSpPr>
          <a:xfrm rot="1055897">
            <a:off x="1480211" y="5073059"/>
            <a:ext cx="2672420" cy="696877"/>
            <a:chOff x="8202961" y="3266592"/>
            <a:chExt cx="1821574" cy="696877"/>
          </a:xfrm>
        </p:grpSpPr>
        <p:sp>
          <p:nvSpPr>
            <p:cNvPr id="46" name="חץ למעלה-למטה 45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550514" y="5334534"/>
            <a:ext cx="1969492" cy="696877"/>
            <a:chOff x="8202961" y="3266592"/>
            <a:chExt cx="1821574" cy="696877"/>
          </a:xfrm>
        </p:grpSpPr>
        <p:sp>
          <p:nvSpPr>
            <p:cNvPr id="49" name="חץ למעלה-למטה 48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32937" y="3430365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51" name="קבוצה 50"/>
          <p:cNvGrpSpPr/>
          <p:nvPr/>
        </p:nvGrpSpPr>
        <p:grpSpPr>
          <a:xfrm rot="17571714">
            <a:off x="6731868" y="4372436"/>
            <a:ext cx="1175469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52" name="קבוצה 5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54" name="חץ ימינה 5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625226" y="4804220"/>
              <a:ext cx="532467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56" name="קבוצה 55"/>
          <p:cNvGrpSpPr/>
          <p:nvPr/>
        </p:nvGrpSpPr>
        <p:grpSpPr>
          <a:xfrm rot="16965225">
            <a:off x="3843983" y="4479992"/>
            <a:ext cx="1377704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57" name="קבוצה 56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59" name="חץ ימינה 58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 rot="21362791">
              <a:off x="5625226" y="4804220"/>
              <a:ext cx="532467" cy="2539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1" name="קבוצה 60"/>
          <p:cNvGrpSpPr/>
          <p:nvPr/>
        </p:nvGrpSpPr>
        <p:grpSpPr>
          <a:xfrm rot="13339151">
            <a:off x="8014098" y="3424739"/>
            <a:ext cx="3576057" cy="573531"/>
            <a:chOff x="5563562" y="4653444"/>
            <a:chExt cx="860364" cy="573531"/>
          </a:xfrm>
          <a:solidFill>
            <a:schemeClr val="accent6">
              <a:lumMod val="75000"/>
            </a:schemeClr>
          </a:solidFill>
        </p:grpSpPr>
        <p:grpSp>
          <p:nvGrpSpPr>
            <p:cNvPr id="62" name="קבוצה 61"/>
            <p:cNvGrpSpPr/>
            <p:nvPr/>
          </p:nvGrpSpPr>
          <p:grpSpPr>
            <a:xfrm>
              <a:off x="5563562" y="4653444"/>
              <a:ext cx="860364" cy="573531"/>
              <a:chOff x="3450566" y="4015722"/>
              <a:chExt cx="1035170" cy="573531"/>
            </a:xfrm>
            <a:grpFill/>
          </p:grpSpPr>
          <p:sp>
            <p:nvSpPr>
              <p:cNvPr id="64" name="חץ ימינה 63"/>
              <p:cNvSpPr/>
              <p:nvPr/>
            </p:nvSpPr>
            <p:spPr>
              <a:xfrm>
                <a:off x="3450566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0800000"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 rot="10759559">
              <a:off x="5878904" y="4788151"/>
              <a:ext cx="278766" cy="263784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050" dirty="0">
                  <a:solidFill>
                    <a:srgbClr val="FFFF00"/>
                  </a:solidFill>
                </a:rPr>
                <a:t>נשא אישה</a:t>
              </a:r>
            </a:p>
          </p:txBody>
        </p:sp>
      </p:grpSp>
      <p:grpSp>
        <p:nvGrpSpPr>
          <p:cNvPr id="66" name="קבוצה 65"/>
          <p:cNvGrpSpPr/>
          <p:nvPr/>
        </p:nvGrpSpPr>
        <p:grpSpPr>
          <a:xfrm>
            <a:off x="219194" y="3667116"/>
            <a:ext cx="715365" cy="1112626"/>
            <a:chOff x="1117008" y="4316375"/>
            <a:chExt cx="1117699" cy="1882580"/>
          </a:xfrm>
        </p:grpSpPr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117008" y="4316375"/>
              <a:ext cx="1033272" cy="16143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/>
                <a:t>מת בלי </a:t>
              </a:r>
              <a:r>
                <a:rPr lang="he-IL" sz="1600" b="1" dirty="0"/>
                <a:t>ילדים</a:t>
              </a:r>
              <a:endParaRPr lang="he-IL" sz="2000" b="1" dirty="0"/>
            </a:p>
          </p:txBody>
        </p:sp>
      </p:grpSp>
      <p:grpSp>
        <p:nvGrpSpPr>
          <p:cNvPr id="69" name="קבוצה 68"/>
          <p:cNvGrpSpPr/>
          <p:nvPr/>
        </p:nvGrpSpPr>
        <p:grpSpPr>
          <a:xfrm>
            <a:off x="11463574" y="3496824"/>
            <a:ext cx="678555" cy="1011944"/>
            <a:chOff x="1117008" y="4316375"/>
            <a:chExt cx="1117699" cy="1882580"/>
          </a:xfrm>
        </p:grpSpPr>
        <p:pic>
          <p:nvPicPr>
            <p:cNvPr id="70" name="תמונה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117008" y="4316375"/>
              <a:ext cx="1033271" cy="13741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/>
                <a:t>מת בלי ילדים</a:t>
              </a:r>
            </a:p>
          </p:txBody>
        </p:sp>
      </p:grpSp>
      <p:sp>
        <p:nvSpPr>
          <p:cNvPr id="72" name="קשת מלאה 71"/>
          <p:cNvSpPr/>
          <p:nvPr/>
        </p:nvSpPr>
        <p:spPr>
          <a:xfrm rot="5966715">
            <a:off x="2732382" y="3320115"/>
            <a:ext cx="4567278" cy="1299817"/>
          </a:xfrm>
          <a:prstGeom prst="blockArc">
            <a:avLst>
              <a:gd name="adj1" fmla="val 10511992"/>
              <a:gd name="adj2" fmla="val 321402"/>
              <a:gd name="adj3" fmla="val 1784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3" name="קשת מלאה 72"/>
          <p:cNvSpPr/>
          <p:nvPr/>
        </p:nvSpPr>
        <p:spPr>
          <a:xfrm rot="17514803">
            <a:off x="5048280" y="3017422"/>
            <a:ext cx="4341654" cy="1388165"/>
          </a:xfrm>
          <a:prstGeom prst="blockArc">
            <a:avLst>
              <a:gd name="adj1" fmla="val 10386721"/>
              <a:gd name="adj2" fmla="val 356022"/>
              <a:gd name="adj3" fmla="val 2575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rot="17760907">
            <a:off x="5680662" y="3711913"/>
            <a:ext cx="19695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חמות יהודה</a:t>
            </a:r>
          </a:p>
        </p:txBody>
      </p:sp>
      <p:sp>
        <p:nvSpPr>
          <p:cNvPr id="75" name="TextBox 74"/>
          <p:cNvSpPr txBox="1"/>
          <p:nvPr/>
        </p:nvSpPr>
        <p:spPr>
          <a:xfrm rot="17019783">
            <a:off x="4792519" y="3588779"/>
            <a:ext cx="155108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חנה  חמות  גד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61025" y="1863274"/>
            <a:ext cx="258222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אסורה ליהודה  משום שהיא חמותו ואיננה זקוקה לו, לכן חנה מותרת לו כי היא לא אחות </a:t>
            </a:r>
            <a:r>
              <a:rPr lang="he-IL" dirty="0" err="1"/>
              <a:t>זקוקתו</a:t>
            </a:r>
            <a:endParaRPr lang="he-IL" dirty="0"/>
          </a:p>
        </p:txBody>
      </p:sp>
      <p:grpSp>
        <p:nvGrpSpPr>
          <p:cNvPr id="77" name="קבוצה 76"/>
          <p:cNvGrpSpPr/>
          <p:nvPr/>
        </p:nvGrpSpPr>
        <p:grpSpPr>
          <a:xfrm>
            <a:off x="5066212" y="1233464"/>
            <a:ext cx="3220768" cy="798856"/>
            <a:chOff x="8960783" y="479190"/>
            <a:chExt cx="1821574" cy="616095"/>
          </a:xfrm>
        </p:grpSpPr>
        <p:sp>
          <p:nvSpPr>
            <p:cNvPr id="78" name="חץ למעלה-למטה 77"/>
            <p:cNvSpPr/>
            <p:nvPr/>
          </p:nvSpPr>
          <p:spPr>
            <a:xfrm rot="16200000">
              <a:off x="9563522" y="-123549"/>
              <a:ext cx="616095" cy="1821574"/>
            </a:xfrm>
            <a:prstGeom prst="up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256634" y="676553"/>
              <a:ext cx="97674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אחיות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454046" y="1881634"/>
            <a:ext cx="16494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לאה וחנה נופלות לייבום לפני יהודה וגד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7424" y="1299093"/>
            <a:ext cx="258222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חנה אסורה לגד  משום שהיא חמותו ואיננה זקוקה לו, לכן לאה מותרת לו כי היא לא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82" name="לחצן פעולה: בית 81">
            <a:hlinkClick r:id="" action="ppaction://hlinkshowjump?jump=firstslide" highlightClick="1"/>
          </p:cNvPr>
          <p:cNvSpPr/>
          <p:nvPr/>
        </p:nvSpPr>
        <p:spPr>
          <a:xfrm>
            <a:off x="519701" y="5466165"/>
            <a:ext cx="509377" cy="6714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8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2586FB-1DDD-4654-B1AB-396B79198608}" type="datetime4">
              <a:rPr lang="he-IL" smtClean="0"/>
              <a:t>כ"א.אדר ב.תשפ"ב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143712" y="6260339"/>
            <a:ext cx="4114800" cy="365125"/>
          </a:xfrm>
        </p:spPr>
        <p:txBody>
          <a:bodyPr/>
          <a:lstStyle/>
          <a:p>
            <a:r>
              <a:rPr lang="he-IL" dirty="0"/>
              <a:t>יצחק רסלר  </a:t>
            </a:r>
            <a:r>
              <a:rPr lang="en-US" dirty="0"/>
              <a:t>izakrossler@gmail.com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67B795-7742-4BE3-83C6-04220FFFEE81}" type="slidenum">
              <a:rPr lang="he-IL" smtClean="0"/>
              <a:t>9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100251" y="152438"/>
            <a:ext cx="89524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דף ט עמוד ב</a:t>
            </a:r>
          </a:p>
          <a:p>
            <a:r>
              <a:rPr lang="he-IL" dirty="0"/>
              <a:t>המשך רש"י:  </a:t>
            </a:r>
            <a:r>
              <a:rPr lang="he-IL" dirty="0" err="1"/>
              <a:t>וקאמר</a:t>
            </a:r>
            <a:r>
              <a:rPr lang="he-IL" dirty="0"/>
              <a:t> רב יהודה בכולן ט"ו עריות אני קורא בהם משנה זו האסורה לזה מותרת לזה </a:t>
            </a:r>
            <a:r>
              <a:rPr lang="he-IL" dirty="0" err="1"/>
              <a:t>כו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820091" y="398659"/>
            <a:ext cx="128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אם חמותו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11263425" y="2319398"/>
            <a:ext cx="1148167" cy="1092200"/>
            <a:chOff x="7741009" y="2738648"/>
            <a:chExt cx="1092200" cy="1092200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ראובן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5482337" y="2648015"/>
            <a:ext cx="939800" cy="990600"/>
            <a:chOff x="4794371" y="3098561"/>
            <a:chExt cx="939800" cy="99060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71" y="3098561"/>
              <a:ext cx="9398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4693" y="3726612"/>
              <a:ext cx="58659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לוי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313094" y="2958232"/>
            <a:ext cx="1016000" cy="889000"/>
            <a:chOff x="4167637" y="3734998"/>
            <a:chExt cx="1016000" cy="88900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37" y="3734998"/>
              <a:ext cx="1016000" cy="889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81277" y="3902499"/>
              <a:ext cx="56826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גד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1804586" y="2406214"/>
            <a:ext cx="1274312" cy="1092200"/>
            <a:chOff x="5399538" y="2882900"/>
            <a:chExt cx="1274312" cy="10922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150" y="2882900"/>
              <a:ext cx="1155700" cy="1092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399538" y="3062377"/>
              <a:ext cx="9144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לאה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3428038" y="836349"/>
            <a:ext cx="1106818" cy="927936"/>
            <a:chOff x="5473700" y="2876550"/>
            <a:chExt cx="1244600" cy="1104900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2876550"/>
              <a:ext cx="1244600" cy="11049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73700" y="3051597"/>
              <a:ext cx="73324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שרה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7605881" y="4313627"/>
            <a:ext cx="761162" cy="889000"/>
            <a:chOff x="4565410" y="4442364"/>
            <a:chExt cx="761162" cy="889000"/>
          </a:xfrm>
        </p:grpSpPr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572" y="4442364"/>
              <a:ext cx="635000" cy="889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565410" y="4609865"/>
              <a:ext cx="5982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רחל</a:t>
              </a: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6301074" y="2197668"/>
            <a:ext cx="934053" cy="990600"/>
            <a:chOff x="5147576" y="4839179"/>
            <a:chExt cx="723900" cy="889000"/>
          </a:xfrm>
        </p:grpSpPr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76" y="4839179"/>
              <a:ext cx="723900" cy="889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183637" y="4948471"/>
              <a:ext cx="6001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רבקה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2969452" y="3886073"/>
            <a:ext cx="986708" cy="1003300"/>
            <a:chOff x="5011768" y="3997025"/>
            <a:chExt cx="986708" cy="1003300"/>
          </a:xfrm>
        </p:grpSpPr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6" y="3997025"/>
              <a:ext cx="977900" cy="10033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011768" y="4632749"/>
              <a:ext cx="66339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dirty="0">
                  <a:solidFill>
                    <a:schemeClr val="bg1"/>
                  </a:solidFill>
                </a:rPr>
                <a:t>דבורה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7994298" y="746954"/>
            <a:ext cx="901700" cy="889000"/>
            <a:chOff x="10518902" y="2114306"/>
            <a:chExt cx="901700" cy="889000"/>
          </a:xfrm>
        </p:grpSpPr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902" y="2114306"/>
              <a:ext cx="901700" cy="889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588752" y="2240056"/>
              <a:ext cx="61239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יפה</a:t>
              </a: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6192871" y="5598540"/>
            <a:ext cx="1155700" cy="990600"/>
            <a:chOff x="7695484" y="1138474"/>
            <a:chExt cx="1155700" cy="990600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484" y="1138474"/>
              <a:ext cx="1155700" cy="9906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820167" y="1701243"/>
              <a:ext cx="8325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שמעון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3525085" y="5557387"/>
            <a:ext cx="1170677" cy="914400"/>
            <a:chOff x="3976777" y="2854245"/>
            <a:chExt cx="1170677" cy="914400"/>
          </a:xfrm>
        </p:grpSpPr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554" y="2854245"/>
              <a:ext cx="1104900" cy="9144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976777" y="3459192"/>
              <a:ext cx="61822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יהודה</a:t>
              </a: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9876520" y="2364491"/>
            <a:ext cx="1148167" cy="1092200"/>
            <a:chOff x="7741009" y="2738648"/>
            <a:chExt cx="1092200" cy="1092200"/>
          </a:xfrm>
        </p:grpSpPr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09" y="2738648"/>
              <a:ext cx="1092200" cy="10922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32629" y="2738648"/>
              <a:ext cx="50895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</a:rPr>
                <a:t>אשר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קבוצה 42"/>
          <p:cNvGrpSpPr/>
          <p:nvPr/>
        </p:nvGrpSpPr>
        <p:grpSpPr>
          <a:xfrm rot="3143818">
            <a:off x="7220476" y="1404977"/>
            <a:ext cx="760149" cy="1432751"/>
            <a:chOff x="8708960" y="2668192"/>
            <a:chExt cx="760149" cy="661604"/>
          </a:xfrm>
        </p:grpSpPr>
        <p:sp>
          <p:nvSpPr>
            <p:cNvPr id="44" name="חץ למטה 43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08960" y="2928401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46" name="קבוצה 45"/>
          <p:cNvGrpSpPr/>
          <p:nvPr/>
        </p:nvGrpSpPr>
        <p:grpSpPr>
          <a:xfrm rot="18649220">
            <a:off x="9139142" y="1324327"/>
            <a:ext cx="713097" cy="1772087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47" name="חץ למטה 46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9" name="קשת מלאה 48"/>
          <p:cNvSpPr/>
          <p:nvPr/>
        </p:nvSpPr>
        <p:spPr>
          <a:xfrm rot="10800000">
            <a:off x="4043728" y="1196741"/>
            <a:ext cx="4613702" cy="908183"/>
          </a:xfrm>
          <a:prstGeom prst="blockArc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50" name="קבוצה 49"/>
          <p:cNvGrpSpPr/>
          <p:nvPr/>
        </p:nvGrpSpPr>
        <p:grpSpPr>
          <a:xfrm rot="3963644">
            <a:off x="3116508" y="5058808"/>
            <a:ext cx="1244221" cy="573531"/>
            <a:chOff x="3367125" y="3873863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1" name="קבוצה 50"/>
            <p:cNvGrpSpPr/>
            <p:nvPr/>
          </p:nvGrpSpPr>
          <p:grpSpPr>
            <a:xfrm rot="10800000">
              <a:off x="3367125" y="3873863"/>
              <a:ext cx="1001755" cy="573531"/>
              <a:chOff x="3421440" y="3993679"/>
              <a:chExt cx="1035170" cy="573531"/>
            </a:xfrm>
            <a:grpFill/>
          </p:grpSpPr>
          <p:sp>
            <p:nvSpPr>
              <p:cNvPr id="53" name="חץ ימינה 52"/>
              <p:cNvSpPr/>
              <p:nvPr/>
            </p:nvSpPr>
            <p:spPr>
              <a:xfrm>
                <a:off x="3421440" y="3993679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505916" y="4013895"/>
              <a:ext cx="780964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55" name="קבוצה 54"/>
          <p:cNvGrpSpPr/>
          <p:nvPr/>
        </p:nvGrpSpPr>
        <p:grpSpPr>
          <a:xfrm>
            <a:off x="4475060" y="1067407"/>
            <a:ext cx="3384511" cy="696877"/>
            <a:chOff x="8202961" y="3266592"/>
            <a:chExt cx="1821574" cy="696877"/>
          </a:xfrm>
        </p:grpSpPr>
        <p:sp>
          <p:nvSpPr>
            <p:cNvPr id="56" name="חץ למעלה-למטה 55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592576" y="3424801"/>
              <a:ext cx="6736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אחיות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346807" y="1644460"/>
            <a:ext cx="451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או</a:t>
            </a:r>
          </a:p>
        </p:txBody>
      </p:sp>
      <p:grpSp>
        <p:nvGrpSpPr>
          <p:cNvPr id="59" name="קבוצה 58"/>
          <p:cNvGrpSpPr/>
          <p:nvPr/>
        </p:nvGrpSpPr>
        <p:grpSpPr>
          <a:xfrm rot="19345876">
            <a:off x="6793845" y="2995630"/>
            <a:ext cx="756430" cy="1860389"/>
            <a:chOff x="8712679" y="2668192"/>
            <a:chExt cx="756430" cy="661604"/>
          </a:xfrm>
        </p:grpSpPr>
        <p:sp>
          <p:nvSpPr>
            <p:cNvPr id="60" name="חץ למטה 5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2" name="קבוצה 61"/>
          <p:cNvGrpSpPr/>
          <p:nvPr/>
        </p:nvGrpSpPr>
        <p:grpSpPr>
          <a:xfrm rot="3526039">
            <a:off x="8912258" y="2834122"/>
            <a:ext cx="777726" cy="2361170"/>
            <a:chOff x="8691383" y="2668192"/>
            <a:chExt cx="777726" cy="661604"/>
          </a:xfrm>
        </p:grpSpPr>
        <p:sp>
          <p:nvSpPr>
            <p:cNvPr id="63" name="חץ למטה 62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91383" y="2888948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65" name="קבוצה 64"/>
          <p:cNvGrpSpPr/>
          <p:nvPr/>
        </p:nvGrpSpPr>
        <p:grpSpPr>
          <a:xfrm rot="1754067">
            <a:off x="8701366" y="1686180"/>
            <a:ext cx="3010854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6" name="קבוצה 65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68" name="חץ ימינה 67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601484" y="4013767"/>
              <a:ext cx="461459" cy="30802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0" name="קבוצה 69"/>
          <p:cNvGrpSpPr/>
          <p:nvPr/>
        </p:nvGrpSpPr>
        <p:grpSpPr>
          <a:xfrm rot="8891249">
            <a:off x="934226" y="2055025"/>
            <a:ext cx="2850834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1" name="קבוצה 70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3" name="חץ ימינה 72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 rot="10717408">
              <a:off x="3601484" y="4013767"/>
              <a:ext cx="461459" cy="30802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75" name="קבוצה 74"/>
          <p:cNvGrpSpPr/>
          <p:nvPr/>
        </p:nvGrpSpPr>
        <p:grpSpPr>
          <a:xfrm rot="7565594">
            <a:off x="6883242" y="5224518"/>
            <a:ext cx="1313673" cy="573531"/>
            <a:chOff x="3338940" y="3851820"/>
            <a:chExt cx="1001755" cy="57353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6" name="קבוצה 75"/>
            <p:cNvGrpSpPr/>
            <p:nvPr/>
          </p:nvGrpSpPr>
          <p:grpSpPr>
            <a:xfrm rot="10800000">
              <a:off x="3338940" y="3851820"/>
              <a:ext cx="1001755" cy="573531"/>
              <a:chOff x="3450565" y="4015722"/>
              <a:chExt cx="1035170" cy="573531"/>
            </a:xfrm>
            <a:grpFill/>
          </p:grpSpPr>
          <p:sp>
            <p:nvSpPr>
              <p:cNvPr id="78" name="חץ ימינה 77"/>
              <p:cNvSpPr/>
              <p:nvPr/>
            </p:nvSpPr>
            <p:spPr>
              <a:xfrm>
                <a:off x="3450565" y="4015722"/>
                <a:ext cx="1035170" cy="57353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450566" y="4174066"/>
                <a:ext cx="910986" cy="27699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endParaRPr lang="he-IL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 rot="10961603">
              <a:off x="3525965" y="4013893"/>
              <a:ext cx="692013" cy="30777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נשא אישה</a:t>
              </a:r>
            </a:p>
          </p:txBody>
        </p:sp>
      </p:grpSp>
      <p:grpSp>
        <p:nvGrpSpPr>
          <p:cNvPr id="80" name="קבוצה 79"/>
          <p:cNvGrpSpPr/>
          <p:nvPr/>
        </p:nvGrpSpPr>
        <p:grpSpPr>
          <a:xfrm rot="19756011">
            <a:off x="6990842" y="4616454"/>
            <a:ext cx="4689633" cy="696877"/>
            <a:chOff x="8202961" y="3266592"/>
            <a:chExt cx="1821574" cy="696877"/>
          </a:xfrm>
        </p:grpSpPr>
        <p:sp>
          <p:nvSpPr>
            <p:cNvPr id="81" name="חץ למעלה-למטה 80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592576" y="3424801"/>
              <a:ext cx="6736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83" name="קבוצה 82"/>
          <p:cNvGrpSpPr/>
          <p:nvPr/>
        </p:nvGrpSpPr>
        <p:grpSpPr>
          <a:xfrm rot="2262901">
            <a:off x="574983" y="4727322"/>
            <a:ext cx="3545285" cy="696877"/>
            <a:chOff x="8202961" y="3266592"/>
            <a:chExt cx="1821574" cy="696877"/>
          </a:xfrm>
        </p:grpSpPr>
        <p:sp>
          <p:nvSpPr>
            <p:cNvPr id="84" name="חץ למעלה-למטה 83"/>
            <p:cNvSpPr/>
            <p:nvPr/>
          </p:nvSpPr>
          <p:spPr>
            <a:xfrm rot="16200000">
              <a:off x="8765309" y="2704244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92576" y="3424801"/>
              <a:ext cx="6736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86" name="קבוצה 85"/>
          <p:cNvGrpSpPr/>
          <p:nvPr/>
        </p:nvGrpSpPr>
        <p:grpSpPr>
          <a:xfrm>
            <a:off x="4530637" y="5682088"/>
            <a:ext cx="1866693" cy="696877"/>
            <a:chOff x="8210531" y="3111019"/>
            <a:chExt cx="1821574" cy="696877"/>
          </a:xfrm>
        </p:grpSpPr>
        <p:sp>
          <p:nvSpPr>
            <p:cNvPr id="87" name="חץ למעלה-למטה 86"/>
            <p:cNvSpPr/>
            <p:nvPr/>
          </p:nvSpPr>
          <p:spPr>
            <a:xfrm rot="16200000">
              <a:off x="8772879" y="2548671"/>
              <a:ext cx="696877" cy="18215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08458" y="3241184"/>
              <a:ext cx="6736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אחים</a:t>
              </a:r>
            </a:p>
          </p:txBody>
        </p:sp>
      </p:grpSp>
      <p:grpSp>
        <p:nvGrpSpPr>
          <p:cNvPr id="89" name="קבוצה 88"/>
          <p:cNvGrpSpPr/>
          <p:nvPr/>
        </p:nvGrpSpPr>
        <p:grpSpPr>
          <a:xfrm rot="3162701">
            <a:off x="2786600" y="1572862"/>
            <a:ext cx="756430" cy="1194386"/>
            <a:chOff x="8712679" y="2668192"/>
            <a:chExt cx="756430" cy="661604"/>
          </a:xfrm>
        </p:grpSpPr>
        <p:sp>
          <p:nvSpPr>
            <p:cNvPr id="90" name="חץ למטה 8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92" name="קבוצה 91"/>
          <p:cNvGrpSpPr/>
          <p:nvPr/>
        </p:nvGrpSpPr>
        <p:grpSpPr>
          <a:xfrm rot="18357001">
            <a:off x="4513654" y="1515465"/>
            <a:ext cx="713097" cy="1578444"/>
            <a:chOff x="6134941" y="3648851"/>
            <a:chExt cx="577970" cy="776500"/>
          </a:xfrm>
          <a:solidFill>
            <a:schemeClr val="accent4">
              <a:lumMod val="75000"/>
            </a:schemeClr>
          </a:solidFill>
        </p:grpSpPr>
        <p:sp>
          <p:nvSpPr>
            <p:cNvPr id="93" name="חץ למטה 92"/>
            <p:cNvSpPr/>
            <p:nvPr/>
          </p:nvSpPr>
          <p:spPr>
            <a:xfrm>
              <a:off x="6134941" y="3648851"/>
              <a:ext cx="577970" cy="7765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3719" y="3794802"/>
              <a:ext cx="263742" cy="26411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FFFF00"/>
                  </a:solidFill>
                </a:rPr>
                <a:t>בן</a:t>
              </a:r>
              <a:endParaRPr lang="he-IL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734937" y="1797552"/>
            <a:ext cx="4263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או</a:t>
            </a:r>
          </a:p>
        </p:txBody>
      </p:sp>
      <p:grpSp>
        <p:nvGrpSpPr>
          <p:cNvPr id="96" name="קבוצה 95"/>
          <p:cNvGrpSpPr/>
          <p:nvPr/>
        </p:nvGrpSpPr>
        <p:grpSpPr>
          <a:xfrm rot="3804431">
            <a:off x="4510796" y="2926880"/>
            <a:ext cx="784943" cy="1922821"/>
            <a:chOff x="8684166" y="2668192"/>
            <a:chExt cx="784943" cy="661604"/>
          </a:xfrm>
        </p:grpSpPr>
        <p:sp>
          <p:nvSpPr>
            <p:cNvPr id="97" name="חץ למטה 96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684166" y="2991470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99" name="קבוצה 98"/>
          <p:cNvGrpSpPr/>
          <p:nvPr/>
        </p:nvGrpSpPr>
        <p:grpSpPr>
          <a:xfrm rot="19818836">
            <a:off x="2300007" y="3430147"/>
            <a:ext cx="756430" cy="1344197"/>
            <a:chOff x="8712679" y="2668192"/>
            <a:chExt cx="756430" cy="661604"/>
          </a:xfrm>
        </p:grpSpPr>
        <p:sp>
          <p:nvSpPr>
            <p:cNvPr id="100" name="חץ למטה 99"/>
            <p:cNvSpPr/>
            <p:nvPr/>
          </p:nvSpPr>
          <p:spPr>
            <a:xfrm>
              <a:off x="8928340" y="2668192"/>
              <a:ext cx="540769" cy="6616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12679" y="2758064"/>
              <a:ext cx="690113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FFFF00"/>
                  </a:solidFill>
                </a:rPr>
                <a:t>בת</a:t>
              </a:r>
            </a:p>
          </p:txBody>
        </p:sp>
      </p:grpSp>
      <p:grpSp>
        <p:nvGrpSpPr>
          <p:cNvPr id="102" name="קבוצה 101"/>
          <p:cNvGrpSpPr/>
          <p:nvPr/>
        </p:nvGrpSpPr>
        <p:grpSpPr>
          <a:xfrm>
            <a:off x="12639" y="3439439"/>
            <a:ext cx="772415" cy="948284"/>
            <a:chOff x="1117008" y="4316375"/>
            <a:chExt cx="1117699" cy="1882580"/>
          </a:xfrm>
        </p:grpSpPr>
        <p:pic>
          <p:nvPicPr>
            <p:cNvPr id="103" name="תמונה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grpSp>
        <p:nvGrpSpPr>
          <p:cNvPr id="105" name="קבוצה 104"/>
          <p:cNvGrpSpPr/>
          <p:nvPr/>
        </p:nvGrpSpPr>
        <p:grpSpPr>
          <a:xfrm>
            <a:off x="11424738" y="2891197"/>
            <a:ext cx="772415" cy="948284"/>
            <a:chOff x="1117008" y="4316375"/>
            <a:chExt cx="1117699" cy="1882580"/>
          </a:xfrm>
        </p:grpSpPr>
        <p:pic>
          <p:nvPicPr>
            <p:cNvPr id="106" name="תמונה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7" y="4391642"/>
              <a:ext cx="1105790" cy="1807313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1117008" y="4316375"/>
              <a:ext cx="1033273" cy="18330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מת בלי ילדים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139588" y="1787150"/>
            <a:ext cx="40172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יפה ושרה נופלות לייבום לפני שמעון ויהודה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12547" y="2561149"/>
            <a:ext cx="266397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שיפה אסורה לשמעון כי היא אם חמותו ואיננה זקוקה לו לכן, שרה מותרת לו כי היא לא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110" name="TextBox 109"/>
          <p:cNvSpPr txBox="1"/>
          <p:nvPr/>
        </p:nvSpPr>
        <p:spPr>
          <a:xfrm>
            <a:off x="2717275" y="2643510"/>
            <a:ext cx="266397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מכיוון ששרה אסורה ליהודה כי היא אם חמותו ואיננה זקוקה לו לכן, יפה מותרת לו כי היא לא אחות </a:t>
            </a:r>
            <a:r>
              <a:rPr lang="he-IL" dirty="0" err="1"/>
              <a:t>זקוקתו</a:t>
            </a:r>
            <a:endParaRPr lang="he-IL" dirty="0"/>
          </a:p>
        </p:txBody>
      </p:sp>
      <p:sp>
        <p:nvSpPr>
          <p:cNvPr id="111" name="לחצן פעולה: בית 110">
            <a:hlinkClick r:id="" action="ppaction://hlinkshowjump?jump=firstslide" highlightClick="1"/>
          </p:cNvPr>
          <p:cNvSpPr/>
          <p:nvPr/>
        </p:nvSpPr>
        <p:spPr>
          <a:xfrm>
            <a:off x="426734" y="5345573"/>
            <a:ext cx="568265" cy="78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75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 animBg="1"/>
      <p:bldP spid="58" grpId="0"/>
      <p:bldP spid="95" grpId="0"/>
      <p:bldP spid="108" grpId="0" animBg="1"/>
      <p:bldP spid="109" grpId="0" animBg="1"/>
      <p:bldP spid="1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1667</Words>
  <Application>Microsoft Office PowerPoint</Application>
  <PresentationFormat>מסך רחב</PresentationFormat>
  <Paragraphs>465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17</cp:revision>
  <dcterms:created xsi:type="dcterms:W3CDTF">2022-03-24T08:51:47Z</dcterms:created>
  <dcterms:modified xsi:type="dcterms:W3CDTF">2022-03-24T12:52:18Z</dcterms:modified>
</cp:coreProperties>
</file>