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97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399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737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703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570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330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781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505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104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908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372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F52D-8181-4308-91DA-B0C33818F5A0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36F6-B995-457E-8599-CA6FFE78FD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155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2.jpg"/><Relationship Id="rId7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471057" y="748146"/>
            <a:ext cx="11582400" cy="12926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2400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 </a:t>
            </a:r>
            <a:r>
              <a:rPr lang="he-IL" sz="24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הכי,  גירושין </a:t>
            </a:r>
            <a:r>
              <a:rPr lang="he-IL" sz="24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sz="24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24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ליתני</a:t>
            </a:r>
            <a:r>
              <a:rPr lang="he-IL" sz="24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24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וליצרכה</a:t>
            </a:r>
            <a:r>
              <a:rPr lang="he-IL" sz="24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חליצה ומידע ידעי </a:t>
            </a:r>
            <a:r>
              <a:rPr lang="he-IL" sz="24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דחומרא</a:t>
            </a:r>
            <a:r>
              <a:rPr lang="he-IL" sz="24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בעלמא הוא </a:t>
            </a:r>
          </a:p>
          <a:p>
            <a:r>
              <a:rPr lang="he-IL" b="1" dirty="0"/>
              <a:t>רש"י:  מידע ידעי </a:t>
            </a:r>
            <a:r>
              <a:rPr lang="he-IL" b="1" dirty="0" err="1"/>
              <a:t>דחומרא</a:t>
            </a:r>
            <a:r>
              <a:rPr lang="he-IL" b="1" dirty="0"/>
              <a:t> בעלמא הוא</a:t>
            </a:r>
            <a:r>
              <a:rPr lang="he-IL" dirty="0"/>
              <a:t> - </a:t>
            </a:r>
            <a:endParaRPr lang="he-IL" dirty="0" smtClean="0"/>
          </a:p>
          <a:p>
            <a:r>
              <a:rPr lang="he-IL" dirty="0" smtClean="0"/>
              <a:t>כלומר </a:t>
            </a:r>
            <a:r>
              <a:rPr lang="he-IL" dirty="0"/>
              <a:t>אי </a:t>
            </a:r>
            <a:r>
              <a:rPr lang="he-IL" dirty="0" err="1"/>
              <a:t>חיישת</a:t>
            </a:r>
            <a:r>
              <a:rPr lang="he-IL" dirty="0"/>
              <a:t> דלא </a:t>
            </a:r>
            <a:r>
              <a:rPr lang="he-IL" dirty="0" err="1"/>
              <a:t>לימרו</a:t>
            </a:r>
            <a:r>
              <a:rPr lang="he-IL" dirty="0"/>
              <a:t> </a:t>
            </a:r>
            <a:r>
              <a:rPr lang="he-IL" dirty="0" err="1"/>
              <a:t>אינשי</a:t>
            </a:r>
            <a:r>
              <a:rPr lang="he-IL" dirty="0"/>
              <a:t> </a:t>
            </a:r>
            <a:r>
              <a:rPr lang="he-IL" dirty="0" err="1"/>
              <a:t>מדחלצה</a:t>
            </a:r>
            <a:r>
              <a:rPr lang="he-IL" dirty="0"/>
              <a:t> ודאי גירושין </a:t>
            </a:r>
            <a:r>
              <a:rPr lang="he-IL" dirty="0" err="1"/>
              <a:t>גמורין</a:t>
            </a:r>
            <a:r>
              <a:rPr lang="he-IL" dirty="0"/>
              <a:t> </a:t>
            </a:r>
            <a:r>
              <a:rPr lang="he-IL" dirty="0" err="1"/>
              <a:t>נינהו</a:t>
            </a:r>
            <a:r>
              <a:rPr lang="he-IL" dirty="0"/>
              <a:t> דאי קדיש לה למגורשת </a:t>
            </a:r>
            <a:r>
              <a:rPr lang="he-IL" dirty="0" err="1"/>
              <a:t>איניש</a:t>
            </a:r>
            <a:r>
              <a:rPr lang="he-IL" dirty="0"/>
              <a:t> </a:t>
            </a:r>
            <a:r>
              <a:rPr lang="he-IL" dirty="0" err="1"/>
              <a:t>דעלמא</a:t>
            </a:r>
            <a:r>
              <a:rPr lang="he-IL" dirty="0"/>
              <a:t> והדר קדיש לאחותה </a:t>
            </a:r>
            <a:r>
              <a:rPr lang="he-IL" dirty="0" err="1"/>
              <a:t>דקמייתא</a:t>
            </a:r>
            <a:r>
              <a:rPr lang="he-IL" dirty="0"/>
              <a:t> קדיש </a:t>
            </a:r>
            <a:r>
              <a:rPr lang="he-IL" dirty="0" err="1"/>
              <a:t>דבתרייתא</a:t>
            </a:r>
            <a:r>
              <a:rPr lang="he-IL" dirty="0"/>
              <a:t> לאו קידושין לא </a:t>
            </a:r>
            <a:r>
              <a:rPr lang="he-IL" dirty="0" err="1"/>
              <a:t>תיחוש</a:t>
            </a:r>
            <a:r>
              <a:rPr lang="he-IL" dirty="0"/>
              <a:t> להכי </a:t>
            </a:r>
            <a:r>
              <a:rPr lang="he-IL" dirty="0" err="1"/>
              <a:t>דמדלא</a:t>
            </a:r>
            <a:r>
              <a:rPr lang="he-IL" dirty="0"/>
              <a:t> </a:t>
            </a:r>
            <a:r>
              <a:rPr lang="he-IL" dirty="0" err="1"/>
              <a:t>מתייבמת</a:t>
            </a:r>
            <a:r>
              <a:rPr lang="he-IL" dirty="0"/>
              <a:t> צרתה מידע ידעי </a:t>
            </a:r>
            <a:r>
              <a:rPr lang="he-IL" dirty="0" err="1"/>
              <a:t>דחליצה</a:t>
            </a:r>
            <a:r>
              <a:rPr lang="he-IL" dirty="0"/>
              <a:t> </a:t>
            </a:r>
            <a:r>
              <a:rPr lang="he-IL" dirty="0" err="1"/>
              <a:t>חומרא</a:t>
            </a:r>
            <a:r>
              <a:rPr lang="he-IL" dirty="0"/>
              <a:t> בעלמא הוא:</a:t>
            </a:r>
          </a:p>
        </p:txBody>
      </p:sp>
      <p:sp>
        <p:nvSpPr>
          <p:cNvPr id="5" name="מלבן 4"/>
          <p:cNvSpPr/>
          <p:nvPr/>
        </p:nvSpPr>
        <p:spPr>
          <a:xfrm>
            <a:off x="5868405" y="113207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ל"א </a:t>
            </a:r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עמ'  א'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6" name="מלבן 5">
            <a:hlinkClick r:id="rId3" action="ppaction://hlinksldjump"/>
          </p:cNvPr>
          <p:cNvSpPr/>
          <p:nvPr/>
        </p:nvSpPr>
        <p:spPr>
          <a:xfrm>
            <a:off x="2994105" y="3200057"/>
            <a:ext cx="716437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sz="2000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</a:t>
            </a:r>
            <a:r>
              <a:rPr lang="he-IL" sz="20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'  </a:t>
            </a:r>
            <a:r>
              <a:rPr lang="he-IL" sz="20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ג' </a:t>
            </a:r>
            <a:r>
              <a:rPr lang="he-IL" sz="20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sz="20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sz="20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נשואין</a:t>
            </a:r>
            <a:r>
              <a:rPr lang="he-IL" sz="20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ג' </a:t>
            </a:r>
            <a:r>
              <a:rPr lang="he-IL" sz="20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נכריות</a:t>
            </a:r>
            <a:r>
              <a:rPr lang="he-IL" sz="20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ומת אחד מהן ועשה בה השני מאמר ומת </a:t>
            </a:r>
            <a:endParaRPr lang="he-IL" sz="2000" dirty="0" smtClean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he-IL" sz="2000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הרי </a:t>
            </a:r>
            <a:r>
              <a:rPr lang="he-IL" sz="20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אלו חולצות ולא </a:t>
            </a:r>
            <a:r>
              <a:rPr lang="he-IL" sz="2000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מתייבמות</a:t>
            </a:r>
            <a:r>
              <a:rPr lang="he-IL" sz="20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 </a:t>
            </a:r>
            <a:endParaRPr lang="he-IL" sz="2000" dirty="0"/>
          </a:p>
        </p:txBody>
      </p:sp>
      <p:sp>
        <p:nvSpPr>
          <p:cNvPr id="7" name="מלבן 6"/>
          <p:cNvSpPr/>
          <p:nvPr/>
        </p:nvSpPr>
        <p:spPr>
          <a:xfrm>
            <a:off x="6063485" y="2612738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ל"א </a:t>
            </a:r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עמ'  ב'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2298529" y="4329496"/>
            <a:ext cx="785994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ונייבם </a:t>
            </a:r>
            <a:r>
              <a:rPr lang="he-IL" dirty="0" err="1" smtClean="0"/>
              <a:t>לחדא</a:t>
            </a:r>
            <a:r>
              <a:rPr lang="he-IL" dirty="0" smtClean="0"/>
              <a:t> ונחלוץ </a:t>
            </a:r>
            <a:r>
              <a:rPr lang="he-IL" dirty="0" err="1" smtClean="0"/>
              <a:t>לחדא</a:t>
            </a:r>
            <a:r>
              <a:rPr lang="he-IL" dirty="0" smtClean="0"/>
              <a:t> גזירה שמא יאמרו בית אחד, מקצתו בנוי ומקצתו חלוץ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362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י"ג.ניסן.תשפ"ב</a:t>
            </a:fld>
            <a:endParaRPr lang="he-IL"/>
          </a:p>
        </p:txBody>
      </p:sp>
      <p:sp>
        <p:nvSpPr>
          <p:cNvPr id="82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83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84" name="מלבן 83"/>
          <p:cNvSpPr/>
          <p:nvPr/>
        </p:nvSpPr>
        <p:spPr>
          <a:xfrm>
            <a:off x="120074" y="0"/>
            <a:ext cx="115824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ל"א  </a:t>
            </a:r>
            <a:r>
              <a:rPr lang="he-IL" sz="1400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</a:t>
            </a:r>
            <a:endParaRPr lang="he-IL" sz="1400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 הכי,  גירושין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ליתני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וליצרכה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חליצה ומידע ידעי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דחומרא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בעלמא הוא </a:t>
            </a:r>
          </a:p>
          <a:p>
            <a:r>
              <a:rPr lang="he-IL" sz="1400" b="1" dirty="0"/>
              <a:t>רש"י:  מידע ידעי </a:t>
            </a:r>
            <a:r>
              <a:rPr lang="he-IL" sz="1400" b="1" dirty="0" err="1"/>
              <a:t>דחומרא</a:t>
            </a:r>
            <a:r>
              <a:rPr lang="he-IL" sz="1400" b="1" dirty="0"/>
              <a:t> בעלמא הוא</a:t>
            </a:r>
            <a:r>
              <a:rPr lang="he-IL" sz="1400" dirty="0"/>
              <a:t> - כלומר אי </a:t>
            </a:r>
            <a:r>
              <a:rPr lang="he-IL" sz="1400" dirty="0" err="1"/>
              <a:t>חיישת</a:t>
            </a:r>
            <a:r>
              <a:rPr lang="he-IL" sz="1400" dirty="0"/>
              <a:t> דלא </a:t>
            </a:r>
            <a:r>
              <a:rPr lang="he-IL" sz="1400" dirty="0" err="1"/>
              <a:t>לימרו</a:t>
            </a:r>
            <a:r>
              <a:rPr lang="he-IL" sz="1400" dirty="0"/>
              <a:t> </a:t>
            </a:r>
            <a:r>
              <a:rPr lang="he-IL" sz="1400" dirty="0" err="1"/>
              <a:t>אינשי</a:t>
            </a:r>
            <a:r>
              <a:rPr lang="he-IL" sz="1400" dirty="0"/>
              <a:t> </a:t>
            </a:r>
            <a:r>
              <a:rPr lang="he-IL" sz="1400" dirty="0" err="1"/>
              <a:t>מדחלצה</a:t>
            </a:r>
            <a:r>
              <a:rPr lang="he-IL" sz="1400" dirty="0"/>
              <a:t> ודאי גירושין </a:t>
            </a:r>
            <a:r>
              <a:rPr lang="he-IL" sz="1400" dirty="0" err="1"/>
              <a:t>גמורין</a:t>
            </a:r>
            <a:r>
              <a:rPr lang="he-IL" sz="1400" dirty="0"/>
              <a:t> </a:t>
            </a:r>
            <a:r>
              <a:rPr lang="he-IL" sz="1400" dirty="0" err="1"/>
              <a:t>נינהו</a:t>
            </a:r>
            <a:r>
              <a:rPr lang="he-IL" sz="1400" dirty="0"/>
              <a:t> דאי קדיש לה למגורשת </a:t>
            </a:r>
            <a:r>
              <a:rPr lang="he-IL" sz="1400" dirty="0" err="1"/>
              <a:t>איניש</a:t>
            </a:r>
            <a:r>
              <a:rPr lang="he-IL" sz="1400" dirty="0"/>
              <a:t> </a:t>
            </a:r>
            <a:r>
              <a:rPr lang="he-IL" sz="1400" dirty="0" err="1"/>
              <a:t>דעלמא</a:t>
            </a:r>
            <a:r>
              <a:rPr lang="he-IL" sz="1400" dirty="0"/>
              <a:t> והדר קדיש לאחותה </a:t>
            </a:r>
            <a:r>
              <a:rPr lang="he-IL" sz="1400" dirty="0" err="1"/>
              <a:t>דקמייתא</a:t>
            </a:r>
            <a:r>
              <a:rPr lang="he-IL" sz="1400" dirty="0"/>
              <a:t> קדיש </a:t>
            </a:r>
            <a:r>
              <a:rPr lang="he-IL" sz="1400" dirty="0" err="1"/>
              <a:t>דבתרייתא</a:t>
            </a:r>
            <a:r>
              <a:rPr lang="he-IL" sz="1400" dirty="0"/>
              <a:t> לאו קידושין לא </a:t>
            </a:r>
            <a:r>
              <a:rPr lang="he-IL" sz="1400" dirty="0" err="1"/>
              <a:t>תיחוש</a:t>
            </a:r>
            <a:r>
              <a:rPr lang="he-IL" sz="1400" dirty="0"/>
              <a:t> להכי </a:t>
            </a:r>
            <a:r>
              <a:rPr lang="he-IL" sz="1400" dirty="0" err="1"/>
              <a:t>דמדלא</a:t>
            </a:r>
            <a:r>
              <a:rPr lang="he-IL" sz="1400" dirty="0"/>
              <a:t> </a:t>
            </a:r>
            <a:r>
              <a:rPr lang="he-IL" sz="1400" dirty="0" err="1"/>
              <a:t>מתייבמת</a:t>
            </a:r>
            <a:r>
              <a:rPr lang="he-IL" sz="1400" dirty="0"/>
              <a:t> צרתה מידע ידעי </a:t>
            </a:r>
            <a:r>
              <a:rPr lang="he-IL" sz="1400" dirty="0" err="1"/>
              <a:t>דחליצה</a:t>
            </a:r>
            <a:r>
              <a:rPr lang="he-IL" sz="1400" dirty="0"/>
              <a:t> </a:t>
            </a:r>
            <a:r>
              <a:rPr lang="he-IL" sz="1400" dirty="0" err="1"/>
              <a:t>חומרא</a:t>
            </a:r>
            <a:r>
              <a:rPr lang="he-IL" sz="1400" dirty="0"/>
              <a:t> בעלמא הוא:</a:t>
            </a:r>
          </a:p>
        </p:txBody>
      </p:sp>
      <p:grpSp>
        <p:nvGrpSpPr>
          <p:cNvPr id="85" name="קבוצה 84"/>
          <p:cNvGrpSpPr/>
          <p:nvPr/>
        </p:nvGrpSpPr>
        <p:grpSpPr>
          <a:xfrm>
            <a:off x="6138619" y="1862339"/>
            <a:ext cx="1148167" cy="1092200"/>
            <a:chOff x="7741009" y="2738648"/>
            <a:chExt cx="1092200" cy="1092200"/>
          </a:xfrm>
        </p:grpSpPr>
        <p:pic>
          <p:nvPicPr>
            <p:cNvPr id="86" name="תמונה 8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7" name="TextBox 86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קבוצה 87"/>
          <p:cNvGrpSpPr/>
          <p:nvPr/>
        </p:nvGrpSpPr>
        <p:grpSpPr>
          <a:xfrm>
            <a:off x="9606107" y="1913896"/>
            <a:ext cx="939800" cy="990600"/>
            <a:chOff x="4794371" y="3098561"/>
            <a:chExt cx="939800" cy="990600"/>
          </a:xfrm>
        </p:grpSpPr>
        <p:pic>
          <p:nvPicPr>
            <p:cNvPr id="89" name="תמונה 8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קבוצה 90"/>
          <p:cNvGrpSpPr/>
          <p:nvPr/>
        </p:nvGrpSpPr>
        <p:grpSpPr>
          <a:xfrm>
            <a:off x="4247478" y="4327025"/>
            <a:ext cx="1106818" cy="927936"/>
            <a:chOff x="5473700" y="2876550"/>
            <a:chExt cx="1244600" cy="1104900"/>
          </a:xfrm>
        </p:grpSpPr>
        <p:pic>
          <p:nvPicPr>
            <p:cNvPr id="92" name="תמונה 9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94" name="קבוצה 93"/>
          <p:cNvGrpSpPr/>
          <p:nvPr/>
        </p:nvGrpSpPr>
        <p:grpSpPr>
          <a:xfrm>
            <a:off x="715141" y="4073577"/>
            <a:ext cx="934053" cy="1151164"/>
            <a:chOff x="5147576" y="4839179"/>
            <a:chExt cx="723900" cy="889000"/>
          </a:xfrm>
        </p:grpSpPr>
        <p:pic>
          <p:nvPicPr>
            <p:cNvPr id="95" name="תמונה 9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97" name="קבוצה 96"/>
          <p:cNvGrpSpPr/>
          <p:nvPr/>
        </p:nvGrpSpPr>
        <p:grpSpPr>
          <a:xfrm>
            <a:off x="7433469" y="4359734"/>
            <a:ext cx="901700" cy="889000"/>
            <a:chOff x="10518902" y="2114306"/>
            <a:chExt cx="901700" cy="889000"/>
          </a:xfrm>
        </p:grpSpPr>
        <p:pic>
          <p:nvPicPr>
            <p:cNvPr id="98" name="תמונה 9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grpSp>
        <p:nvGrpSpPr>
          <p:cNvPr id="100" name="קבוצה 99"/>
          <p:cNvGrpSpPr/>
          <p:nvPr/>
        </p:nvGrpSpPr>
        <p:grpSpPr>
          <a:xfrm>
            <a:off x="2172222" y="2022438"/>
            <a:ext cx="1155700" cy="990600"/>
            <a:chOff x="7695484" y="1138474"/>
            <a:chExt cx="1155700" cy="990600"/>
          </a:xfrm>
        </p:grpSpPr>
        <p:pic>
          <p:nvPicPr>
            <p:cNvPr id="101" name="תמונה 10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103" name="מחבר חץ ישר 102"/>
          <p:cNvCxnSpPr/>
          <p:nvPr/>
        </p:nvCxnSpPr>
        <p:spPr>
          <a:xfrm flipH="1">
            <a:off x="2918691" y="1337615"/>
            <a:ext cx="840510" cy="6088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מחבר חץ ישר 103"/>
          <p:cNvCxnSpPr/>
          <p:nvPr/>
        </p:nvCxnSpPr>
        <p:spPr>
          <a:xfrm>
            <a:off x="4498109" y="1337615"/>
            <a:ext cx="1108364" cy="57628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759200" y="1015663"/>
            <a:ext cx="70196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grpSp>
        <p:nvGrpSpPr>
          <p:cNvPr id="106" name="קבוצה 105"/>
          <p:cNvGrpSpPr/>
          <p:nvPr/>
        </p:nvGrpSpPr>
        <p:grpSpPr>
          <a:xfrm rot="19379277">
            <a:off x="6828522" y="2688160"/>
            <a:ext cx="756430" cy="1914832"/>
            <a:chOff x="8712679" y="2668192"/>
            <a:chExt cx="756430" cy="661604"/>
          </a:xfrm>
        </p:grpSpPr>
        <p:sp>
          <p:nvSpPr>
            <p:cNvPr id="107" name="חץ למטה 10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09" name="קבוצה 108"/>
          <p:cNvGrpSpPr/>
          <p:nvPr/>
        </p:nvGrpSpPr>
        <p:grpSpPr>
          <a:xfrm rot="2590668">
            <a:off x="5495852" y="2509990"/>
            <a:ext cx="756430" cy="2340889"/>
            <a:chOff x="8712679" y="2668192"/>
            <a:chExt cx="756430" cy="661604"/>
          </a:xfrm>
        </p:grpSpPr>
        <p:sp>
          <p:nvSpPr>
            <p:cNvPr id="110" name="חץ למטה 10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12" name="קבוצה 111"/>
          <p:cNvGrpSpPr/>
          <p:nvPr/>
        </p:nvGrpSpPr>
        <p:grpSpPr>
          <a:xfrm rot="2561498">
            <a:off x="2803389" y="3370025"/>
            <a:ext cx="187658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13" name="קבוצה 11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15" name="חץ ימינה 11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5625226" y="4804220"/>
              <a:ext cx="631069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 בת אחיו</a:t>
              </a:r>
            </a:p>
          </p:txBody>
        </p:sp>
      </p:grpSp>
      <p:grpSp>
        <p:nvGrpSpPr>
          <p:cNvPr id="117" name="קבוצה 116"/>
          <p:cNvGrpSpPr/>
          <p:nvPr/>
        </p:nvGrpSpPr>
        <p:grpSpPr>
          <a:xfrm rot="8087462">
            <a:off x="1275152" y="3358811"/>
            <a:ext cx="187658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18" name="קבוצה 11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20" name="חץ ימינה 11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 rot="10674517">
              <a:off x="5740304" y="4836808"/>
              <a:ext cx="482504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 ו</a:t>
              </a:r>
            </a:p>
          </p:txBody>
        </p:sp>
      </p:grpSp>
      <p:grpSp>
        <p:nvGrpSpPr>
          <p:cNvPr id="122" name="קבוצה 121"/>
          <p:cNvGrpSpPr/>
          <p:nvPr/>
        </p:nvGrpSpPr>
        <p:grpSpPr>
          <a:xfrm rot="13669901">
            <a:off x="2505510" y="3689498"/>
            <a:ext cx="2080505" cy="573531"/>
            <a:chOff x="3338940" y="3851820"/>
            <a:chExt cx="1006154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23" name="קבוצה 122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25" name="חץ ימינה 124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 rot="10617359">
              <a:off x="3588575" y="4014727"/>
              <a:ext cx="756519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גרש את שרה מספק</a:t>
              </a:r>
            </a:p>
          </p:txBody>
        </p:sp>
      </p:grpSp>
      <p:grpSp>
        <p:nvGrpSpPr>
          <p:cNvPr id="127" name="קבוצה 126"/>
          <p:cNvGrpSpPr/>
          <p:nvPr/>
        </p:nvGrpSpPr>
        <p:grpSpPr>
          <a:xfrm>
            <a:off x="1522014" y="1517881"/>
            <a:ext cx="918803" cy="1053611"/>
            <a:chOff x="1117008" y="4316375"/>
            <a:chExt cx="1117699" cy="1882580"/>
          </a:xfrm>
        </p:grpSpPr>
        <p:pic>
          <p:nvPicPr>
            <p:cNvPr id="128" name="תמונה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9" name="TextBox 128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3428535" y="2260651"/>
            <a:ext cx="27432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שואלים: אולי נדרוש מראובן שיחלוץ לרבקה </a:t>
            </a:r>
            <a:r>
              <a:rPr lang="he-IL" dirty="0" err="1"/>
              <a:t>לחומרא</a:t>
            </a:r>
            <a:r>
              <a:rPr lang="he-IL" dirty="0"/>
              <a:t> ?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0623933" y="4440025"/>
            <a:ext cx="1366961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אם כך הדבר,</a:t>
            </a:r>
          </a:p>
        </p:txBody>
      </p:sp>
      <p:grpSp>
        <p:nvGrpSpPr>
          <p:cNvPr id="132" name="קבוצה 131"/>
          <p:cNvGrpSpPr/>
          <p:nvPr/>
        </p:nvGrpSpPr>
        <p:grpSpPr>
          <a:xfrm rot="9345617">
            <a:off x="5226091" y="3469212"/>
            <a:ext cx="506295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33" name="קבוצה 13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35" name="חץ ימינה 13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 rot="10867939">
              <a:off x="5810823" y="4816096"/>
              <a:ext cx="482504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   את שרה </a:t>
              </a:r>
              <a:r>
                <a:rPr lang="he-IL" sz="1050" dirty="0" err="1">
                  <a:solidFill>
                    <a:srgbClr val="FFFF00"/>
                  </a:solidFill>
                </a:rPr>
                <a:t>המגורשתו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7" name="קבוצה 136"/>
          <p:cNvGrpSpPr/>
          <p:nvPr/>
        </p:nvGrpSpPr>
        <p:grpSpPr>
          <a:xfrm rot="8087462">
            <a:off x="8080101" y="3483780"/>
            <a:ext cx="241170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38" name="קבוצה 13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40" name="חץ ימינה 13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9" name="TextBox 138"/>
            <p:cNvSpPr txBox="1"/>
            <p:nvPr/>
          </p:nvSpPr>
          <p:spPr>
            <a:xfrm rot="10674517">
              <a:off x="5674958" y="4833777"/>
              <a:ext cx="672400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  </a:t>
              </a:r>
              <a:r>
                <a:rPr lang="he-IL" sz="1050">
                  <a:solidFill>
                    <a:srgbClr val="FFFF00"/>
                  </a:solidFill>
                </a:rPr>
                <a:t>את </a:t>
              </a:r>
              <a:r>
                <a:rPr lang="he-IL" sz="1050" smtClean="0">
                  <a:solidFill>
                    <a:srgbClr val="FFFF00"/>
                  </a:solidFill>
                </a:rPr>
                <a:t>יפה </a:t>
              </a:r>
              <a:r>
                <a:rPr lang="he-IL" sz="1050" dirty="0">
                  <a:solidFill>
                    <a:srgbClr val="FFFF00"/>
                  </a:solidFill>
                </a:rPr>
                <a:t>אחות שרה</a:t>
              </a:r>
            </a:p>
          </p:txBody>
        </p:sp>
      </p:grpSp>
      <p:grpSp>
        <p:nvGrpSpPr>
          <p:cNvPr id="142" name="קבוצה 141"/>
          <p:cNvGrpSpPr/>
          <p:nvPr/>
        </p:nvGrpSpPr>
        <p:grpSpPr>
          <a:xfrm rot="9775056">
            <a:off x="1317253" y="3428782"/>
            <a:ext cx="506295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43" name="קבוצה 14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45" name="חץ ימינה 14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44" name="TextBox 143"/>
            <p:cNvSpPr txBox="1"/>
            <p:nvPr/>
          </p:nvSpPr>
          <p:spPr>
            <a:xfrm rot="10867939">
              <a:off x="5810823" y="4816096"/>
              <a:ext cx="482504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אולי ראובן יחלוץ לרבקה</a:t>
              </a:r>
            </a:p>
          </p:txBody>
        </p:sp>
      </p:grpSp>
      <p:sp>
        <p:nvSpPr>
          <p:cNvPr id="147" name="לחצן פעולה: בית 146">
            <a:hlinkClick r:id="" action="ppaction://hlinkshowjump?jump=firstslide" highlightClick="1"/>
          </p:cNvPr>
          <p:cNvSpPr/>
          <p:nvPr/>
        </p:nvSpPr>
        <p:spPr>
          <a:xfrm>
            <a:off x="11490415" y="2766025"/>
            <a:ext cx="531173" cy="76454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מציין מיקום של כותרת תחתונה 2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ct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mtClean="0"/>
              <a:t>יצחק רסלר  </a:t>
            </a:r>
            <a:r>
              <a:rPr lang="en-US" smtClean="0"/>
              <a:t>izakrossler@gmail.com </a:t>
            </a:r>
            <a:endParaRPr lang="he-IL"/>
          </a:p>
        </p:txBody>
      </p:sp>
      <p:sp>
        <p:nvSpPr>
          <p:cNvPr id="149" name="מציין מיקום של כותרת תחתונה 2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ct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grpSp>
        <p:nvGrpSpPr>
          <p:cNvPr id="150" name="קבוצה 149"/>
          <p:cNvGrpSpPr/>
          <p:nvPr/>
        </p:nvGrpSpPr>
        <p:grpSpPr>
          <a:xfrm>
            <a:off x="4274884" y="4503121"/>
            <a:ext cx="4259906" cy="1363121"/>
            <a:chOff x="4274884" y="4503121"/>
            <a:chExt cx="4259906" cy="1363121"/>
          </a:xfrm>
        </p:grpSpPr>
        <p:sp>
          <p:nvSpPr>
            <p:cNvPr id="151" name="קשת מלאה 150"/>
            <p:cNvSpPr/>
            <p:nvPr/>
          </p:nvSpPr>
          <p:spPr>
            <a:xfrm rot="10800000">
              <a:off x="4274884" y="4503121"/>
              <a:ext cx="4259906" cy="1363121"/>
            </a:xfrm>
            <a:prstGeom prst="blockArc">
              <a:avLst>
                <a:gd name="adj1" fmla="val 10589404"/>
                <a:gd name="adj2" fmla="val 189966"/>
                <a:gd name="adj3" fmla="val 14722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6024913" y="5454124"/>
              <a:ext cx="774401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sp>
        <p:nvSpPr>
          <p:cNvPr id="153" name="TextBox 152"/>
          <p:cNvSpPr txBox="1"/>
          <p:nvPr/>
        </p:nvSpPr>
        <p:spPr>
          <a:xfrm>
            <a:off x="8070488" y="5133843"/>
            <a:ext cx="4058478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לאחר שלוי נשא תחילה את שרה, ואחר כך את אחותה יפה, יאמרו האנשים: שהקידושים הראשונים (של שרה) הם קידושין, אבל הקידושים השניים של יפה אינם קידושים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110685" y="5261753"/>
            <a:ext cx="549379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מסביר רש"י: אין חשש </a:t>
            </a:r>
            <a:r>
              <a:rPr lang="he-IL" dirty="0" err="1"/>
              <a:t>שהחומרא</a:t>
            </a:r>
            <a:r>
              <a:rPr lang="he-IL" dirty="0"/>
              <a:t> תביא לידי </a:t>
            </a:r>
            <a:r>
              <a:rPr lang="he-IL" dirty="0" err="1"/>
              <a:t>קולא</a:t>
            </a:r>
            <a:endParaRPr lang="he-IL" dirty="0"/>
          </a:p>
          <a:p>
            <a:r>
              <a:rPr lang="he-IL" dirty="0"/>
              <a:t>אולי יאמרו אנשים שהעובדה ששמעון חלץ לרבקה מוכיחה שגירושי שרה היו גירושין גמורים, </a:t>
            </a:r>
          </a:p>
          <a:p>
            <a:r>
              <a:rPr lang="he-IL" dirty="0"/>
              <a:t>שאם לא כן, הרי היא צרת ערווה ואז איננה צריכה חליצה. </a:t>
            </a:r>
          </a:p>
        </p:txBody>
      </p:sp>
    </p:spTree>
    <p:extLst>
      <p:ext uri="{BB962C8B-B14F-4D97-AF65-F5344CB8AC3E}">
        <p14:creationId xmlns:p14="http://schemas.microsoft.com/office/powerpoint/2010/main" val="27587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5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30" grpId="0" animBg="1"/>
      <p:bldP spid="131" grpId="0" animBg="1"/>
      <p:bldP spid="153" grpId="0" animBg="1"/>
      <p:bldP spid="1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970202" y="79831"/>
            <a:ext cx="902145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ל"א  ב</a:t>
            </a:r>
          </a:p>
          <a:p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מתני' 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ג'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נשואין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ג'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נכריות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ומת אחד מהן ועשה בה השני מאמר ומת הרי אלו חולצות ולא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מתייבמות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 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8664741" y="1679458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1558910" y="1560736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728567" y="4065603"/>
            <a:ext cx="1274312" cy="1092200"/>
            <a:chOff x="5399538" y="2882900"/>
            <a:chExt cx="1274312" cy="10922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8664741" y="4229867"/>
            <a:ext cx="1106818" cy="927936"/>
            <a:chOff x="5473700" y="2876550"/>
            <a:chExt cx="1244600" cy="11049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5357196" y="4289796"/>
            <a:ext cx="934053" cy="990600"/>
            <a:chOff x="5147576" y="4839179"/>
            <a:chExt cx="723900" cy="8890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5635855" y="1621652"/>
            <a:ext cx="1155700" cy="990600"/>
            <a:chOff x="7695484" y="1138474"/>
            <a:chExt cx="1155700" cy="9906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24" name="מחבר חץ ישר 23"/>
          <p:cNvCxnSpPr>
            <a:stCxn id="27" idx="1"/>
          </p:cNvCxnSpPr>
          <p:nvPr/>
        </p:nvCxnSpPr>
        <p:spPr>
          <a:xfrm flipH="1">
            <a:off x="2405857" y="844093"/>
            <a:ext cx="3478745" cy="10984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>
            <a:stCxn id="27" idx="2"/>
            <a:endCxn id="22" idx="0"/>
          </p:cNvCxnSpPr>
          <p:nvPr/>
        </p:nvCxnSpPr>
        <p:spPr>
          <a:xfrm>
            <a:off x="6212291" y="1028759"/>
            <a:ext cx="1414" cy="5928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חץ ישר 25"/>
          <p:cNvCxnSpPr/>
          <p:nvPr/>
        </p:nvCxnSpPr>
        <p:spPr>
          <a:xfrm>
            <a:off x="6598763" y="886120"/>
            <a:ext cx="2372541" cy="74035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84602" y="659427"/>
            <a:ext cx="65537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grpSp>
        <p:nvGrpSpPr>
          <p:cNvPr id="28" name="קבוצה 27"/>
          <p:cNvGrpSpPr/>
          <p:nvPr/>
        </p:nvGrpSpPr>
        <p:grpSpPr>
          <a:xfrm rot="4982045">
            <a:off x="1432145" y="3062484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9" name="קבוצה 2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1" name="חץ ימינה 3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 rot="5868512">
            <a:off x="5182736" y="3195111"/>
            <a:ext cx="171716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4" name="קבוצה 3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6" name="חץ ימינה 3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 rot="5400000">
            <a:off x="8383791" y="3105125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9" name="קבוצה 3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1" name="חץ ימינה 4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3" name="קבוצה 42"/>
          <p:cNvGrpSpPr/>
          <p:nvPr/>
        </p:nvGrpSpPr>
        <p:grpSpPr>
          <a:xfrm>
            <a:off x="9522798" y="1291151"/>
            <a:ext cx="918803" cy="1053611"/>
            <a:chOff x="1117008" y="4316375"/>
            <a:chExt cx="1117699" cy="1882580"/>
          </a:xfrm>
        </p:grpSpPr>
        <p:pic>
          <p:nvPicPr>
            <p:cNvPr id="44" name="תמונה 4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8543630" y="5196302"/>
            <a:ext cx="233113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שרה נופלת לייבום לפני שמעון ולוי אחי ראובן</a:t>
            </a:r>
          </a:p>
        </p:txBody>
      </p:sp>
      <p:grpSp>
        <p:nvGrpSpPr>
          <p:cNvPr id="47" name="קבוצה 46"/>
          <p:cNvGrpSpPr/>
          <p:nvPr/>
        </p:nvGrpSpPr>
        <p:grpSpPr>
          <a:xfrm>
            <a:off x="6731549" y="1291151"/>
            <a:ext cx="918803" cy="1053611"/>
            <a:chOff x="1117008" y="4316375"/>
            <a:chExt cx="1117699" cy="1882580"/>
          </a:xfrm>
        </p:grpSpPr>
        <p:pic>
          <p:nvPicPr>
            <p:cNvPr id="48" name="תמונה 4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 rot="13563882">
            <a:off x="5874453" y="3477634"/>
            <a:ext cx="337242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1" name="קבוצה 5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3" name="חץ ימינה 5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 rot="10797899">
              <a:off x="3601484" y="4014017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שמעון עשה מאמר בשרה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4953785" y="5160206"/>
            <a:ext cx="3063712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אשת שמעון ושרה בעלת המאמר נופלות לייבום לפני לוי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26360" y="2467355"/>
            <a:ext cx="2382359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הדין: שרה ורבקה חולצות ולא </a:t>
            </a:r>
            <a:r>
              <a:rPr lang="he-IL" b="1" dirty="0" err="1">
                <a:solidFill>
                  <a:schemeClr val="bg1"/>
                </a:solidFill>
              </a:rPr>
              <a:t>מתייבמות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45624" y="1817957"/>
            <a:ext cx="119384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הסבר לדין: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40006" y="2227205"/>
            <a:ext cx="401839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מאחר שזיקת שרה באה </a:t>
            </a:r>
            <a:r>
              <a:rPr lang="he-IL" dirty="0" err="1">
                <a:solidFill>
                  <a:schemeClr val="bg1"/>
                </a:solidFill>
              </a:rPr>
              <a:t>מכח</a:t>
            </a:r>
            <a:r>
              <a:rPr lang="he-IL" dirty="0">
                <a:solidFill>
                  <a:schemeClr val="bg1"/>
                </a:solidFill>
              </a:rPr>
              <a:t> שני האחים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698122" y="3227271"/>
            <a:ext cx="298490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כאשר שמעון עשה מאמר בשרה </a:t>
            </a:r>
            <a:r>
              <a:rPr lang="he-IL" dirty="0" err="1">
                <a:solidFill>
                  <a:schemeClr val="bg1"/>
                </a:solidFill>
              </a:rPr>
              <a:t>נתוספה</a:t>
            </a:r>
            <a:r>
              <a:rPr lang="he-IL" dirty="0">
                <a:solidFill>
                  <a:schemeClr val="bg1"/>
                </a:solidFill>
              </a:rPr>
              <a:t> עליה זיקת שמעון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405286" y="2616912"/>
            <a:ext cx="3461589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שהרי כל זמן ששמעון לא עשה מאמר בשרה עדיין יש לה זיקה של ראובן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49813" y="3888037"/>
            <a:ext cx="312180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לכן שתיהן חולצות ולא </a:t>
            </a:r>
            <a:r>
              <a:rPr lang="he-IL" dirty="0" err="1">
                <a:solidFill>
                  <a:schemeClr val="bg1"/>
                </a:solidFill>
              </a:rPr>
              <a:t>מתייבמות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40832" y="5249759"/>
            <a:ext cx="467569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רבי שמעון אומר: </a:t>
            </a:r>
          </a:p>
          <a:p>
            <a:r>
              <a:rPr lang="he-IL" dirty="0"/>
              <a:t>מייבם איזו מהן שירצה משום שאם המאמר שעשה  שמעון בשרה קונה, הרי היא אשת שמעון</a:t>
            </a:r>
          </a:p>
          <a:p>
            <a:r>
              <a:rPr lang="he-IL" dirty="0"/>
              <a:t>ואם המאמר איננו קונה הרי היא עדיין אשת ראובן</a:t>
            </a:r>
          </a:p>
        </p:txBody>
      </p:sp>
      <p:sp>
        <p:nvSpPr>
          <p:cNvPr id="63" name="לחצן פעולה: בית 62">
            <a:hlinkClick r:id="" action="ppaction://hlinkshowjump?jump=firstslide" highlightClick="1"/>
          </p:cNvPr>
          <p:cNvSpPr/>
          <p:nvPr/>
        </p:nvSpPr>
        <p:spPr>
          <a:xfrm>
            <a:off x="10732417" y="3313274"/>
            <a:ext cx="518474" cy="65925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434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50"/>
                            </p:stCondLst>
                            <p:childTnLst>
                              <p:par>
                                <p:cTn id="73" presetID="2" presetClass="entr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50"/>
                            </p:stCondLst>
                            <p:childTnLst>
                              <p:par>
                                <p:cTn id="90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18" presetID="16" presetClass="entr" presetSubtype="21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250"/>
                            </p:stCondLst>
                            <p:childTnLst>
                              <p:par>
                                <p:cTn id="122" presetID="6" presetClass="entr" presetSubtype="16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3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6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smtClean="0"/>
              <a:t>יצחק רסלר  </a:t>
            </a:r>
            <a:r>
              <a:rPr lang="en-US" smtClean="0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585609" y="136187"/>
            <a:ext cx="785994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דף ל"א עמ' ב'</a:t>
            </a:r>
          </a:p>
          <a:p>
            <a:r>
              <a:rPr lang="he-IL" dirty="0" smtClean="0"/>
              <a:t>ונייבם </a:t>
            </a:r>
            <a:r>
              <a:rPr lang="he-IL" dirty="0" err="1" smtClean="0"/>
              <a:t>לחדא</a:t>
            </a:r>
            <a:r>
              <a:rPr lang="he-IL" dirty="0" smtClean="0"/>
              <a:t> ונחלוץ </a:t>
            </a:r>
            <a:r>
              <a:rPr lang="he-IL" dirty="0" err="1" smtClean="0"/>
              <a:t>לחדא</a:t>
            </a:r>
            <a:r>
              <a:rPr lang="he-IL" dirty="0" smtClean="0"/>
              <a:t> גזירה שמא יאמרו בית אחד, מקצתו בנוי ומקצתו חלוץ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8351865" y="1957561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559303" y="1850913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5745310" y="1909412"/>
            <a:ext cx="1155700" cy="990600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15" name="מחבר חץ ישר 14"/>
          <p:cNvCxnSpPr>
            <a:stCxn id="18" idx="1"/>
          </p:cNvCxnSpPr>
          <p:nvPr/>
        </p:nvCxnSpPr>
        <p:spPr>
          <a:xfrm flipH="1">
            <a:off x="1308453" y="1131853"/>
            <a:ext cx="4685604" cy="10147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5"/>
          <p:cNvCxnSpPr>
            <a:stCxn id="18" idx="2"/>
            <a:endCxn id="13" idx="0"/>
          </p:cNvCxnSpPr>
          <p:nvPr/>
        </p:nvCxnSpPr>
        <p:spPr>
          <a:xfrm>
            <a:off x="6321746" y="1316519"/>
            <a:ext cx="1414" cy="5928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>
            <a:endCxn id="8" idx="1"/>
          </p:cNvCxnSpPr>
          <p:nvPr/>
        </p:nvCxnSpPr>
        <p:spPr>
          <a:xfrm>
            <a:off x="6708218" y="1173880"/>
            <a:ext cx="1950210" cy="92218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94057" y="947187"/>
            <a:ext cx="65537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grpSp>
        <p:nvGrpSpPr>
          <p:cNvPr id="19" name="קבוצה 18"/>
          <p:cNvGrpSpPr/>
          <p:nvPr/>
        </p:nvGrpSpPr>
        <p:grpSpPr>
          <a:xfrm>
            <a:off x="6841004" y="1578911"/>
            <a:ext cx="918803" cy="1053611"/>
            <a:chOff x="1117008" y="4316375"/>
            <a:chExt cx="1117699" cy="1882580"/>
          </a:xfrm>
        </p:grpSpPr>
        <p:pic>
          <p:nvPicPr>
            <p:cNvPr id="20" name="תמונה 1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22" name="קבוצה 21"/>
          <p:cNvGrpSpPr/>
          <p:nvPr/>
        </p:nvGrpSpPr>
        <p:grpSpPr>
          <a:xfrm>
            <a:off x="9162429" y="1387431"/>
            <a:ext cx="918803" cy="1053611"/>
            <a:chOff x="1117008" y="4316375"/>
            <a:chExt cx="1117699" cy="1882580"/>
          </a:xfrm>
        </p:grpSpPr>
        <p:pic>
          <p:nvPicPr>
            <p:cNvPr id="23" name="תמונה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25" name="קבוצה 24"/>
          <p:cNvGrpSpPr/>
          <p:nvPr/>
        </p:nvGrpSpPr>
        <p:grpSpPr>
          <a:xfrm>
            <a:off x="394053" y="4394021"/>
            <a:ext cx="1274312" cy="1092200"/>
            <a:chOff x="5399538" y="2882900"/>
            <a:chExt cx="1274312" cy="1092200"/>
          </a:xfrm>
        </p:grpSpPr>
        <p:pic>
          <p:nvPicPr>
            <p:cNvPr id="26" name="תמונה 2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>
            <a:off x="8670562" y="4263741"/>
            <a:ext cx="1106818" cy="927936"/>
            <a:chOff x="5473700" y="2876550"/>
            <a:chExt cx="1244600" cy="1104900"/>
          </a:xfrm>
        </p:grpSpPr>
        <p:pic>
          <p:nvPicPr>
            <p:cNvPr id="29" name="תמונה 2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>
            <a:off x="5876294" y="4444821"/>
            <a:ext cx="934053" cy="990600"/>
            <a:chOff x="5147576" y="4839179"/>
            <a:chExt cx="723900" cy="889000"/>
          </a:xfrm>
        </p:grpSpPr>
        <p:pic>
          <p:nvPicPr>
            <p:cNvPr id="32" name="תמונה 3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 rot="5400000">
            <a:off x="5675944" y="3388062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5400000">
            <a:off x="8536191" y="3257526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5400000">
            <a:off x="364721" y="3349172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5" name="קבוצה 4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7" name="חץ ימינה 4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7738040" y="5369681"/>
            <a:ext cx="320326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שרה נופלת לייבום לפני שמעון ולוי</a:t>
            </a:r>
            <a:endParaRPr lang="he-IL" dirty="0"/>
          </a:p>
        </p:txBody>
      </p:sp>
      <p:grpSp>
        <p:nvGrpSpPr>
          <p:cNvPr id="50" name="קבוצה 49"/>
          <p:cNvGrpSpPr/>
          <p:nvPr/>
        </p:nvGrpSpPr>
        <p:grpSpPr>
          <a:xfrm rot="13563882">
            <a:off x="6364614" y="3359067"/>
            <a:ext cx="2793462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1" name="קבוצה 5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3" name="חץ ימינה 5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 rot="10797899">
              <a:off x="3401867" y="4004554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שמעון עשה מאמר בשרה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3777637" y="1626486"/>
            <a:ext cx="242396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שמעון מת לפני </a:t>
            </a:r>
          </a:p>
          <a:p>
            <a:r>
              <a:rPr lang="he-IL" dirty="0" smtClean="0"/>
              <a:t>שהספיק  לייבם את שרה</a:t>
            </a:r>
            <a:endParaRPr lang="he-IL" dirty="0"/>
          </a:p>
        </p:txBody>
      </p:sp>
      <p:sp>
        <p:nvSpPr>
          <p:cNvPr id="56" name="TextBox 55"/>
          <p:cNvSpPr txBox="1"/>
          <p:nvPr/>
        </p:nvSpPr>
        <p:spPr>
          <a:xfrm>
            <a:off x="4620638" y="5384920"/>
            <a:ext cx="280156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רבקה נפלה לייבום לפני לוי</a:t>
            </a:r>
            <a:endParaRPr lang="he-IL" dirty="0"/>
          </a:p>
        </p:txBody>
      </p:sp>
      <p:sp>
        <p:nvSpPr>
          <p:cNvPr id="57" name="TextBox 56"/>
          <p:cNvSpPr txBox="1"/>
          <p:nvPr/>
        </p:nvSpPr>
        <p:spPr>
          <a:xfrm>
            <a:off x="9478536" y="2472181"/>
            <a:ext cx="2650112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לדבריך, </a:t>
            </a:r>
            <a:r>
              <a:rPr lang="he-IL" sz="1600" dirty="0" err="1" smtClean="0"/>
              <a:t>שמדאורייתא</a:t>
            </a:r>
            <a:r>
              <a:rPr lang="he-IL" sz="1600" dirty="0" smtClean="0"/>
              <a:t> שתיהן חייבות בייבום, אם לוי ייבם אחת מהאלמנות, ואח"כ יחלוץ לשנייה, לא יהיה כל חשש. מפני שגם אם יבואו בשתי יבמות שנפלו מאח אחד. אחת לייבם ואח"כ לחלוץ </a:t>
            </a:r>
            <a:r>
              <a:rPr lang="he-IL" sz="1600" dirty="0" err="1" smtClean="0"/>
              <a:t>לשניה</a:t>
            </a:r>
            <a:r>
              <a:rPr lang="he-IL" sz="1600" dirty="0" smtClean="0"/>
              <a:t>, אין בכך כלום. שהרי אין איסור לחלוץ לאשה שאיננה חייבת בחליצה</a:t>
            </a:r>
            <a:endParaRPr lang="he-IL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1374013" y="2664021"/>
            <a:ext cx="4677597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תשובת הגמרא:</a:t>
            </a:r>
          </a:p>
          <a:p>
            <a:r>
              <a:rPr lang="he-IL" sz="1600" dirty="0" smtClean="0"/>
              <a:t>גזירה שמא יאמרו: בית אחד מקצתו בנוי ומקצתו חלוץ, והיינו שעדיין יבואו לידי טעות שמאמר קונה מן התורה, ושרה חייבת גם בייבום כי היא אשת ראובן , ויבואו לומר שאמנם אסור לייבם שתי נשים הבאות מבית אחד, אבל אין אחת מהן נפטרת בייבום חברתה, ואחרי </a:t>
            </a:r>
            <a:r>
              <a:rPr lang="he-IL" sz="1600" dirty="0" err="1" smtClean="0"/>
              <a:t>שהתייבמה</a:t>
            </a:r>
            <a:r>
              <a:rPr lang="he-IL" sz="1600" dirty="0" smtClean="0"/>
              <a:t> הראשונה, עדיין </a:t>
            </a:r>
            <a:r>
              <a:rPr lang="he-IL" sz="1600" dirty="0" err="1" smtClean="0"/>
              <a:t>השניה</a:t>
            </a:r>
            <a:r>
              <a:rPr lang="he-IL" sz="1600" dirty="0" smtClean="0"/>
              <a:t> חייבת בחליצה.</a:t>
            </a:r>
            <a:endParaRPr lang="he-IL" sz="1600" dirty="0"/>
          </a:p>
        </p:txBody>
      </p:sp>
      <p:sp>
        <p:nvSpPr>
          <p:cNvPr id="59" name="לחצן פעולה: בית 58">
            <a:hlinkClick r:id="" action="ppaction://hlinkshowjump?jump=firstslide" highlightClick="1"/>
          </p:cNvPr>
          <p:cNvSpPr/>
          <p:nvPr/>
        </p:nvSpPr>
        <p:spPr>
          <a:xfrm>
            <a:off x="11214877" y="5969718"/>
            <a:ext cx="443723" cy="51287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TextBox 59"/>
          <p:cNvSpPr txBox="1"/>
          <p:nvPr/>
        </p:nvSpPr>
        <p:spPr>
          <a:xfrm>
            <a:off x="1668365" y="4850497"/>
            <a:ext cx="295227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על זה מקשה הגמרא:</a:t>
            </a:r>
          </a:p>
          <a:p>
            <a:r>
              <a:rPr lang="he-IL" dirty="0" smtClean="0"/>
              <a:t>יאמרו כך ואין בזה </a:t>
            </a:r>
            <a:r>
              <a:rPr lang="he-IL" dirty="0" err="1" smtClean="0"/>
              <a:t>מכשון</a:t>
            </a:r>
            <a:r>
              <a:rPr lang="he-IL" dirty="0" smtClean="0"/>
              <a:t>, שהרי אין איסור בחליצה סתם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9945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9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644</Words>
  <Application>Microsoft Office PowerPoint</Application>
  <PresentationFormat>מסך רחב</PresentationFormat>
  <Paragraphs>95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4</cp:revision>
  <dcterms:created xsi:type="dcterms:W3CDTF">2022-04-04T08:36:44Z</dcterms:created>
  <dcterms:modified xsi:type="dcterms:W3CDTF">2022-04-14T19:13:16Z</dcterms:modified>
</cp:coreProperties>
</file>