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80" r:id="rId1"/>
  </p:sldMasterIdLst>
  <p:notesMasterIdLst>
    <p:notesMasterId r:id="rId19"/>
  </p:notesMasterIdLst>
  <p:sldIdLst>
    <p:sldId id="269" r:id="rId2"/>
    <p:sldId id="279" r:id="rId3"/>
    <p:sldId id="282" r:id="rId4"/>
    <p:sldId id="274" r:id="rId5"/>
    <p:sldId id="275" r:id="rId6"/>
    <p:sldId id="276" r:id="rId7"/>
    <p:sldId id="256" r:id="rId8"/>
    <p:sldId id="271" r:id="rId9"/>
    <p:sldId id="272" r:id="rId10"/>
    <p:sldId id="258" r:id="rId11"/>
    <p:sldId id="259" r:id="rId12"/>
    <p:sldId id="273" r:id="rId13"/>
    <p:sldId id="261" r:id="rId14"/>
    <p:sldId id="277" r:id="rId15"/>
    <p:sldId id="278" r:id="rId16"/>
    <p:sldId id="280" r:id="rId17"/>
    <p:sldId id="281" r:id="rId1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98" autoAdjust="0"/>
    <p:restoredTop sz="94434" autoAdjust="0"/>
  </p:normalViewPr>
  <p:slideViewPr>
    <p:cSldViewPr snapToGrid="0">
      <p:cViewPr>
        <p:scale>
          <a:sx n="43" d="100"/>
          <a:sy n="43" d="100"/>
        </p:scale>
        <p:origin x="-2730" y="-9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16C72CA-37EC-4D06-9B0F-74378A63C904}" type="datetimeFigureOut">
              <a:rPr lang="he-IL" smtClean="0"/>
              <a:t>כ"ג/תשרי/תשע"ה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7FAFD32-5C2F-4144-9E0E-0670D46720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0938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AFD32-5C2F-4144-9E0E-0670D46720D2}" type="slidenum">
              <a:rPr lang="he-IL" smtClean="0"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6117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2594A140-593E-41C7-B493-412F8EE6CC11}" type="datetimeFigureOut">
              <a:rPr lang="he-IL" smtClean="0"/>
              <a:t>כ"ג/תשרי/תשע"ה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A39EE74C-8A40-40C6-B60F-89493F269A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43354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4A140-593E-41C7-B493-412F8EE6CC11}" type="datetimeFigureOut">
              <a:rPr lang="he-IL" smtClean="0"/>
              <a:t>כ"ג/תשרי/תשע"ה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E74C-8A40-40C6-B60F-89493F269A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275055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4A140-593E-41C7-B493-412F8EE6CC11}" type="datetimeFigureOut">
              <a:rPr lang="he-IL" smtClean="0"/>
              <a:t>כ"ג/תשרי/תשע"ה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E74C-8A40-40C6-B60F-89493F269A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823011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4A140-593E-41C7-B493-412F8EE6CC11}" type="datetimeFigureOut">
              <a:rPr lang="he-IL" smtClean="0"/>
              <a:t>כ"ג/תשרי/תשע"ה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E74C-8A40-40C6-B60F-89493F269A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065934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4A140-593E-41C7-B493-412F8EE6CC11}" type="datetimeFigureOut">
              <a:rPr lang="he-IL" smtClean="0"/>
              <a:t>כ"ג/תשרי/תשע"ה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E74C-8A40-40C6-B60F-89493F269A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913175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4A140-593E-41C7-B493-412F8EE6CC11}" type="datetimeFigureOut">
              <a:rPr lang="he-IL" smtClean="0"/>
              <a:t>כ"ג/תשרי/תשע"ה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E74C-8A40-40C6-B60F-89493F269A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91827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4A140-593E-41C7-B493-412F8EE6CC11}" type="datetimeFigureOut">
              <a:rPr lang="he-IL" smtClean="0"/>
              <a:t>כ"ג/תשרי/תשע"ה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E74C-8A40-40C6-B60F-89493F269A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542631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4A140-593E-41C7-B493-412F8EE6CC11}" type="datetimeFigureOut">
              <a:rPr lang="he-IL" smtClean="0"/>
              <a:t>כ"ג/תשרי/תשע"ה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E74C-8A40-40C6-B60F-89493F269A67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34430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4A140-593E-41C7-B493-412F8EE6CC11}" type="datetimeFigureOut">
              <a:rPr lang="he-IL" smtClean="0"/>
              <a:t>כ"ג/תשרי/תשע"ה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E74C-8A40-40C6-B60F-89493F269A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03626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4A140-593E-41C7-B493-412F8EE6CC11}" type="datetimeFigureOut">
              <a:rPr lang="he-IL" smtClean="0"/>
              <a:t>כ"ג/תשרי/תשע"ה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E74C-8A40-40C6-B60F-89493F269A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676450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4A140-593E-41C7-B493-412F8EE6CC11}" type="datetimeFigureOut">
              <a:rPr lang="he-IL" smtClean="0"/>
              <a:t>כ"ג/תשרי/תשע"ה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E74C-8A40-40C6-B60F-89493F269A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74525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4A140-593E-41C7-B493-412F8EE6CC11}" type="datetimeFigureOut">
              <a:rPr lang="he-IL" smtClean="0"/>
              <a:t>כ"ג/תשרי/תשע"ה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E74C-8A40-40C6-B60F-89493F269A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749968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4A140-593E-41C7-B493-412F8EE6CC11}" type="datetimeFigureOut">
              <a:rPr lang="he-IL" smtClean="0"/>
              <a:t>כ"ג/תשרי/תשע"ה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E74C-8A40-40C6-B60F-89493F269A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865033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4A140-593E-41C7-B493-412F8EE6CC11}" type="datetimeFigureOut">
              <a:rPr lang="he-IL" smtClean="0"/>
              <a:t>כ"ג/תשרי/תשע"ה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E74C-8A40-40C6-B60F-89493F269A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558615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4A140-593E-41C7-B493-412F8EE6CC11}" type="datetimeFigureOut">
              <a:rPr lang="he-IL" smtClean="0"/>
              <a:t>כ"ג/תשרי/תשע"ה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E74C-8A40-40C6-B60F-89493F269A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620224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4A140-593E-41C7-B493-412F8EE6CC11}" type="datetimeFigureOut">
              <a:rPr lang="he-IL" smtClean="0"/>
              <a:t>כ"ג/תשרי/תשע"ה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E74C-8A40-40C6-B60F-89493F269A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083757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4A140-593E-41C7-B493-412F8EE6CC11}" type="datetimeFigureOut">
              <a:rPr lang="he-IL" smtClean="0"/>
              <a:t>כ"ג/תשרי/תשע"ה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E74C-8A40-40C6-B60F-89493F269A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402479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594A140-593E-41C7-B493-412F8EE6CC11}" type="datetimeFigureOut">
              <a:rPr lang="he-IL" smtClean="0"/>
              <a:t>כ"ג/תשרי/תשע"ה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39EE74C-8A40-40C6-B60F-89493F269A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53048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transition/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8794" y="154522"/>
            <a:ext cx="921769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9600" b="1" i="1" u="sng" cap="none" spc="0" dirty="0" smtClean="0">
                <a:ln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דף ט</a:t>
            </a:r>
            <a:r>
              <a:rPr lang="he-IL" sz="9600" b="1" i="1" u="sng" dirty="0" smtClean="0">
                <a:ln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 </a:t>
            </a:r>
            <a:r>
              <a:rPr lang="he-IL" sz="9600" b="1" i="1" u="sng" cap="none" spc="0" dirty="0" smtClean="0">
                <a:ln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למסכת יבמות</a:t>
            </a:r>
            <a:endParaRPr lang="en-US" sz="9600" b="1" i="1" u="sng" cap="none" spc="0" dirty="0">
              <a:ln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50478" y="0"/>
            <a:ext cx="64152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בס"ד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8452624" y="5184221"/>
            <a:ext cx="3287987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 smtClean="0"/>
              <a:t>אלחנן </a:t>
            </a:r>
            <a:r>
              <a:rPr lang="he-IL" sz="2800" dirty="0" err="1" smtClean="0"/>
              <a:t>הנל</a:t>
            </a:r>
            <a:r>
              <a:rPr lang="he-IL" sz="2800" dirty="0" smtClean="0"/>
              <a:t>, מבוסס על הספר "מראה יבמות"</a:t>
            </a:r>
            <a:endParaRPr lang="he-IL" sz="28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444698" y="3975680"/>
            <a:ext cx="1729961" cy="2676076"/>
            <a:chOff x="238639" y="4126871"/>
            <a:chExt cx="1729961" cy="2676076"/>
          </a:xfrm>
        </p:grpSpPr>
        <p:grpSp>
          <p:nvGrpSpPr>
            <p:cNvPr id="7" name="Group 6"/>
            <p:cNvGrpSpPr/>
            <p:nvPr/>
          </p:nvGrpSpPr>
          <p:grpSpPr>
            <a:xfrm>
              <a:off x="238639" y="4642094"/>
              <a:ext cx="1609859" cy="360000"/>
              <a:chOff x="437882" y="5593586"/>
              <a:chExt cx="1609859" cy="369332"/>
            </a:xfrm>
          </p:grpSpPr>
          <p:cxnSp>
            <p:nvCxnSpPr>
              <p:cNvPr id="3" name="Straight Connector 2"/>
              <p:cNvCxnSpPr/>
              <p:nvPr/>
            </p:nvCxnSpPr>
            <p:spPr>
              <a:xfrm>
                <a:off x="437882" y="5962918"/>
                <a:ext cx="1609859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TextBox 4"/>
              <p:cNvSpPr txBox="1"/>
              <p:nvPr/>
            </p:nvSpPr>
            <p:spPr>
              <a:xfrm>
                <a:off x="837176" y="5593586"/>
                <a:ext cx="647934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dirty="0" smtClean="0"/>
                  <a:t>אחים</a:t>
                </a:r>
                <a:endParaRPr lang="he-IL" dirty="0"/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238639" y="4126871"/>
              <a:ext cx="1609859" cy="360000"/>
              <a:chOff x="379276" y="5048104"/>
              <a:chExt cx="1609859" cy="384392"/>
            </a:xfrm>
          </p:grpSpPr>
          <p:cxnSp>
            <p:nvCxnSpPr>
              <p:cNvPr id="8" name="Straight Connector 7"/>
              <p:cNvCxnSpPr/>
              <p:nvPr/>
            </p:nvCxnSpPr>
            <p:spPr>
              <a:xfrm flipV="1">
                <a:off x="379276" y="5419617"/>
                <a:ext cx="1609859" cy="12879"/>
              </a:xfrm>
              <a:prstGeom prst="line">
                <a:avLst/>
              </a:prstGeom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851423" y="5048104"/>
                <a:ext cx="867545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dirty="0" smtClean="0"/>
                  <a:t>נישואים</a:t>
                </a:r>
                <a:endParaRPr lang="he-IL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38639" y="5157317"/>
              <a:ext cx="1609859" cy="360000"/>
              <a:chOff x="437882" y="6169186"/>
              <a:chExt cx="1609859" cy="373282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 flipV="1">
                <a:off x="437882" y="6538518"/>
                <a:ext cx="1609859" cy="395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851423" y="6169186"/>
                <a:ext cx="665567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dirty="0" smtClean="0"/>
                  <a:t>צאצא</a:t>
                </a:r>
                <a:endParaRPr lang="he-IL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238639" y="5672540"/>
              <a:ext cx="1609859" cy="360000"/>
              <a:chOff x="2819312" y="5042291"/>
              <a:chExt cx="1609859" cy="369332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2819312" y="5411623"/>
                <a:ext cx="1609859" cy="0"/>
              </a:xfrm>
              <a:prstGeom prst="line">
                <a:avLst/>
              </a:prstGeom>
              <a:ln w="5715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3002177" y="5042291"/>
                <a:ext cx="1426994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dirty="0" smtClean="0"/>
                  <a:t>נישואים שניים</a:t>
                </a:r>
                <a:endParaRPr lang="he-IL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238639" y="6187760"/>
              <a:ext cx="1313645" cy="369332"/>
              <a:chOff x="2575130" y="6409525"/>
              <a:chExt cx="1313645" cy="378906"/>
            </a:xfrm>
          </p:grpSpPr>
          <p:sp>
            <p:nvSpPr>
              <p:cNvPr id="17" name="Multiply 16"/>
              <p:cNvSpPr/>
              <p:nvPr/>
            </p:nvSpPr>
            <p:spPr>
              <a:xfrm>
                <a:off x="2575130" y="6450446"/>
                <a:ext cx="427047" cy="287490"/>
              </a:xfrm>
              <a:prstGeom prst="mathMultiply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42444" y="6409525"/>
                <a:ext cx="646331" cy="378906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dirty="0" smtClean="0"/>
                  <a:t>נפטר</a:t>
                </a:r>
                <a:endParaRPr lang="he-IL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238639" y="6433615"/>
              <a:ext cx="1729961" cy="369332"/>
              <a:chOff x="5787639" y="4632762"/>
              <a:chExt cx="1729961" cy="369332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5872766" y="5002094"/>
                <a:ext cx="1506828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5787639" y="4632762"/>
                <a:ext cx="1729961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dirty="0" smtClean="0"/>
                  <a:t>בעילה שלא ברצון</a:t>
                </a:r>
                <a:endParaRPr lang="he-IL" dirty="0"/>
              </a:p>
            </p:txBody>
          </p:sp>
        </p:grpSp>
      </p:grpSp>
      <p:sp>
        <p:nvSpPr>
          <p:cNvPr id="26" name="Rectangle 25"/>
          <p:cNvSpPr/>
          <p:nvPr/>
        </p:nvSpPr>
        <p:spPr>
          <a:xfrm>
            <a:off x="9180524" y="6097758"/>
            <a:ext cx="28116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elhanan.haenel@gmail.com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0675445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980964" y="0"/>
            <a:ext cx="27975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5400" b="1" i="1" u="sng" cap="none" spc="0" dirty="0">
                <a:ln/>
                <a:solidFill>
                  <a:srgbClr val="00B050"/>
                </a:solidFill>
              </a:rPr>
              <a:t>בת אשתו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30523" y="5656746"/>
            <a:ext cx="2459864" cy="8500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שמעון</a:t>
            </a:r>
            <a:endParaRPr lang="he-IL" sz="3600" dirty="0"/>
          </a:p>
        </p:txBody>
      </p:sp>
      <p:sp>
        <p:nvSpPr>
          <p:cNvPr id="18" name="Rectangle 17"/>
          <p:cNvSpPr/>
          <p:nvPr/>
        </p:nvSpPr>
        <p:spPr>
          <a:xfrm>
            <a:off x="9884953" y="5655816"/>
            <a:ext cx="2345630" cy="85000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ראובן</a:t>
            </a:r>
            <a:endParaRPr lang="he-IL" sz="3600" dirty="0"/>
          </a:p>
        </p:txBody>
      </p:sp>
      <p:sp>
        <p:nvSpPr>
          <p:cNvPr id="20" name="Rectangle 19"/>
          <p:cNvSpPr/>
          <p:nvPr/>
        </p:nvSpPr>
        <p:spPr>
          <a:xfrm>
            <a:off x="6748216" y="5636488"/>
            <a:ext cx="2060619" cy="8500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לוי</a:t>
            </a:r>
            <a:endParaRPr lang="he-IL" sz="36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9034186" y="6047600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954459" y="6097465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803062" y="6097464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755244" y="5622593"/>
            <a:ext cx="2215164" cy="8500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 יהודה </a:t>
            </a:r>
            <a:endParaRPr lang="he-IL" sz="3600" dirty="0"/>
          </a:p>
        </p:txBody>
      </p:sp>
      <p:sp>
        <p:nvSpPr>
          <p:cNvPr id="30" name="Multiply 29"/>
          <p:cNvSpPr/>
          <p:nvPr/>
        </p:nvSpPr>
        <p:spPr>
          <a:xfrm>
            <a:off x="8072017" y="5869248"/>
            <a:ext cx="489135" cy="42500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Multiply 30"/>
          <p:cNvSpPr/>
          <p:nvPr/>
        </p:nvSpPr>
        <p:spPr>
          <a:xfrm>
            <a:off x="5367042" y="5855352"/>
            <a:ext cx="569052" cy="48422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Rectangle 1"/>
          <p:cNvSpPr/>
          <p:nvPr/>
        </p:nvSpPr>
        <p:spPr>
          <a:xfrm>
            <a:off x="5276037" y="1031659"/>
            <a:ext cx="2029705" cy="9530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יוסף</a:t>
            </a:r>
            <a:endParaRPr lang="he-IL" sz="3600" dirty="0"/>
          </a:p>
        </p:txBody>
      </p:sp>
      <p:grpSp>
        <p:nvGrpSpPr>
          <p:cNvPr id="50" name="Group 49"/>
          <p:cNvGrpSpPr/>
          <p:nvPr/>
        </p:nvGrpSpPr>
        <p:grpSpPr>
          <a:xfrm>
            <a:off x="7406335" y="1057415"/>
            <a:ext cx="2974679" cy="953036"/>
            <a:chOff x="7495190" y="3245475"/>
            <a:chExt cx="2974679" cy="953036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7495190" y="3709115"/>
              <a:ext cx="1172815" cy="12878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8875402" y="3245475"/>
              <a:ext cx="1594467" cy="95303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אם רחל</a:t>
              </a:r>
              <a:endParaRPr lang="he-IL" sz="3600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194462" y="1057415"/>
            <a:ext cx="2980982" cy="953036"/>
            <a:chOff x="2283317" y="3245475"/>
            <a:chExt cx="2980982" cy="953036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3966693" y="3709115"/>
              <a:ext cx="1297606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2283317" y="3245475"/>
              <a:ext cx="1560782" cy="95303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אם לאה</a:t>
              </a:r>
              <a:endParaRPr lang="he-IL" sz="36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7762433" y="1739261"/>
            <a:ext cx="2295273" cy="2552740"/>
            <a:chOff x="7762433" y="1739261"/>
            <a:chExt cx="2295273" cy="2552740"/>
          </a:xfrm>
        </p:grpSpPr>
        <p:cxnSp>
          <p:nvCxnSpPr>
            <p:cNvPr id="34" name="Straight Arrow Connector 33"/>
            <p:cNvCxnSpPr/>
            <p:nvPr/>
          </p:nvCxnSpPr>
          <p:spPr>
            <a:xfrm>
              <a:off x="7762433" y="1739261"/>
              <a:ext cx="920415" cy="1469899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8418783" y="3158660"/>
              <a:ext cx="1638923" cy="113334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רחל</a:t>
              </a:r>
              <a:endParaRPr lang="he-IL" sz="36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112104" y="1621649"/>
            <a:ext cx="1798960" cy="2636694"/>
            <a:chOff x="2448372" y="3775638"/>
            <a:chExt cx="1798960" cy="2636694"/>
          </a:xfrm>
        </p:grpSpPr>
        <p:cxnSp>
          <p:nvCxnSpPr>
            <p:cNvPr id="39" name="Straight Arrow Connector 38"/>
            <p:cNvCxnSpPr/>
            <p:nvPr/>
          </p:nvCxnSpPr>
          <p:spPr>
            <a:xfrm flipH="1">
              <a:off x="3548203" y="3775638"/>
              <a:ext cx="567423" cy="1486918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2448372" y="5363149"/>
              <a:ext cx="1798960" cy="1049183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לאה</a:t>
              </a:r>
              <a:endParaRPr lang="he-IL" sz="3600" dirty="0"/>
            </a:p>
          </p:txBody>
        </p:sp>
      </p:grpSp>
      <p:cxnSp>
        <p:nvCxnSpPr>
          <p:cNvPr id="42" name="Straight Connector 41"/>
          <p:cNvCxnSpPr/>
          <p:nvPr/>
        </p:nvCxnSpPr>
        <p:spPr>
          <a:xfrm flipH="1">
            <a:off x="7778525" y="4258343"/>
            <a:ext cx="800626" cy="130488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295649" y="4358936"/>
            <a:ext cx="288143" cy="12042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0152103" y="2010451"/>
            <a:ext cx="1386408" cy="3552772"/>
          </a:xfrm>
          <a:prstGeom prst="line">
            <a:avLst/>
          </a:prstGeom>
          <a:ln w="571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1099962" y="2010452"/>
            <a:ext cx="1471688" cy="3552771"/>
          </a:xfrm>
          <a:prstGeom prst="line">
            <a:avLst/>
          </a:prstGeom>
          <a:ln w="571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Multiply 48"/>
          <p:cNvSpPr/>
          <p:nvPr/>
        </p:nvSpPr>
        <p:spPr>
          <a:xfrm>
            <a:off x="6656249" y="1295673"/>
            <a:ext cx="491521" cy="47651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602" y="395916"/>
            <a:ext cx="737919" cy="1087216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8258" y="390880"/>
            <a:ext cx="741337" cy="1092252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0843" y="2365108"/>
            <a:ext cx="743776" cy="1091279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0441" y="2663520"/>
            <a:ext cx="743776" cy="1091279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5742" y="3935943"/>
            <a:ext cx="743776" cy="109127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9358" y="4295933"/>
            <a:ext cx="743776" cy="1091279"/>
          </a:xfrm>
          <a:prstGeom prst="rect">
            <a:avLst/>
          </a:prstGeom>
        </p:spPr>
      </p:pic>
      <p:grpSp>
        <p:nvGrpSpPr>
          <p:cNvPr id="43" name="Group 42"/>
          <p:cNvGrpSpPr/>
          <p:nvPr/>
        </p:nvGrpSpPr>
        <p:grpSpPr>
          <a:xfrm>
            <a:off x="467489" y="-2"/>
            <a:ext cx="1459282" cy="1159331"/>
            <a:chOff x="238639" y="4126871"/>
            <a:chExt cx="1609859" cy="2703565"/>
          </a:xfrm>
        </p:grpSpPr>
        <p:grpSp>
          <p:nvGrpSpPr>
            <p:cNvPr id="45" name="Group 44"/>
            <p:cNvGrpSpPr/>
            <p:nvPr/>
          </p:nvGrpSpPr>
          <p:grpSpPr>
            <a:xfrm>
              <a:off x="238639" y="4642091"/>
              <a:ext cx="1609859" cy="642678"/>
              <a:chOff x="437882" y="5593586"/>
              <a:chExt cx="1609859" cy="659338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>
                <a:off x="437882" y="5962918"/>
                <a:ext cx="1609859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TextBox 65"/>
              <p:cNvSpPr txBox="1"/>
              <p:nvPr/>
            </p:nvSpPr>
            <p:spPr>
              <a:xfrm>
                <a:off x="1100390" y="5593586"/>
                <a:ext cx="384721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אחים</a:t>
                </a:r>
                <a:endParaRPr lang="he-IL" sz="1200" dirty="0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238639" y="4126871"/>
              <a:ext cx="1609859" cy="642678"/>
              <a:chOff x="379276" y="5048104"/>
              <a:chExt cx="1609859" cy="686223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flipV="1">
                <a:off x="379276" y="5419617"/>
                <a:ext cx="1609859" cy="12879"/>
              </a:xfrm>
              <a:prstGeom prst="line">
                <a:avLst/>
              </a:prstGeom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Box 63"/>
              <p:cNvSpPr txBox="1"/>
              <p:nvPr/>
            </p:nvSpPr>
            <p:spPr>
              <a:xfrm>
                <a:off x="1219031" y="5048104"/>
                <a:ext cx="499937" cy="686223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</a:t>
                </a:r>
                <a:endParaRPr lang="he-IL" sz="1200" dirty="0"/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238639" y="5157320"/>
              <a:ext cx="1609859" cy="642679"/>
              <a:chOff x="437882" y="6169186"/>
              <a:chExt cx="1609859" cy="666390"/>
            </a:xfrm>
          </p:grpSpPr>
          <p:cxnSp>
            <p:nvCxnSpPr>
              <p:cNvPr id="61" name="Straight Arrow Connector 60"/>
              <p:cNvCxnSpPr/>
              <p:nvPr/>
            </p:nvCxnSpPr>
            <p:spPr>
              <a:xfrm flipV="1">
                <a:off x="437882" y="6538518"/>
                <a:ext cx="1609859" cy="395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extBox 61"/>
              <p:cNvSpPr txBox="1"/>
              <p:nvPr/>
            </p:nvSpPr>
            <p:spPr>
              <a:xfrm>
                <a:off x="1122249" y="6169186"/>
                <a:ext cx="394740" cy="66639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צאצא</a:t>
                </a:r>
                <a:endParaRPr lang="he-IL" sz="1200" dirty="0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238639" y="5672537"/>
              <a:ext cx="1609859" cy="642678"/>
              <a:chOff x="2819312" y="5042291"/>
              <a:chExt cx="1609859" cy="659338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>
                <a:off x="2819312" y="5411623"/>
                <a:ext cx="1609859" cy="0"/>
              </a:xfrm>
              <a:prstGeom prst="line">
                <a:avLst/>
              </a:prstGeom>
              <a:ln w="5715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TextBox 59"/>
              <p:cNvSpPr txBox="1"/>
              <p:nvPr/>
            </p:nvSpPr>
            <p:spPr>
              <a:xfrm>
                <a:off x="3637438" y="5042291"/>
                <a:ext cx="791733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 שניים</a:t>
                </a:r>
                <a:endParaRPr lang="he-IL" sz="1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38639" y="6187759"/>
              <a:ext cx="1313646" cy="642677"/>
              <a:chOff x="2575130" y="6409525"/>
              <a:chExt cx="1313646" cy="659337"/>
            </a:xfrm>
          </p:grpSpPr>
          <p:sp>
            <p:nvSpPr>
              <p:cNvPr id="57" name="Multiply 56"/>
              <p:cNvSpPr/>
              <p:nvPr/>
            </p:nvSpPr>
            <p:spPr>
              <a:xfrm>
                <a:off x="2575130" y="6450446"/>
                <a:ext cx="427047" cy="287490"/>
              </a:xfrm>
              <a:prstGeom prst="mathMultiply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20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3504055" y="6409525"/>
                <a:ext cx="384721" cy="659337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נפטר</a:t>
                </a:r>
                <a:endParaRPr lang="he-IL" sz="1200" dirty="0"/>
              </a:p>
            </p:txBody>
          </p:sp>
        </p:grpSp>
      </p:grpSp>
      <p:sp>
        <p:nvSpPr>
          <p:cNvPr id="67" name="Rectangle 66"/>
          <p:cNvSpPr/>
          <p:nvPr/>
        </p:nvSpPr>
        <p:spPr>
          <a:xfrm>
            <a:off x="390769" y="-2"/>
            <a:ext cx="1612722" cy="1388729"/>
          </a:xfrm>
          <a:prstGeom prst="rect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590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2" grpId="0" animBg="1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47149" y="0"/>
            <a:ext cx="25330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5400" b="1" i="1" u="sng" cap="none" spc="0" dirty="0" smtClean="0">
                <a:ln/>
                <a:solidFill>
                  <a:srgbClr val="7030A0"/>
                </a:solidFill>
                <a:effectLst/>
              </a:rPr>
              <a:t>בת בתה</a:t>
            </a:r>
            <a:endParaRPr lang="en-US" sz="5400" b="1" i="1" u="sng" cap="none" spc="0" dirty="0">
              <a:ln/>
              <a:solidFill>
                <a:srgbClr val="7030A0"/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83410" y="5448623"/>
            <a:ext cx="2459864" cy="85000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שמעון</a:t>
            </a:r>
            <a:endParaRPr lang="he-IL" sz="3600" dirty="0"/>
          </a:p>
        </p:txBody>
      </p:sp>
      <p:sp>
        <p:nvSpPr>
          <p:cNvPr id="23" name="Rectangle 22"/>
          <p:cNvSpPr/>
          <p:nvPr/>
        </p:nvSpPr>
        <p:spPr>
          <a:xfrm>
            <a:off x="9632560" y="5492326"/>
            <a:ext cx="2345630" cy="8500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ראובן</a:t>
            </a:r>
            <a:endParaRPr lang="he-IL" sz="3600" dirty="0"/>
          </a:p>
        </p:txBody>
      </p:sp>
      <p:sp>
        <p:nvSpPr>
          <p:cNvPr id="25" name="Rectangle 24"/>
          <p:cNvSpPr/>
          <p:nvPr/>
        </p:nvSpPr>
        <p:spPr>
          <a:xfrm>
            <a:off x="6694986" y="5448624"/>
            <a:ext cx="2060619" cy="8500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לוי</a:t>
            </a:r>
            <a:endParaRPr lang="he-IL" sz="36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3014910" y="5916470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854284" y="5916470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8890767" y="5916470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543366" y="5491465"/>
            <a:ext cx="2215164" cy="8500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 יהודה </a:t>
            </a:r>
            <a:endParaRPr lang="he-IL" sz="3600" dirty="0"/>
          </a:p>
        </p:txBody>
      </p:sp>
      <p:sp>
        <p:nvSpPr>
          <p:cNvPr id="36" name="Multiply 35"/>
          <p:cNvSpPr/>
          <p:nvPr/>
        </p:nvSpPr>
        <p:spPr>
          <a:xfrm>
            <a:off x="5130971" y="5703967"/>
            <a:ext cx="489135" cy="42500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Multiply 36"/>
          <p:cNvSpPr/>
          <p:nvPr/>
        </p:nvSpPr>
        <p:spPr>
          <a:xfrm>
            <a:off x="8215110" y="5715403"/>
            <a:ext cx="569052" cy="48422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Oval 1"/>
          <p:cNvSpPr/>
          <p:nvPr/>
        </p:nvSpPr>
        <p:spPr>
          <a:xfrm>
            <a:off x="9053848" y="772731"/>
            <a:ext cx="1751527" cy="88864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עדה</a:t>
            </a:r>
            <a:endParaRPr lang="he-IL" sz="3600" dirty="0"/>
          </a:p>
        </p:txBody>
      </p:sp>
      <p:sp>
        <p:nvSpPr>
          <p:cNvPr id="3" name="Oval 2"/>
          <p:cNvSpPr/>
          <p:nvPr/>
        </p:nvSpPr>
        <p:spPr>
          <a:xfrm>
            <a:off x="2311757" y="772731"/>
            <a:ext cx="1616300" cy="9659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צילה</a:t>
            </a:r>
            <a:endParaRPr lang="he-IL" sz="3600" dirty="0"/>
          </a:p>
        </p:txBody>
      </p:sp>
      <p:grpSp>
        <p:nvGrpSpPr>
          <p:cNvPr id="68" name="Group 67"/>
          <p:cNvGrpSpPr/>
          <p:nvPr/>
        </p:nvGrpSpPr>
        <p:grpSpPr>
          <a:xfrm>
            <a:off x="7761196" y="1496407"/>
            <a:ext cx="1550229" cy="2223357"/>
            <a:chOff x="7761196" y="1496407"/>
            <a:chExt cx="1550229" cy="2223357"/>
          </a:xfrm>
        </p:grpSpPr>
        <p:cxnSp>
          <p:nvCxnSpPr>
            <p:cNvPr id="14" name="Straight Arrow Connector 13"/>
            <p:cNvCxnSpPr/>
            <p:nvPr/>
          </p:nvCxnSpPr>
          <p:spPr>
            <a:xfrm flipH="1">
              <a:off x="8487177" y="1496407"/>
              <a:ext cx="566671" cy="1027852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7761196" y="2678805"/>
              <a:ext cx="1550229" cy="104095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חנה</a:t>
              </a:r>
              <a:endParaRPr lang="he-IL" sz="3600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436984" y="1661374"/>
            <a:ext cx="1572898" cy="1906074"/>
            <a:chOff x="3436984" y="1661374"/>
            <a:chExt cx="1572898" cy="1906074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3436984" y="1661374"/>
              <a:ext cx="606982" cy="1017432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/>
            <p:nvPr/>
          </p:nvSpPr>
          <p:spPr>
            <a:xfrm>
              <a:off x="3436984" y="2678805"/>
              <a:ext cx="1572898" cy="888643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מרים</a:t>
              </a:r>
              <a:endParaRPr lang="he-IL" sz="3600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5009882" y="2768958"/>
            <a:ext cx="2751314" cy="798490"/>
            <a:chOff x="5009882" y="2768958"/>
            <a:chExt cx="2751314" cy="798490"/>
          </a:xfrm>
        </p:grpSpPr>
        <p:sp>
          <p:nvSpPr>
            <p:cNvPr id="39" name="Rectangle 38"/>
            <p:cNvSpPr/>
            <p:nvPr/>
          </p:nvSpPr>
          <p:spPr>
            <a:xfrm>
              <a:off x="5629323" y="2768958"/>
              <a:ext cx="1512431" cy="7984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משה</a:t>
              </a:r>
              <a:endParaRPr lang="he-IL" sz="3600" dirty="0"/>
            </a:p>
          </p:txBody>
        </p:sp>
        <p:cxnSp>
          <p:nvCxnSpPr>
            <p:cNvPr id="44" name="Straight Connector 43"/>
            <p:cNvCxnSpPr>
              <a:stCxn id="39" idx="3"/>
              <a:endCxn id="20" idx="2"/>
            </p:cNvCxnSpPr>
            <p:nvPr/>
          </p:nvCxnSpPr>
          <p:spPr>
            <a:xfrm>
              <a:off x="7141754" y="3168203"/>
              <a:ext cx="619442" cy="31082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38" idx="6"/>
            </p:cNvCxnSpPr>
            <p:nvPr/>
          </p:nvCxnSpPr>
          <p:spPr>
            <a:xfrm>
              <a:off x="5009882" y="3123127"/>
              <a:ext cx="610224" cy="45076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7141754" y="3168203"/>
            <a:ext cx="2169670" cy="1912258"/>
            <a:chOff x="7141754" y="3168203"/>
            <a:chExt cx="2169670" cy="1912258"/>
          </a:xfrm>
        </p:grpSpPr>
        <p:sp>
          <p:nvSpPr>
            <p:cNvPr id="40" name="Oval 39"/>
            <p:cNvSpPr/>
            <p:nvPr/>
          </p:nvSpPr>
          <p:spPr>
            <a:xfrm>
              <a:off x="7680213" y="4101923"/>
              <a:ext cx="1631211" cy="97853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רחל</a:t>
              </a:r>
              <a:endParaRPr lang="he-IL" sz="3600" dirty="0"/>
            </a:p>
          </p:txBody>
        </p:sp>
        <p:cxnSp>
          <p:nvCxnSpPr>
            <p:cNvPr id="55" name="Straight Arrow Connector 54"/>
            <p:cNvCxnSpPr>
              <a:stCxn id="39" idx="3"/>
            </p:cNvCxnSpPr>
            <p:nvPr/>
          </p:nvCxnSpPr>
          <p:spPr>
            <a:xfrm>
              <a:off x="7141754" y="3168203"/>
              <a:ext cx="933300" cy="93372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3014910" y="3168203"/>
            <a:ext cx="2614413" cy="1937759"/>
            <a:chOff x="3014910" y="3168203"/>
            <a:chExt cx="2614413" cy="1937759"/>
          </a:xfrm>
        </p:grpSpPr>
        <p:sp>
          <p:nvSpPr>
            <p:cNvPr id="41" name="Oval 40"/>
            <p:cNvSpPr/>
            <p:nvPr/>
          </p:nvSpPr>
          <p:spPr>
            <a:xfrm>
              <a:off x="3014910" y="4139839"/>
              <a:ext cx="1854976" cy="96612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לאה</a:t>
              </a:r>
              <a:endParaRPr lang="he-IL" sz="3600" dirty="0"/>
            </a:p>
          </p:txBody>
        </p:sp>
        <p:cxnSp>
          <p:nvCxnSpPr>
            <p:cNvPr id="59" name="Straight Arrow Connector 58"/>
            <p:cNvCxnSpPr>
              <a:stCxn id="39" idx="1"/>
            </p:cNvCxnSpPr>
            <p:nvPr/>
          </p:nvCxnSpPr>
          <p:spPr>
            <a:xfrm flipH="1">
              <a:off x="4650948" y="3168203"/>
              <a:ext cx="978375" cy="971636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" name="Straight Connector 60"/>
          <p:cNvCxnSpPr/>
          <p:nvPr/>
        </p:nvCxnSpPr>
        <p:spPr>
          <a:xfrm flipV="1">
            <a:off x="7141754" y="4868214"/>
            <a:ext cx="538459" cy="46364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 flipV="1">
            <a:off x="4650948" y="4984124"/>
            <a:ext cx="358934" cy="36060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 flipV="1">
            <a:off x="10058400" y="1738647"/>
            <a:ext cx="334851" cy="359320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1648496" y="1738647"/>
            <a:ext cx="1120462" cy="360608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5034715" y="2320148"/>
            <a:ext cx="2678295" cy="754702"/>
            <a:chOff x="5034715" y="2320148"/>
            <a:chExt cx="2678295" cy="75470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34715" y="2320148"/>
              <a:ext cx="467716" cy="68623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15235" y="2344507"/>
              <a:ext cx="497775" cy="730343"/>
            </a:xfrm>
            <a:prstGeom prst="rect">
              <a:avLst/>
            </a:prstGeom>
          </p:spPr>
        </p:pic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3465" y="4502445"/>
            <a:ext cx="407295" cy="5975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1758" y="4407654"/>
            <a:ext cx="475355" cy="6974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551" y="2751352"/>
            <a:ext cx="743776" cy="10912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4351" y="2774758"/>
            <a:ext cx="743776" cy="1091279"/>
          </a:xfrm>
          <a:prstGeom prst="rect">
            <a:avLst/>
          </a:prstGeom>
        </p:spPr>
      </p:pic>
      <p:sp>
        <p:nvSpPr>
          <p:cNvPr id="42" name="TextBox 42"/>
          <p:cNvSpPr txBox="1"/>
          <p:nvPr/>
        </p:nvSpPr>
        <p:spPr>
          <a:xfrm>
            <a:off x="-96256" y="163929"/>
            <a:ext cx="5130971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1600" dirty="0" smtClean="0"/>
              <a:t>רחל אסורה לראובן כי היא בת </a:t>
            </a:r>
            <a:r>
              <a:rPr lang="he-IL" sz="1600" dirty="0" err="1" smtClean="0"/>
              <a:t>בת</a:t>
            </a:r>
            <a:r>
              <a:rPr lang="he-IL" sz="1600" dirty="0" smtClean="0"/>
              <a:t> אשתו. לאה מותרת לראובן. </a:t>
            </a:r>
          </a:p>
          <a:p>
            <a:r>
              <a:rPr lang="he-IL" sz="1600" dirty="0" smtClean="0"/>
              <a:t>לאה </a:t>
            </a:r>
            <a:r>
              <a:rPr lang="he-IL" sz="1600" dirty="0"/>
              <a:t>אסורה </a:t>
            </a:r>
            <a:r>
              <a:rPr lang="he-IL" sz="1600" dirty="0" smtClean="0"/>
              <a:t>לשמעון </a:t>
            </a:r>
            <a:r>
              <a:rPr lang="he-IL" sz="1600" dirty="0"/>
              <a:t>כי היא בת </a:t>
            </a:r>
            <a:r>
              <a:rPr lang="he-IL" sz="1600" dirty="0" err="1" smtClean="0"/>
              <a:t>בת</a:t>
            </a:r>
            <a:r>
              <a:rPr lang="he-IL" sz="1600" dirty="0" smtClean="0"/>
              <a:t> אשתו. רחל </a:t>
            </a:r>
            <a:r>
              <a:rPr lang="he-IL" sz="1600" dirty="0"/>
              <a:t>מותרת </a:t>
            </a:r>
            <a:r>
              <a:rPr lang="he-IL" sz="1600" dirty="0" smtClean="0"/>
              <a:t>לשמעון.  </a:t>
            </a:r>
            <a:endParaRPr lang="he-IL" sz="1600" dirty="0"/>
          </a:p>
          <a:p>
            <a:endParaRPr lang="he-IL" dirty="0"/>
          </a:p>
        </p:txBody>
      </p:sp>
      <p:sp>
        <p:nvSpPr>
          <p:cNvPr id="43" name="TextBox 41"/>
          <p:cNvSpPr txBox="1"/>
          <p:nvPr/>
        </p:nvSpPr>
        <p:spPr>
          <a:xfrm>
            <a:off x="4726621" y="3952951"/>
            <a:ext cx="27917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רחל ולאה אחיות מהאב משה. </a:t>
            </a:r>
            <a:endParaRPr lang="he-IL" dirty="0"/>
          </a:p>
        </p:txBody>
      </p:sp>
      <p:grpSp>
        <p:nvGrpSpPr>
          <p:cNvPr id="45" name="Group 44"/>
          <p:cNvGrpSpPr/>
          <p:nvPr/>
        </p:nvGrpSpPr>
        <p:grpSpPr>
          <a:xfrm>
            <a:off x="193979" y="1107036"/>
            <a:ext cx="1459282" cy="1159331"/>
            <a:chOff x="238639" y="4126871"/>
            <a:chExt cx="1609859" cy="2703565"/>
          </a:xfrm>
        </p:grpSpPr>
        <p:grpSp>
          <p:nvGrpSpPr>
            <p:cNvPr id="46" name="Group 45"/>
            <p:cNvGrpSpPr/>
            <p:nvPr/>
          </p:nvGrpSpPr>
          <p:grpSpPr>
            <a:xfrm>
              <a:off x="238639" y="4642091"/>
              <a:ext cx="1609859" cy="642678"/>
              <a:chOff x="437882" y="5593586"/>
              <a:chExt cx="1609859" cy="659338"/>
            </a:xfrm>
          </p:grpSpPr>
          <p:cxnSp>
            <p:nvCxnSpPr>
              <p:cNvPr id="64" name="Straight Connector 63"/>
              <p:cNvCxnSpPr/>
              <p:nvPr/>
            </p:nvCxnSpPr>
            <p:spPr>
              <a:xfrm>
                <a:off x="437882" y="5962918"/>
                <a:ext cx="1609859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TextBox 65"/>
              <p:cNvSpPr txBox="1"/>
              <p:nvPr/>
            </p:nvSpPr>
            <p:spPr>
              <a:xfrm>
                <a:off x="1100390" y="5593586"/>
                <a:ext cx="384721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אחים</a:t>
                </a:r>
                <a:endParaRPr lang="he-IL" sz="1200" dirty="0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238639" y="4126871"/>
              <a:ext cx="1609859" cy="642678"/>
              <a:chOff x="379276" y="5048104"/>
              <a:chExt cx="1609859" cy="686223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flipV="1">
                <a:off x="379276" y="5419617"/>
                <a:ext cx="1609859" cy="12879"/>
              </a:xfrm>
              <a:prstGeom prst="line">
                <a:avLst/>
              </a:prstGeom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extBox 61"/>
              <p:cNvSpPr txBox="1"/>
              <p:nvPr/>
            </p:nvSpPr>
            <p:spPr>
              <a:xfrm>
                <a:off x="1219031" y="5048104"/>
                <a:ext cx="499937" cy="686223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</a:t>
                </a:r>
                <a:endParaRPr lang="he-IL" sz="1200" dirty="0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238639" y="5157320"/>
              <a:ext cx="1609859" cy="642679"/>
              <a:chOff x="437882" y="6169186"/>
              <a:chExt cx="1609859" cy="666390"/>
            </a:xfrm>
          </p:grpSpPr>
          <p:cxnSp>
            <p:nvCxnSpPr>
              <p:cNvPr id="57" name="Straight Arrow Connector 56"/>
              <p:cNvCxnSpPr/>
              <p:nvPr/>
            </p:nvCxnSpPr>
            <p:spPr>
              <a:xfrm flipV="1">
                <a:off x="437882" y="6538518"/>
                <a:ext cx="1609859" cy="395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TextBox 57"/>
              <p:cNvSpPr txBox="1"/>
              <p:nvPr/>
            </p:nvSpPr>
            <p:spPr>
              <a:xfrm>
                <a:off x="1122249" y="6169186"/>
                <a:ext cx="394740" cy="66639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צאצא</a:t>
                </a:r>
                <a:endParaRPr lang="he-IL" sz="1200" dirty="0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238639" y="5672537"/>
              <a:ext cx="1609859" cy="642678"/>
              <a:chOff x="2819312" y="5042291"/>
              <a:chExt cx="1609859" cy="659338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2819312" y="5411623"/>
                <a:ext cx="1609859" cy="0"/>
              </a:xfrm>
              <a:prstGeom prst="line">
                <a:avLst/>
              </a:prstGeom>
              <a:ln w="5715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extBox 55"/>
              <p:cNvSpPr txBox="1"/>
              <p:nvPr/>
            </p:nvSpPr>
            <p:spPr>
              <a:xfrm>
                <a:off x="3637438" y="5042291"/>
                <a:ext cx="791733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 שניים</a:t>
                </a:r>
                <a:endParaRPr lang="he-IL" sz="1200" dirty="0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238639" y="6187759"/>
              <a:ext cx="1313646" cy="642677"/>
              <a:chOff x="2575130" y="6409525"/>
              <a:chExt cx="1313646" cy="659337"/>
            </a:xfrm>
          </p:grpSpPr>
          <p:sp>
            <p:nvSpPr>
              <p:cNvPr id="52" name="Multiply 51"/>
              <p:cNvSpPr/>
              <p:nvPr/>
            </p:nvSpPr>
            <p:spPr>
              <a:xfrm>
                <a:off x="2575130" y="6450446"/>
                <a:ext cx="427047" cy="287490"/>
              </a:xfrm>
              <a:prstGeom prst="mathMultiply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20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504055" y="6409525"/>
                <a:ext cx="384721" cy="659337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נפטר</a:t>
                </a:r>
                <a:endParaRPr lang="he-IL" sz="1200" dirty="0"/>
              </a:p>
            </p:txBody>
          </p:sp>
        </p:grpSp>
      </p:grpSp>
      <p:sp>
        <p:nvSpPr>
          <p:cNvPr id="73" name="Rectangle 72"/>
          <p:cNvSpPr/>
          <p:nvPr/>
        </p:nvSpPr>
        <p:spPr>
          <a:xfrm>
            <a:off x="129221" y="1061067"/>
            <a:ext cx="1612722" cy="1388729"/>
          </a:xfrm>
          <a:prstGeom prst="rect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065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90218" y="0"/>
            <a:ext cx="23342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5400" b="1" i="1" u="sng" cap="none" spc="0" dirty="0" smtClean="0">
                <a:ln/>
                <a:solidFill>
                  <a:srgbClr val="FF0000"/>
                </a:solidFill>
                <a:effectLst/>
              </a:rPr>
              <a:t>בת בנה</a:t>
            </a:r>
            <a:endParaRPr lang="en-US" sz="5400" b="1" i="1" u="sng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3410" y="5448623"/>
            <a:ext cx="2459864" cy="85000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שמעון</a:t>
            </a:r>
            <a:endParaRPr lang="he-IL" sz="3600" dirty="0"/>
          </a:p>
        </p:txBody>
      </p:sp>
      <p:sp>
        <p:nvSpPr>
          <p:cNvPr id="6" name="Rectangle 5"/>
          <p:cNvSpPr/>
          <p:nvPr/>
        </p:nvSpPr>
        <p:spPr>
          <a:xfrm>
            <a:off x="9632560" y="5492326"/>
            <a:ext cx="2345630" cy="8500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ראובן</a:t>
            </a:r>
            <a:endParaRPr lang="he-IL" sz="3600" dirty="0"/>
          </a:p>
        </p:txBody>
      </p:sp>
      <p:sp>
        <p:nvSpPr>
          <p:cNvPr id="7" name="Rectangle 6"/>
          <p:cNvSpPr/>
          <p:nvPr/>
        </p:nvSpPr>
        <p:spPr>
          <a:xfrm>
            <a:off x="6694986" y="5448624"/>
            <a:ext cx="2060619" cy="8500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לוי</a:t>
            </a:r>
            <a:endParaRPr lang="he-IL" sz="3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014910" y="5916470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54284" y="5916470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890767" y="5916470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543366" y="5491465"/>
            <a:ext cx="2215164" cy="8500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 יהודה </a:t>
            </a:r>
            <a:endParaRPr lang="he-IL" sz="3600" dirty="0"/>
          </a:p>
        </p:txBody>
      </p:sp>
      <p:sp>
        <p:nvSpPr>
          <p:cNvPr id="12" name="Multiply 11"/>
          <p:cNvSpPr/>
          <p:nvPr/>
        </p:nvSpPr>
        <p:spPr>
          <a:xfrm>
            <a:off x="5130971" y="5703967"/>
            <a:ext cx="489135" cy="42500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Multiply 12"/>
          <p:cNvSpPr/>
          <p:nvPr/>
        </p:nvSpPr>
        <p:spPr>
          <a:xfrm>
            <a:off x="8215110" y="5715403"/>
            <a:ext cx="569052" cy="48422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Oval 13"/>
          <p:cNvSpPr/>
          <p:nvPr/>
        </p:nvSpPr>
        <p:spPr>
          <a:xfrm>
            <a:off x="9053848" y="772731"/>
            <a:ext cx="1751527" cy="88864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עדה</a:t>
            </a:r>
            <a:endParaRPr lang="he-IL" sz="3600" dirty="0"/>
          </a:p>
        </p:txBody>
      </p:sp>
      <p:sp>
        <p:nvSpPr>
          <p:cNvPr id="15" name="Oval 14"/>
          <p:cNvSpPr/>
          <p:nvPr/>
        </p:nvSpPr>
        <p:spPr>
          <a:xfrm>
            <a:off x="2311757" y="772731"/>
            <a:ext cx="1616300" cy="9659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צילה</a:t>
            </a:r>
            <a:endParaRPr lang="he-IL" sz="36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6797504" y="2717590"/>
            <a:ext cx="2513920" cy="2362871"/>
            <a:chOff x="6797504" y="2717590"/>
            <a:chExt cx="2513920" cy="2362871"/>
          </a:xfrm>
        </p:grpSpPr>
        <p:sp>
          <p:nvSpPr>
            <p:cNvPr id="27" name="Oval 26"/>
            <p:cNvSpPr/>
            <p:nvPr/>
          </p:nvSpPr>
          <p:spPr>
            <a:xfrm>
              <a:off x="7680213" y="4101923"/>
              <a:ext cx="1631211" cy="97853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רחל</a:t>
              </a:r>
              <a:endParaRPr lang="he-IL" sz="3600" dirty="0"/>
            </a:p>
          </p:txBody>
        </p:sp>
        <p:cxnSp>
          <p:nvCxnSpPr>
            <p:cNvPr id="28" name="Straight Arrow Connector 27"/>
            <p:cNvCxnSpPr>
              <a:stCxn id="42" idx="6"/>
            </p:cNvCxnSpPr>
            <p:nvPr/>
          </p:nvCxnSpPr>
          <p:spPr>
            <a:xfrm>
              <a:off x="6797504" y="2717590"/>
              <a:ext cx="1277550" cy="1384333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3014910" y="2742083"/>
            <a:ext cx="2441036" cy="2363879"/>
            <a:chOff x="3014910" y="2742083"/>
            <a:chExt cx="2441036" cy="2363879"/>
          </a:xfrm>
        </p:grpSpPr>
        <p:sp>
          <p:nvSpPr>
            <p:cNvPr id="30" name="Oval 29"/>
            <p:cNvSpPr/>
            <p:nvPr/>
          </p:nvSpPr>
          <p:spPr>
            <a:xfrm>
              <a:off x="3014910" y="4139839"/>
              <a:ext cx="1854976" cy="96612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לאה</a:t>
              </a:r>
              <a:endParaRPr lang="he-IL" sz="3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H="1">
              <a:off x="4650948" y="2742083"/>
              <a:ext cx="804998" cy="1397756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Connector 31"/>
          <p:cNvCxnSpPr/>
          <p:nvPr/>
        </p:nvCxnSpPr>
        <p:spPr>
          <a:xfrm flipV="1">
            <a:off x="7141754" y="4868214"/>
            <a:ext cx="538459" cy="46364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4650948" y="4984124"/>
            <a:ext cx="358934" cy="36060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 flipV="1">
            <a:off x="10058400" y="1738647"/>
            <a:ext cx="334851" cy="359320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1648496" y="1738647"/>
            <a:ext cx="1120462" cy="360608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7680213" y="1520364"/>
            <a:ext cx="1577602" cy="1595206"/>
            <a:chOff x="7680213" y="1520364"/>
            <a:chExt cx="1577602" cy="1595206"/>
          </a:xfrm>
        </p:grpSpPr>
        <p:cxnSp>
          <p:nvCxnSpPr>
            <p:cNvPr id="37" name="Straight Arrow Connector 36"/>
            <p:cNvCxnSpPr/>
            <p:nvPr/>
          </p:nvCxnSpPr>
          <p:spPr>
            <a:xfrm flipH="1">
              <a:off x="8279021" y="1520364"/>
              <a:ext cx="978794" cy="772733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7680213" y="2368596"/>
              <a:ext cx="1371181" cy="74697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יוסף</a:t>
              </a:r>
              <a:endParaRPr lang="he-IL" sz="36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485337" y="1590538"/>
            <a:ext cx="1320087" cy="1531742"/>
            <a:chOff x="3485337" y="1590538"/>
            <a:chExt cx="1320087" cy="1531742"/>
          </a:xfrm>
        </p:grpSpPr>
        <p:cxnSp>
          <p:nvCxnSpPr>
            <p:cNvPr id="39" name="Straight Arrow Connector 38"/>
            <p:cNvCxnSpPr/>
            <p:nvPr/>
          </p:nvCxnSpPr>
          <p:spPr>
            <a:xfrm>
              <a:off x="3584890" y="1590538"/>
              <a:ext cx="824247" cy="721217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3485337" y="2343668"/>
              <a:ext cx="1320087" cy="77861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אשר</a:t>
              </a:r>
              <a:endParaRPr lang="he-IL" sz="36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469451" y="2319609"/>
            <a:ext cx="2210762" cy="795961"/>
            <a:chOff x="5469451" y="2319609"/>
            <a:chExt cx="2210762" cy="795961"/>
          </a:xfrm>
        </p:grpSpPr>
        <p:sp>
          <p:nvSpPr>
            <p:cNvPr id="42" name="Oval 41"/>
            <p:cNvSpPr/>
            <p:nvPr/>
          </p:nvSpPr>
          <p:spPr>
            <a:xfrm>
              <a:off x="5469451" y="2319609"/>
              <a:ext cx="1328053" cy="795961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חנה</a:t>
              </a:r>
              <a:endParaRPr lang="he-IL" sz="3600" dirty="0"/>
            </a:p>
          </p:txBody>
        </p:sp>
        <p:cxnSp>
          <p:nvCxnSpPr>
            <p:cNvPr id="44" name="Straight Connector 43"/>
            <p:cNvCxnSpPr>
              <a:stCxn id="42" idx="6"/>
              <a:endCxn id="40" idx="1"/>
            </p:cNvCxnSpPr>
            <p:nvPr/>
          </p:nvCxnSpPr>
          <p:spPr>
            <a:xfrm>
              <a:off x="6797504" y="2717590"/>
              <a:ext cx="882709" cy="24493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Straight Connector 47"/>
          <p:cNvCxnSpPr>
            <a:stCxn id="41" idx="3"/>
            <a:endCxn id="42" idx="2"/>
          </p:cNvCxnSpPr>
          <p:nvPr/>
        </p:nvCxnSpPr>
        <p:spPr>
          <a:xfrm flipV="1">
            <a:off x="4805424" y="2717590"/>
            <a:ext cx="664027" cy="15384"/>
          </a:xfrm>
          <a:prstGeom prst="line">
            <a:avLst/>
          </a:prstGeom>
          <a:ln w="571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Multiply 49"/>
          <p:cNvSpPr/>
          <p:nvPr/>
        </p:nvSpPr>
        <p:spPr>
          <a:xfrm>
            <a:off x="8768418" y="2591283"/>
            <a:ext cx="282976" cy="36314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8175" y="4352341"/>
            <a:ext cx="548225" cy="8043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3228" y="4278561"/>
            <a:ext cx="502424" cy="73716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423" y="1567926"/>
            <a:ext cx="743776" cy="109127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7811" y="1755342"/>
            <a:ext cx="618135" cy="90693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3001" y="2601020"/>
            <a:ext cx="743776" cy="109127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037" y="2732974"/>
            <a:ext cx="743776" cy="1091279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-121675" y="152221"/>
            <a:ext cx="505985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1600" dirty="0" smtClean="0"/>
              <a:t>רחל אסורה לראובן כי היא בת בן אשתו. לאה מותרת לראובן. </a:t>
            </a:r>
          </a:p>
          <a:p>
            <a:r>
              <a:rPr lang="he-IL" sz="1600" dirty="0" smtClean="0"/>
              <a:t>לאה </a:t>
            </a:r>
            <a:r>
              <a:rPr lang="he-IL" sz="1600" dirty="0"/>
              <a:t>אסורה </a:t>
            </a:r>
            <a:r>
              <a:rPr lang="he-IL" sz="1600" dirty="0" smtClean="0"/>
              <a:t>לשמעון </a:t>
            </a:r>
            <a:r>
              <a:rPr lang="he-IL" sz="1600" dirty="0"/>
              <a:t>כי היא בת </a:t>
            </a:r>
            <a:r>
              <a:rPr lang="he-IL" sz="1600" dirty="0" smtClean="0"/>
              <a:t>בן אשתו. רחל </a:t>
            </a:r>
            <a:r>
              <a:rPr lang="he-IL" sz="1600" dirty="0"/>
              <a:t>מותרת </a:t>
            </a:r>
            <a:r>
              <a:rPr lang="he-IL" sz="1600" dirty="0" smtClean="0"/>
              <a:t>לשמעון.  </a:t>
            </a:r>
            <a:endParaRPr lang="he-IL" sz="1600" dirty="0"/>
          </a:p>
          <a:p>
            <a:endParaRPr lang="he-IL" dirty="0"/>
          </a:p>
        </p:txBody>
      </p:sp>
      <p:sp>
        <p:nvSpPr>
          <p:cNvPr id="45" name="TextBox 37"/>
          <p:cNvSpPr txBox="1"/>
          <p:nvPr/>
        </p:nvSpPr>
        <p:spPr>
          <a:xfrm>
            <a:off x="4819213" y="3849361"/>
            <a:ext cx="27917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רחל ולאה אחיות מהאם חנה.</a:t>
            </a:r>
            <a:endParaRPr lang="he-IL" dirty="0"/>
          </a:p>
        </p:txBody>
      </p:sp>
      <p:grpSp>
        <p:nvGrpSpPr>
          <p:cNvPr id="46" name="Group 45"/>
          <p:cNvGrpSpPr/>
          <p:nvPr/>
        </p:nvGrpSpPr>
        <p:grpSpPr>
          <a:xfrm>
            <a:off x="254828" y="1286127"/>
            <a:ext cx="1459282" cy="1159331"/>
            <a:chOff x="238639" y="4126871"/>
            <a:chExt cx="1609859" cy="2703565"/>
          </a:xfrm>
        </p:grpSpPr>
        <p:grpSp>
          <p:nvGrpSpPr>
            <p:cNvPr id="47" name="Group 46"/>
            <p:cNvGrpSpPr/>
            <p:nvPr/>
          </p:nvGrpSpPr>
          <p:grpSpPr>
            <a:xfrm>
              <a:off x="238639" y="4642091"/>
              <a:ext cx="1609859" cy="642678"/>
              <a:chOff x="437882" y="5593586"/>
              <a:chExt cx="1609859" cy="659338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>
                <a:off x="437882" y="5962918"/>
                <a:ext cx="1609859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TextBox 65"/>
              <p:cNvSpPr txBox="1"/>
              <p:nvPr/>
            </p:nvSpPr>
            <p:spPr>
              <a:xfrm>
                <a:off x="1100390" y="5593586"/>
                <a:ext cx="384721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אחים</a:t>
                </a:r>
                <a:endParaRPr lang="he-IL" sz="1200" dirty="0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238639" y="4126871"/>
              <a:ext cx="1609859" cy="642678"/>
              <a:chOff x="379276" y="5048104"/>
              <a:chExt cx="1609859" cy="686223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flipV="1">
                <a:off x="379276" y="5419617"/>
                <a:ext cx="1609859" cy="12879"/>
              </a:xfrm>
              <a:prstGeom prst="line">
                <a:avLst/>
              </a:prstGeom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Box 63"/>
              <p:cNvSpPr txBox="1"/>
              <p:nvPr/>
            </p:nvSpPr>
            <p:spPr>
              <a:xfrm>
                <a:off x="1219031" y="5048104"/>
                <a:ext cx="499937" cy="686223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</a:t>
                </a:r>
                <a:endParaRPr lang="he-IL" sz="1200" dirty="0"/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238639" y="5157320"/>
              <a:ext cx="1609859" cy="642679"/>
              <a:chOff x="437882" y="6169186"/>
              <a:chExt cx="1609859" cy="666390"/>
            </a:xfrm>
          </p:grpSpPr>
          <p:cxnSp>
            <p:nvCxnSpPr>
              <p:cNvPr id="61" name="Straight Arrow Connector 60"/>
              <p:cNvCxnSpPr/>
              <p:nvPr/>
            </p:nvCxnSpPr>
            <p:spPr>
              <a:xfrm flipV="1">
                <a:off x="437882" y="6538518"/>
                <a:ext cx="1609859" cy="395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extBox 61"/>
              <p:cNvSpPr txBox="1"/>
              <p:nvPr/>
            </p:nvSpPr>
            <p:spPr>
              <a:xfrm>
                <a:off x="1122249" y="6169186"/>
                <a:ext cx="394740" cy="66639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צאצא</a:t>
                </a:r>
                <a:endParaRPr lang="he-IL" sz="1200" dirty="0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238639" y="5672537"/>
              <a:ext cx="1609859" cy="642678"/>
              <a:chOff x="2819312" y="5042291"/>
              <a:chExt cx="1609859" cy="659338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>
                <a:off x="2819312" y="5411623"/>
                <a:ext cx="1609859" cy="0"/>
              </a:xfrm>
              <a:prstGeom prst="line">
                <a:avLst/>
              </a:prstGeom>
              <a:ln w="5715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TextBox 59"/>
              <p:cNvSpPr txBox="1"/>
              <p:nvPr/>
            </p:nvSpPr>
            <p:spPr>
              <a:xfrm>
                <a:off x="3637438" y="5042291"/>
                <a:ext cx="791733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 שניים</a:t>
                </a:r>
                <a:endParaRPr lang="he-IL" sz="1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38639" y="6187759"/>
              <a:ext cx="1313646" cy="642677"/>
              <a:chOff x="2575130" y="6409525"/>
              <a:chExt cx="1313646" cy="659337"/>
            </a:xfrm>
          </p:grpSpPr>
          <p:sp>
            <p:nvSpPr>
              <p:cNvPr id="57" name="Multiply 56"/>
              <p:cNvSpPr/>
              <p:nvPr/>
            </p:nvSpPr>
            <p:spPr>
              <a:xfrm>
                <a:off x="2575130" y="6450446"/>
                <a:ext cx="427047" cy="287490"/>
              </a:xfrm>
              <a:prstGeom prst="mathMultiply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20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3504055" y="6409525"/>
                <a:ext cx="384721" cy="659337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נפטר</a:t>
                </a:r>
                <a:endParaRPr lang="he-IL" sz="1200" dirty="0"/>
              </a:p>
            </p:txBody>
          </p:sp>
        </p:grpSp>
      </p:grpSp>
      <p:sp>
        <p:nvSpPr>
          <p:cNvPr id="67" name="Rectangle 66"/>
          <p:cNvSpPr/>
          <p:nvPr/>
        </p:nvSpPr>
        <p:spPr>
          <a:xfrm>
            <a:off x="159657" y="1137082"/>
            <a:ext cx="1612722" cy="1388729"/>
          </a:xfrm>
          <a:prstGeom prst="rect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7277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20968" y="-265467"/>
            <a:ext cx="18918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5400" b="1" i="1" u="sng" cap="none" spc="0" dirty="0" smtClean="0">
                <a:ln/>
                <a:solidFill>
                  <a:srgbClr val="FFFF00"/>
                </a:solidFill>
                <a:effectLst/>
              </a:rPr>
              <a:t>חמותו</a:t>
            </a:r>
            <a:endParaRPr lang="en-US" sz="5400" b="1" i="1" u="sng" cap="none" spc="0" dirty="0">
              <a:ln/>
              <a:solidFill>
                <a:srgbClr val="FFFF00"/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52085" y="5491464"/>
            <a:ext cx="2459864" cy="85000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שמעון</a:t>
            </a:r>
            <a:endParaRPr lang="he-IL" sz="3600" dirty="0"/>
          </a:p>
        </p:txBody>
      </p:sp>
      <p:sp>
        <p:nvSpPr>
          <p:cNvPr id="19" name="Rectangle 18"/>
          <p:cNvSpPr/>
          <p:nvPr/>
        </p:nvSpPr>
        <p:spPr>
          <a:xfrm>
            <a:off x="6621140" y="5475062"/>
            <a:ext cx="2345630" cy="8500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ראובן</a:t>
            </a:r>
            <a:endParaRPr lang="he-IL" sz="3600" dirty="0"/>
          </a:p>
        </p:txBody>
      </p:sp>
      <p:sp>
        <p:nvSpPr>
          <p:cNvPr id="21" name="Rectangle 20"/>
          <p:cNvSpPr/>
          <p:nvPr/>
        </p:nvSpPr>
        <p:spPr>
          <a:xfrm>
            <a:off x="9777865" y="5491465"/>
            <a:ext cx="2060619" cy="8500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לוי</a:t>
            </a:r>
            <a:endParaRPr lang="he-IL" sz="36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2597182" y="5916467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854284" y="5916470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999529" y="5916467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25826" y="5491464"/>
            <a:ext cx="2215164" cy="8500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 יהודה </a:t>
            </a:r>
            <a:endParaRPr lang="he-IL" sz="3600" dirty="0"/>
          </a:p>
        </p:txBody>
      </p:sp>
      <p:sp>
        <p:nvSpPr>
          <p:cNvPr id="31" name="Multiply 30"/>
          <p:cNvSpPr/>
          <p:nvPr/>
        </p:nvSpPr>
        <p:spPr>
          <a:xfrm>
            <a:off x="1913431" y="5703966"/>
            <a:ext cx="489135" cy="42500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Multiply 31"/>
          <p:cNvSpPr/>
          <p:nvPr/>
        </p:nvSpPr>
        <p:spPr>
          <a:xfrm>
            <a:off x="11112856" y="5703967"/>
            <a:ext cx="569052" cy="48422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Oval 1"/>
          <p:cNvSpPr/>
          <p:nvPr/>
        </p:nvSpPr>
        <p:spPr>
          <a:xfrm>
            <a:off x="7691852" y="843566"/>
            <a:ext cx="1940708" cy="109470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רחל</a:t>
            </a:r>
            <a:endParaRPr lang="he-IL" sz="3600" dirty="0"/>
          </a:p>
        </p:txBody>
      </p:sp>
      <p:sp>
        <p:nvSpPr>
          <p:cNvPr id="3" name="Oval 2"/>
          <p:cNvSpPr/>
          <p:nvPr/>
        </p:nvSpPr>
        <p:spPr>
          <a:xfrm>
            <a:off x="2710637" y="843566"/>
            <a:ext cx="2076740" cy="10947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לאה</a:t>
            </a:r>
            <a:endParaRPr lang="he-IL" sz="3600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4906851" y="1390918"/>
            <a:ext cx="2665926" cy="386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375820" y="1938270"/>
            <a:ext cx="1700011" cy="334206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081825" y="2035632"/>
            <a:ext cx="1996226" cy="333485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7069664" y="1918296"/>
            <a:ext cx="1725769" cy="2430109"/>
            <a:chOff x="7069664" y="1918296"/>
            <a:chExt cx="1725769" cy="2430109"/>
          </a:xfrm>
        </p:grpSpPr>
        <p:cxnSp>
          <p:nvCxnSpPr>
            <p:cNvPr id="37" name="Straight Arrow Connector 36"/>
            <p:cNvCxnSpPr/>
            <p:nvPr/>
          </p:nvCxnSpPr>
          <p:spPr>
            <a:xfrm flipH="1">
              <a:off x="7793955" y="1918296"/>
              <a:ext cx="548192" cy="1490428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7069664" y="3597253"/>
              <a:ext cx="1725769" cy="75115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חנה</a:t>
              </a:r>
              <a:endParaRPr lang="he-IL" sz="3600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3799269" y="1918296"/>
            <a:ext cx="1812356" cy="2565158"/>
            <a:chOff x="3799269" y="1918296"/>
            <a:chExt cx="1812356" cy="2565158"/>
          </a:xfrm>
        </p:grpSpPr>
        <p:cxnSp>
          <p:nvCxnSpPr>
            <p:cNvPr id="39" name="Straight Arrow Connector 38"/>
            <p:cNvCxnSpPr/>
            <p:nvPr/>
          </p:nvCxnSpPr>
          <p:spPr>
            <a:xfrm>
              <a:off x="4169590" y="1918296"/>
              <a:ext cx="617787" cy="1490428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3799269" y="3651443"/>
              <a:ext cx="1812356" cy="832011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שפרה</a:t>
              </a:r>
              <a:endParaRPr lang="he-IL" sz="3600" dirty="0"/>
            </a:p>
          </p:txBody>
        </p:sp>
      </p:grpSp>
      <p:cxnSp>
        <p:nvCxnSpPr>
          <p:cNvPr id="45" name="Straight Connector 44"/>
          <p:cNvCxnSpPr/>
          <p:nvPr/>
        </p:nvCxnSpPr>
        <p:spPr>
          <a:xfrm flipV="1">
            <a:off x="7456868" y="4483454"/>
            <a:ext cx="209626" cy="887036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4572000" y="4584879"/>
            <a:ext cx="51515" cy="78561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2298" y="4542345"/>
            <a:ext cx="560579" cy="8224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5634" y="4517744"/>
            <a:ext cx="557830" cy="818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6162" y="2317444"/>
            <a:ext cx="743776" cy="109127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286" y="2317445"/>
            <a:ext cx="743776" cy="1091279"/>
          </a:xfrm>
          <a:prstGeom prst="rect">
            <a:avLst/>
          </a:prstGeom>
        </p:spPr>
      </p:pic>
      <p:sp>
        <p:nvSpPr>
          <p:cNvPr id="29" name="TextBox 25"/>
          <p:cNvSpPr txBox="1"/>
          <p:nvPr/>
        </p:nvSpPr>
        <p:spPr>
          <a:xfrm>
            <a:off x="4442370" y="887591"/>
            <a:ext cx="22339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רחל ולאה אחיות</a:t>
            </a:r>
            <a:endParaRPr lang="he-IL" dirty="0"/>
          </a:p>
        </p:txBody>
      </p:sp>
      <p:sp>
        <p:nvSpPr>
          <p:cNvPr id="30" name="TextBox 4"/>
          <p:cNvSpPr txBox="1"/>
          <p:nvPr/>
        </p:nvSpPr>
        <p:spPr>
          <a:xfrm>
            <a:off x="6352570" y="1442814"/>
            <a:ext cx="122020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חמות ראובן</a:t>
            </a:r>
            <a:endParaRPr lang="he-IL" dirty="0"/>
          </a:p>
        </p:txBody>
      </p:sp>
      <p:sp>
        <p:nvSpPr>
          <p:cNvPr id="34" name="TextBox 27"/>
          <p:cNvSpPr txBox="1"/>
          <p:nvPr/>
        </p:nvSpPr>
        <p:spPr>
          <a:xfrm>
            <a:off x="1028854" y="1442814"/>
            <a:ext cx="126989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חמות שמעון</a:t>
            </a:r>
            <a:endParaRPr lang="he-IL" dirty="0"/>
          </a:p>
        </p:txBody>
      </p:sp>
      <p:sp>
        <p:nvSpPr>
          <p:cNvPr id="35" name="TextBox 28"/>
          <p:cNvSpPr txBox="1"/>
          <p:nvPr/>
        </p:nvSpPr>
        <p:spPr>
          <a:xfrm>
            <a:off x="-423074" y="22723"/>
            <a:ext cx="505985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1600" dirty="0" smtClean="0"/>
              <a:t>רחל אסורה לראובן כי היא חמותו. לאה מותרת לראובן. </a:t>
            </a:r>
          </a:p>
          <a:p>
            <a:r>
              <a:rPr lang="he-IL" sz="1600" dirty="0" smtClean="0"/>
              <a:t>לאה </a:t>
            </a:r>
            <a:r>
              <a:rPr lang="he-IL" sz="1600" dirty="0"/>
              <a:t>אסורה </a:t>
            </a:r>
            <a:r>
              <a:rPr lang="he-IL" sz="1600" dirty="0" smtClean="0"/>
              <a:t>לשמעון </a:t>
            </a:r>
            <a:r>
              <a:rPr lang="he-IL" sz="1600" dirty="0"/>
              <a:t>כי </a:t>
            </a:r>
            <a:r>
              <a:rPr lang="he-IL" sz="1600" dirty="0" smtClean="0"/>
              <a:t>היא חמותו. רחל </a:t>
            </a:r>
            <a:r>
              <a:rPr lang="he-IL" sz="1600" dirty="0"/>
              <a:t>מותרת </a:t>
            </a:r>
            <a:r>
              <a:rPr lang="he-IL" sz="1600" dirty="0" smtClean="0"/>
              <a:t>לשמעון.  </a:t>
            </a:r>
            <a:endParaRPr lang="he-IL" sz="1600" dirty="0"/>
          </a:p>
          <a:p>
            <a:endParaRPr lang="he-IL" dirty="0"/>
          </a:p>
        </p:txBody>
      </p:sp>
      <p:grpSp>
        <p:nvGrpSpPr>
          <p:cNvPr id="36" name="Group 35"/>
          <p:cNvGrpSpPr/>
          <p:nvPr/>
        </p:nvGrpSpPr>
        <p:grpSpPr>
          <a:xfrm>
            <a:off x="10154531" y="304831"/>
            <a:ext cx="1459282" cy="1159331"/>
            <a:chOff x="238639" y="4126871"/>
            <a:chExt cx="1609859" cy="2703565"/>
          </a:xfrm>
        </p:grpSpPr>
        <p:grpSp>
          <p:nvGrpSpPr>
            <p:cNvPr id="38" name="Group 37"/>
            <p:cNvGrpSpPr/>
            <p:nvPr/>
          </p:nvGrpSpPr>
          <p:grpSpPr>
            <a:xfrm>
              <a:off x="238639" y="4642091"/>
              <a:ext cx="1609859" cy="642678"/>
              <a:chOff x="437882" y="5593586"/>
              <a:chExt cx="1609859" cy="659338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>
                <a:off x="437882" y="5962918"/>
                <a:ext cx="1609859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TextBox 58"/>
              <p:cNvSpPr txBox="1"/>
              <p:nvPr/>
            </p:nvSpPr>
            <p:spPr>
              <a:xfrm>
                <a:off x="1100390" y="5593586"/>
                <a:ext cx="384721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אחים</a:t>
                </a:r>
                <a:endParaRPr lang="he-IL" sz="1200" dirty="0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238639" y="4126871"/>
              <a:ext cx="1609859" cy="642678"/>
              <a:chOff x="379276" y="5048104"/>
              <a:chExt cx="1609859" cy="686223"/>
            </a:xfrm>
          </p:grpSpPr>
          <p:cxnSp>
            <p:nvCxnSpPr>
              <p:cNvPr id="56" name="Straight Connector 55"/>
              <p:cNvCxnSpPr/>
              <p:nvPr/>
            </p:nvCxnSpPr>
            <p:spPr>
              <a:xfrm flipV="1">
                <a:off x="379276" y="5419617"/>
                <a:ext cx="1609859" cy="12879"/>
              </a:xfrm>
              <a:prstGeom prst="line">
                <a:avLst/>
              </a:prstGeom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TextBox 56"/>
              <p:cNvSpPr txBox="1"/>
              <p:nvPr/>
            </p:nvSpPr>
            <p:spPr>
              <a:xfrm>
                <a:off x="1219031" y="5048104"/>
                <a:ext cx="499937" cy="686223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</a:t>
                </a:r>
                <a:endParaRPr lang="he-IL" sz="1200" dirty="0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238639" y="5157320"/>
              <a:ext cx="1609859" cy="642679"/>
              <a:chOff x="437882" y="6169186"/>
              <a:chExt cx="1609859" cy="666390"/>
            </a:xfrm>
          </p:grpSpPr>
          <p:cxnSp>
            <p:nvCxnSpPr>
              <p:cNvPr id="54" name="Straight Arrow Connector 53"/>
              <p:cNvCxnSpPr/>
              <p:nvPr/>
            </p:nvCxnSpPr>
            <p:spPr>
              <a:xfrm flipV="1">
                <a:off x="437882" y="6538518"/>
                <a:ext cx="1609859" cy="395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/>
              <p:cNvSpPr txBox="1"/>
              <p:nvPr/>
            </p:nvSpPr>
            <p:spPr>
              <a:xfrm>
                <a:off x="1122249" y="6169186"/>
                <a:ext cx="394740" cy="66639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צאצא</a:t>
                </a:r>
                <a:endParaRPr lang="he-IL" sz="1200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238639" y="5672537"/>
              <a:ext cx="1609859" cy="642678"/>
              <a:chOff x="2819312" y="5042291"/>
              <a:chExt cx="1609859" cy="659338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>
                <a:off x="2819312" y="5411623"/>
                <a:ext cx="1609859" cy="0"/>
              </a:xfrm>
              <a:prstGeom prst="line">
                <a:avLst/>
              </a:prstGeom>
              <a:ln w="5715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/>
              <p:cNvSpPr txBox="1"/>
              <p:nvPr/>
            </p:nvSpPr>
            <p:spPr>
              <a:xfrm>
                <a:off x="3637438" y="5042291"/>
                <a:ext cx="791733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 שניים</a:t>
                </a:r>
                <a:endParaRPr lang="he-IL" sz="1200" dirty="0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238639" y="6187759"/>
              <a:ext cx="1313646" cy="642677"/>
              <a:chOff x="2575130" y="6409525"/>
              <a:chExt cx="1313646" cy="659337"/>
            </a:xfrm>
          </p:grpSpPr>
          <p:sp>
            <p:nvSpPr>
              <p:cNvPr id="47" name="Multiply 46"/>
              <p:cNvSpPr/>
              <p:nvPr/>
            </p:nvSpPr>
            <p:spPr>
              <a:xfrm>
                <a:off x="2575130" y="6450446"/>
                <a:ext cx="427047" cy="287490"/>
              </a:xfrm>
              <a:prstGeom prst="mathMultiply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20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3504055" y="6409525"/>
                <a:ext cx="384721" cy="659337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נפטר</a:t>
                </a:r>
                <a:endParaRPr lang="he-IL" sz="1200" dirty="0"/>
              </a:p>
            </p:txBody>
          </p:sp>
        </p:grpSp>
      </p:grpSp>
      <p:sp>
        <p:nvSpPr>
          <p:cNvPr id="60" name="Rectangle 59"/>
          <p:cNvSpPr/>
          <p:nvPr/>
        </p:nvSpPr>
        <p:spPr>
          <a:xfrm>
            <a:off x="10066675" y="304831"/>
            <a:ext cx="1612722" cy="1388729"/>
          </a:xfrm>
          <a:prstGeom prst="rect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307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3532" y="-297543"/>
            <a:ext cx="55531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5400" b="1" i="1" u="sng" dirty="0" smtClean="0">
                <a:ln/>
                <a:solidFill>
                  <a:srgbClr val="FF0000"/>
                </a:solidFill>
              </a:rPr>
              <a:t>אם חמותו ואם חמיו</a:t>
            </a:r>
            <a:endParaRPr lang="en-US" sz="5400" b="1" i="1" u="sng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5" name="Oval 4"/>
          <p:cNvSpPr/>
          <p:nvPr/>
        </p:nvSpPr>
        <p:spPr>
          <a:xfrm>
            <a:off x="10000255" y="937509"/>
            <a:ext cx="1648496" cy="133940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רחל</a:t>
            </a:r>
            <a:endParaRPr lang="he-IL" sz="3600" dirty="0"/>
          </a:p>
        </p:txBody>
      </p:sp>
      <p:sp>
        <p:nvSpPr>
          <p:cNvPr id="6" name="Oval 5"/>
          <p:cNvSpPr/>
          <p:nvPr/>
        </p:nvSpPr>
        <p:spPr>
          <a:xfrm>
            <a:off x="854000" y="1050341"/>
            <a:ext cx="1703319" cy="135228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לאה</a:t>
            </a:r>
            <a:endParaRPr lang="he-IL" sz="3600" dirty="0"/>
          </a:p>
        </p:txBody>
      </p:sp>
      <p:sp>
        <p:nvSpPr>
          <p:cNvPr id="7" name="Rectangle 6"/>
          <p:cNvSpPr/>
          <p:nvPr/>
        </p:nvSpPr>
        <p:spPr>
          <a:xfrm>
            <a:off x="7962594" y="2685708"/>
            <a:ext cx="1877512" cy="10431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בן או בת</a:t>
            </a:r>
            <a:endParaRPr lang="he-IL" sz="3600" dirty="0"/>
          </a:p>
        </p:txBody>
      </p:sp>
      <p:sp>
        <p:nvSpPr>
          <p:cNvPr id="9" name="Rectangle 8"/>
          <p:cNvSpPr/>
          <p:nvPr/>
        </p:nvSpPr>
        <p:spPr>
          <a:xfrm>
            <a:off x="3368414" y="5916018"/>
            <a:ext cx="2459864" cy="85000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שמעון</a:t>
            </a:r>
            <a:endParaRPr lang="he-IL" sz="3600" dirty="0"/>
          </a:p>
        </p:txBody>
      </p:sp>
      <p:sp>
        <p:nvSpPr>
          <p:cNvPr id="10" name="Rectangle 9"/>
          <p:cNvSpPr/>
          <p:nvPr/>
        </p:nvSpPr>
        <p:spPr>
          <a:xfrm>
            <a:off x="6637469" y="5899616"/>
            <a:ext cx="2345630" cy="8500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ראובן</a:t>
            </a:r>
            <a:endParaRPr lang="he-IL" sz="3600" dirty="0"/>
          </a:p>
        </p:txBody>
      </p:sp>
      <p:sp>
        <p:nvSpPr>
          <p:cNvPr id="11" name="Rectangle 10"/>
          <p:cNvSpPr/>
          <p:nvPr/>
        </p:nvSpPr>
        <p:spPr>
          <a:xfrm>
            <a:off x="9794194" y="5916019"/>
            <a:ext cx="2060619" cy="8500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לוי</a:t>
            </a:r>
            <a:endParaRPr lang="he-IL" sz="36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613511" y="6341021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70613" y="6341024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015858" y="6341021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42155" y="5916018"/>
            <a:ext cx="2215164" cy="8500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 יהודה </a:t>
            </a:r>
            <a:endParaRPr lang="he-IL" sz="3600" dirty="0"/>
          </a:p>
        </p:txBody>
      </p:sp>
      <p:sp>
        <p:nvSpPr>
          <p:cNvPr id="16" name="Multiply 15"/>
          <p:cNvSpPr/>
          <p:nvPr/>
        </p:nvSpPr>
        <p:spPr>
          <a:xfrm>
            <a:off x="1929760" y="6128520"/>
            <a:ext cx="489135" cy="42500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Multiply 16"/>
          <p:cNvSpPr/>
          <p:nvPr/>
        </p:nvSpPr>
        <p:spPr>
          <a:xfrm>
            <a:off x="11129185" y="6128521"/>
            <a:ext cx="569052" cy="48422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Oval 17"/>
          <p:cNvSpPr/>
          <p:nvPr/>
        </p:nvSpPr>
        <p:spPr>
          <a:xfrm>
            <a:off x="7151226" y="4295317"/>
            <a:ext cx="1831874" cy="110758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חנה </a:t>
            </a:r>
            <a:endParaRPr lang="he-IL" sz="3600" dirty="0"/>
          </a:p>
        </p:txBody>
      </p:sp>
      <p:sp>
        <p:nvSpPr>
          <p:cNvPr id="19" name="Oval 18"/>
          <p:cNvSpPr/>
          <p:nvPr/>
        </p:nvSpPr>
        <p:spPr>
          <a:xfrm>
            <a:off x="3861509" y="4295318"/>
            <a:ext cx="2009104" cy="110758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שפרה</a:t>
            </a:r>
            <a:endParaRPr lang="he-IL" sz="3600" dirty="0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2613511" y="1607210"/>
            <a:ext cx="7226595" cy="923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9237602" y="2060171"/>
            <a:ext cx="762653" cy="476518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507264" y="2119287"/>
            <a:ext cx="999240" cy="412439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006884" y="2641652"/>
            <a:ext cx="1877512" cy="10431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בן או בת</a:t>
            </a:r>
            <a:endParaRPr lang="he-IL" sz="3600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8245929" y="3870281"/>
            <a:ext cx="360608" cy="355332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861509" y="3798601"/>
            <a:ext cx="430606" cy="427012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021659" y="5402900"/>
            <a:ext cx="270456" cy="496716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245929" y="5402900"/>
            <a:ext cx="527055" cy="496716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1014887" y="2276912"/>
            <a:ext cx="114298" cy="362270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5" idx="0"/>
          </p:cNvCxnSpPr>
          <p:nvPr/>
        </p:nvCxnSpPr>
        <p:spPr>
          <a:xfrm flipV="1">
            <a:off x="1449737" y="2531726"/>
            <a:ext cx="66418" cy="338429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7670" y="5255016"/>
            <a:ext cx="360487" cy="5289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0556" y="5213017"/>
            <a:ext cx="417737" cy="6129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89" y="3324641"/>
            <a:ext cx="743776" cy="109127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4875" y="3152573"/>
            <a:ext cx="743776" cy="1091279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3705702" y="1740850"/>
            <a:ext cx="469617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1400" dirty="0" smtClean="0"/>
              <a:t>רחל אסורה לראובן כי היא אם חמותו או אם חמיו. לכן  לאה מותרת לראובן. </a:t>
            </a:r>
          </a:p>
          <a:p>
            <a:r>
              <a:rPr lang="he-IL" sz="1400" dirty="0" smtClean="0"/>
              <a:t>לאה </a:t>
            </a:r>
            <a:r>
              <a:rPr lang="he-IL" sz="1400" dirty="0"/>
              <a:t>אסורה </a:t>
            </a:r>
            <a:r>
              <a:rPr lang="he-IL" sz="1400" dirty="0" smtClean="0"/>
              <a:t>לשמעון </a:t>
            </a:r>
            <a:r>
              <a:rPr lang="he-IL" sz="1400" dirty="0"/>
              <a:t>כי </a:t>
            </a:r>
            <a:r>
              <a:rPr lang="he-IL" sz="1400" dirty="0" smtClean="0"/>
              <a:t>היא אם חמותו או אם חמיו. לכן רחל </a:t>
            </a:r>
            <a:r>
              <a:rPr lang="he-IL" sz="1400" dirty="0"/>
              <a:t>מותרת </a:t>
            </a:r>
            <a:r>
              <a:rPr lang="he-IL" sz="1400" dirty="0" smtClean="0"/>
              <a:t>לשמעון.  </a:t>
            </a:r>
            <a:endParaRPr lang="he-IL" sz="1400" dirty="0"/>
          </a:p>
          <a:p>
            <a:endParaRPr lang="he-IL" sz="1600" dirty="0"/>
          </a:p>
        </p:txBody>
      </p:sp>
      <p:sp>
        <p:nvSpPr>
          <p:cNvPr id="33" name="TextBox 28"/>
          <p:cNvSpPr txBox="1"/>
          <p:nvPr/>
        </p:nvSpPr>
        <p:spPr>
          <a:xfrm>
            <a:off x="4867040" y="1286478"/>
            <a:ext cx="22339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רחל ולאה אחיות</a:t>
            </a:r>
            <a:endParaRPr lang="he-IL" dirty="0"/>
          </a:p>
        </p:txBody>
      </p:sp>
      <p:grpSp>
        <p:nvGrpSpPr>
          <p:cNvPr id="34" name="Group 33"/>
          <p:cNvGrpSpPr/>
          <p:nvPr/>
        </p:nvGrpSpPr>
        <p:grpSpPr>
          <a:xfrm>
            <a:off x="246377" y="9667"/>
            <a:ext cx="1459282" cy="1159331"/>
            <a:chOff x="238639" y="4126871"/>
            <a:chExt cx="1609859" cy="2703565"/>
          </a:xfrm>
        </p:grpSpPr>
        <p:grpSp>
          <p:nvGrpSpPr>
            <p:cNvPr id="36" name="Group 35"/>
            <p:cNvGrpSpPr/>
            <p:nvPr/>
          </p:nvGrpSpPr>
          <p:grpSpPr>
            <a:xfrm>
              <a:off x="238639" y="4642091"/>
              <a:ext cx="1609859" cy="642678"/>
              <a:chOff x="437882" y="5593586"/>
              <a:chExt cx="1609859" cy="659338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>
                <a:off x="437882" y="5962918"/>
                <a:ext cx="1609859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/>
              <p:cNvSpPr txBox="1"/>
              <p:nvPr/>
            </p:nvSpPr>
            <p:spPr>
              <a:xfrm>
                <a:off x="1100390" y="5593586"/>
                <a:ext cx="384721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אחים</a:t>
                </a:r>
                <a:endParaRPr lang="he-IL" sz="1200" dirty="0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238639" y="4126871"/>
              <a:ext cx="1609859" cy="642678"/>
              <a:chOff x="379276" y="5048104"/>
              <a:chExt cx="1609859" cy="686223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 flipV="1">
                <a:off x="379276" y="5419617"/>
                <a:ext cx="1609859" cy="12879"/>
              </a:xfrm>
              <a:prstGeom prst="line">
                <a:avLst/>
              </a:prstGeom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/>
              <p:cNvSpPr txBox="1"/>
              <p:nvPr/>
            </p:nvSpPr>
            <p:spPr>
              <a:xfrm>
                <a:off x="1219031" y="5048104"/>
                <a:ext cx="499937" cy="686223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</a:t>
                </a:r>
                <a:endParaRPr lang="he-IL" sz="1200" dirty="0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238639" y="5157320"/>
              <a:ext cx="1609859" cy="642679"/>
              <a:chOff x="437882" y="6169186"/>
              <a:chExt cx="1609859" cy="666390"/>
            </a:xfrm>
          </p:grpSpPr>
          <p:cxnSp>
            <p:nvCxnSpPr>
              <p:cNvPr id="48" name="Straight Arrow Connector 47"/>
              <p:cNvCxnSpPr/>
              <p:nvPr/>
            </p:nvCxnSpPr>
            <p:spPr>
              <a:xfrm flipV="1">
                <a:off x="437882" y="6538518"/>
                <a:ext cx="1609859" cy="395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/>
              <p:cNvSpPr txBox="1"/>
              <p:nvPr/>
            </p:nvSpPr>
            <p:spPr>
              <a:xfrm>
                <a:off x="1122249" y="6169186"/>
                <a:ext cx="394740" cy="66639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צאצא</a:t>
                </a:r>
                <a:endParaRPr lang="he-IL" sz="1200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238639" y="5672537"/>
              <a:ext cx="1609859" cy="642678"/>
              <a:chOff x="2819312" y="5042291"/>
              <a:chExt cx="1609859" cy="659338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>
                <a:off x="2819312" y="5411623"/>
                <a:ext cx="1609859" cy="0"/>
              </a:xfrm>
              <a:prstGeom prst="line">
                <a:avLst/>
              </a:prstGeom>
              <a:ln w="5715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/>
              <p:cNvSpPr txBox="1"/>
              <p:nvPr/>
            </p:nvSpPr>
            <p:spPr>
              <a:xfrm>
                <a:off x="3637438" y="5042291"/>
                <a:ext cx="791733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 שניים</a:t>
                </a:r>
                <a:endParaRPr lang="he-IL" sz="1200" dirty="0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238639" y="6187759"/>
              <a:ext cx="1313646" cy="642677"/>
              <a:chOff x="2575130" y="6409525"/>
              <a:chExt cx="1313646" cy="659337"/>
            </a:xfrm>
          </p:grpSpPr>
          <p:sp>
            <p:nvSpPr>
              <p:cNvPr id="44" name="Multiply 43"/>
              <p:cNvSpPr/>
              <p:nvPr/>
            </p:nvSpPr>
            <p:spPr>
              <a:xfrm>
                <a:off x="2575130" y="6450446"/>
                <a:ext cx="427047" cy="287490"/>
              </a:xfrm>
              <a:prstGeom prst="mathMultiply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20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504055" y="6409525"/>
                <a:ext cx="384721" cy="659337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נפטר</a:t>
                </a:r>
                <a:endParaRPr lang="he-IL" sz="1200" dirty="0"/>
              </a:p>
            </p:txBody>
          </p:sp>
        </p:grpSp>
      </p:grpSp>
      <p:sp>
        <p:nvSpPr>
          <p:cNvPr id="71" name="Rectangle 70"/>
          <p:cNvSpPr/>
          <p:nvPr/>
        </p:nvSpPr>
        <p:spPr>
          <a:xfrm>
            <a:off x="92937" y="-261965"/>
            <a:ext cx="1612722" cy="1388729"/>
          </a:xfrm>
          <a:prstGeom prst="rect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33176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10579278" y="3116686"/>
            <a:ext cx="1612722" cy="1388729"/>
          </a:xfrm>
          <a:prstGeom prst="rect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Rectangle 3"/>
          <p:cNvSpPr/>
          <p:nvPr/>
        </p:nvSpPr>
        <p:spPr>
          <a:xfrm>
            <a:off x="4466136" y="-167425"/>
            <a:ext cx="35173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5400" b="1" i="1" u="sng" cap="none" spc="0" dirty="0" smtClean="0">
                <a:ln/>
                <a:solidFill>
                  <a:srgbClr val="00B0F0"/>
                </a:solidFill>
                <a:effectLst/>
              </a:rPr>
              <a:t>אחותו מאמו</a:t>
            </a:r>
            <a:endParaRPr lang="en-US" sz="5400" b="1" i="1" u="sng" cap="none" spc="0" dirty="0">
              <a:ln/>
              <a:solidFill>
                <a:srgbClr val="00B0F0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2085" y="5491464"/>
            <a:ext cx="2459864" cy="85000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שמעון</a:t>
            </a:r>
            <a:endParaRPr lang="he-IL" sz="3600" dirty="0"/>
          </a:p>
        </p:txBody>
      </p:sp>
      <p:sp>
        <p:nvSpPr>
          <p:cNvPr id="6" name="Rectangle 5"/>
          <p:cNvSpPr/>
          <p:nvPr/>
        </p:nvSpPr>
        <p:spPr>
          <a:xfrm>
            <a:off x="6621140" y="5475062"/>
            <a:ext cx="2345630" cy="8500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ראובן</a:t>
            </a:r>
            <a:endParaRPr lang="he-IL" sz="3600" dirty="0"/>
          </a:p>
        </p:txBody>
      </p:sp>
      <p:sp>
        <p:nvSpPr>
          <p:cNvPr id="7" name="Rectangle 6"/>
          <p:cNvSpPr/>
          <p:nvPr/>
        </p:nvSpPr>
        <p:spPr>
          <a:xfrm>
            <a:off x="9777865" y="5491465"/>
            <a:ext cx="2060619" cy="8500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לוי</a:t>
            </a:r>
            <a:endParaRPr lang="he-IL" sz="3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597182" y="5916467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54284" y="5916470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999529" y="5916467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25826" y="5491464"/>
            <a:ext cx="2215164" cy="8500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 יהודה </a:t>
            </a:r>
            <a:endParaRPr lang="he-IL" sz="3600" dirty="0"/>
          </a:p>
        </p:txBody>
      </p:sp>
      <p:sp>
        <p:nvSpPr>
          <p:cNvPr id="12" name="Multiply 11"/>
          <p:cNvSpPr/>
          <p:nvPr/>
        </p:nvSpPr>
        <p:spPr>
          <a:xfrm>
            <a:off x="1913432" y="5777372"/>
            <a:ext cx="489135" cy="42500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Multiply 12"/>
          <p:cNvSpPr/>
          <p:nvPr/>
        </p:nvSpPr>
        <p:spPr>
          <a:xfrm>
            <a:off x="11223864" y="5674356"/>
            <a:ext cx="569052" cy="48422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13"/>
          <p:cNvSpPr/>
          <p:nvPr/>
        </p:nvSpPr>
        <p:spPr>
          <a:xfrm>
            <a:off x="5486400" y="862885"/>
            <a:ext cx="2009104" cy="862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נחשון</a:t>
            </a:r>
            <a:endParaRPr lang="he-IL" sz="3600" dirty="0"/>
          </a:p>
        </p:txBody>
      </p:sp>
      <p:sp>
        <p:nvSpPr>
          <p:cNvPr id="15" name="Oval 14"/>
          <p:cNvSpPr/>
          <p:nvPr/>
        </p:nvSpPr>
        <p:spPr>
          <a:xfrm>
            <a:off x="9093653" y="2141112"/>
            <a:ext cx="1687132" cy="79849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רחל</a:t>
            </a:r>
            <a:endParaRPr lang="he-IL" sz="3600" dirty="0"/>
          </a:p>
        </p:txBody>
      </p:sp>
      <p:sp>
        <p:nvSpPr>
          <p:cNvPr id="16" name="Oval 15"/>
          <p:cNvSpPr/>
          <p:nvPr/>
        </p:nvSpPr>
        <p:spPr>
          <a:xfrm>
            <a:off x="1785338" y="1993173"/>
            <a:ext cx="1893194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בלהה</a:t>
            </a:r>
            <a:endParaRPr lang="he-IL" sz="3600" dirty="0"/>
          </a:p>
        </p:txBody>
      </p:sp>
      <p:sp>
        <p:nvSpPr>
          <p:cNvPr id="17" name="Oval 16"/>
          <p:cNvSpPr/>
          <p:nvPr/>
        </p:nvSpPr>
        <p:spPr>
          <a:xfrm>
            <a:off x="10323070" y="316518"/>
            <a:ext cx="1515414" cy="105727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200" dirty="0" smtClean="0"/>
              <a:t>בת רחל</a:t>
            </a:r>
            <a:endParaRPr lang="he-IL" sz="3200" dirty="0"/>
          </a:p>
        </p:txBody>
      </p:sp>
      <p:sp>
        <p:nvSpPr>
          <p:cNvPr id="18" name="Oval 17"/>
          <p:cNvSpPr/>
          <p:nvPr/>
        </p:nvSpPr>
        <p:spPr>
          <a:xfrm>
            <a:off x="583402" y="211902"/>
            <a:ext cx="1700011" cy="94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200" dirty="0" smtClean="0"/>
              <a:t>בת בלהה</a:t>
            </a:r>
            <a:endParaRPr lang="he-IL" sz="3200" dirty="0"/>
          </a:p>
        </p:txBody>
      </p:sp>
      <p:sp>
        <p:nvSpPr>
          <p:cNvPr id="19" name="Rectangle 18"/>
          <p:cNvSpPr/>
          <p:nvPr/>
        </p:nvSpPr>
        <p:spPr>
          <a:xfrm>
            <a:off x="4983774" y="4030484"/>
            <a:ext cx="2215166" cy="9542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יעקב</a:t>
            </a:r>
            <a:endParaRPr lang="he-IL" sz="3600" dirty="0"/>
          </a:p>
        </p:txBody>
      </p:sp>
      <p:sp>
        <p:nvSpPr>
          <p:cNvPr id="20" name="Multiply 19"/>
          <p:cNvSpPr/>
          <p:nvPr/>
        </p:nvSpPr>
        <p:spPr>
          <a:xfrm>
            <a:off x="6954592" y="1070835"/>
            <a:ext cx="463639" cy="60590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55" name="Group 54"/>
          <p:cNvGrpSpPr/>
          <p:nvPr/>
        </p:nvGrpSpPr>
        <p:grpSpPr>
          <a:xfrm>
            <a:off x="3401280" y="1141327"/>
            <a:ext cx="5939448" cy="1116721"/>
            <a:chOff x="3401280" y="1141327"/>
            <a:chExt cx="5939448" cy="1116721"/>
          </a:xfrm>
        </p:grpSpPr>
        <p:cxnSp>
          <p:nvCxnSpPr>
            <p:cNvPr id="22" name="Straight Connector 21"/>
            <p:cNvCxnSpPr>
              <a:endCxn id="15" idx="1"/>
            </p:cNvCxnSpPr>
            <p:nvPr/>
          </p:nvCxnSpPr>
          <p:spPr>
            <a:xfrm>
              <a:off x="7495504" y="1141327"/>
              <a:ext cx="1845224" cy="1116721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6" idx="7"/>
            </p:cNvCxnSpPr>
            <p:nvPr/>
          </p:nvCxnSpPr>
          <p:spPr>
            <a:xfrm flipV="1">
              <a:off x="3401280" y="1192004"/>
              <a:ext cx="1996579" cy="93508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 flipV="1">
            <a:off x="7378922" y="2907574"/>
            <a:ext cx="1782160" cy="1357262"/>
          </a:xfrm>
          <a:prstGeom prst="line">
            <a:avLst/>
          </a:prstGeom>
          <a:ln w="571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6" idx="5"/>
          </p:cNvCxnSpPr>
          <p:nvPr/>
        </p:nvCxnSpPr>
        <p:spPr>
          <a:xfrm>
            <a:off x="3401280" y="2773662"/>
            <a:ext cx="1545485" cy="1158677"/>
          </a:xfrm>
          <a:prstGeom prst="line">
            <a:avLst/>
          </a:prstGeom>
          <a:ln w="571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6" idx="7"/>
          </p:cNvCxnSpPr>
          <p:nvPr/>
        </p:nvCxnSpPr>
        <p:spPr>
          <a:xfrm flipH="1" flipV="1">
            <a:off x="2402567" y="755905"/>
            <a:ext cx="998713" cy="1371179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9281516" y="681981"/>
            <a:ext cx="928627" cy="1501437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9161082" y="2939602"/>
            <a:ext cx="1647092" cy="2262088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8340189" y="2939602"/>
            <a:ext cx="820893" cy="2262088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515932" y="2907573"/>
            <a:ext cx="950205" cy="2462917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913432" y="2907573"/>
            <a:ext cx="1602500" cy="2398523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2283413" y="862885"/>
            <a:ext cx="7826502" cy="450760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2157998" y="968407"/>
            <a:ext cx="8052145" cy="440208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9559" y="2763503"/>
            <a:ext cx="553703" cy="8124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5410" y="703670"/>
            <a:ext cx="456729" cy="67011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873" y="2758957"/>
            <a:ext cx="487631" cy="71545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816" y="2643181"/>
            <a:ext cx="465060" cy="68234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2797" y="730257"/>
            <a:ext cx="487428" cy="71516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9118" y="2318010"/>
            <a:ext cx="530717" cy="778676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54652" y="1301882"/>
            <a:ext cx="1440495" cy="24622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1400" dirty="0" smtClean="0"/>
              <a:t>בת רחל אסורה לראובן כי היא אחותו מאמו. לכן בת בלהה מותרת לראובן. </a:t>
            </a:r>
          </a:p>
          <a:p>
            <a:endParaRPr lang="he-IL" sz="1400" dirty="0"/>
          </a:p>
          <a:p>
            <a:r>
              <a:rPr lang="he-IL" sz="1400" dirty="0" smtClean="0"/>
              <a:t>בת בלהה אסורה לשמעון כי היא אחותו מאמו. חכו בת רחל מותרת לשמעון. </a:t>
            </a:r>
            <a:endParaRPr lang="he-IL" sz="1600" dirty="0"/>
          </a:p>
        </p:txBody>
      </p:sp>
      <p:sp>
        <p:nvSpPr>
          <p:cNvPr id="40" name="TextBox 42"/>
          <p:cNvSpPr txBox="1"/>
          <p:nvPr/>
        </p:nvSpPr>
        <p:spPr>
          <a:xfrm>
            <a:off x="2089104" y="4891196"/>
            <a:ext cx="306397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ראובן, שמעון ויהודה אחים מהאב יעקב. </a:t>
            </a:r>
            <a:endParaRPr lang="he-IL" dirty="0"/>
          </a:p>
        </p:txBody>
      </p:sp>
      <p:grpSp>
        <p:nvGrpSpPr>
          <p:cNvPr id="47" name="Group 46"/>
          <p:cNvGrpSpPr/>
          <p:nvPr/>
        </p:nvGrpSpPr>
        <p:grpSpPr>
          <a:xfrm>
            <a:off x="10696329" y="3229377"/>
            <a:ext cx="1459282" cy="1159331"/>
            <a:chOff x="238639" y="4126871"/>
            <a:chExt cx="1609859" cy="2703565"/>
          </a:xfrm>
        </p:grpSpPr>
        <p:grpSp>
          <p:nvGrpSpPr>
            <p:cNvPr id="48" name="Group 47"/>
            <p:cNvGrpSpPr/>
            <p:nvPr/>
          </p:nvGrpSpPr>
          <p:grpSpPr>
            <a:xfrm>
              <a:off x="238639" y="4642091"/>
              <a:ext cx="1609859" cy="642678"/>
              <a:chOff x="437882" y="5593586"/>
              <a:chExt cx="1609859" cy="659338"/>
            </a:xfrm>
          </p:grpSpPr>
          <p:cxnSp>
            <p:nvCxnSpPr>
              <p:cNvPr id="62" name="Straight Connector 61"/>
              <p:cNvCxnSpPr/>
              <p:nvPr/>
            </p:nvCxnSpPr>
            <p:spPr>
              <a:xfrm>
                <a:off x="437882" y="5962918"/>
                <a:ext cx="1609859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Box 62"/>
              <p:cNvSpPr txBox="1"/>
              <p:nvPr/>
            </p:nvSpPr>
            <p:spPr>
              <a:xfrm>
                <a:off x="1100390" y="5593586"/>
                <a:ext cx="384721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אחים</a:t>
                </a:r>
                <a:endParaRPr lang="he-IL" sz="1200" dirty="0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238639" y="4126871"/>
              <a:ext cx="1609859" cy="642678"/>
              <a:chOff x="379276" y="5048104"/>
              <a:chExt cx="1609859" cy="686223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flipV="1">
                <a:off x="379276" y="5419617"/>
                <a:ext cx="1609859" cy="12879"/>
              </a:xfrm>
              <a:prstGeom prst="line">
                <a:avLst/>
              </a:prstGeom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1219031" y="5048104"/>
                <a:ext cx="499937" cy="686223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</a:t>
                </a:r>
                <a:endParaRPr lang="he-IL" sz="1200" dirty="0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238639" y="5157320"/>
              <a:ext cx="1609859" cy="642679"/>
              <a:chOff x="437882" y="6169186"/>
              <a:chExt cx="1609859" cy="666390"/>
            </a:xfrm>
          </p:grpSpPr>
          <p:cxnSp>
            <p:nvCxnSpPr>
              <p:cNvPr id="58" name="Straight Arrow Connector 57"/>
              <p:cNvCxnSpPr/>
              <p:nvPr/>
            </p:nvCxnSpPr>
            <p:spPr>
              <a:xfrm flipV="1">
                <a:off x="437882" y="6538518"/>
                <a:ext cx="1609859" cy="395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TextBox 58"/>
              <p:cNvSpPr txBox="1"/>
              <p:nvPr/>
            </p:nvSpPr>
            <p:spPr>
              <a:xfrm>
                <a:off x="1122249" y="6169186"/>
                <a:ext cx="394740" cy="66639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צאצא</a:t>
                </a:r>
                <a:endParaRPr lang="he-IL" sz="1200" dirty="0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238639" y="5672537"/>
              <a:ext cx="1609859" cy="642678"/>
              <a:chOff x="2819312" y="5042291"/>
              <a:chExt cx="1609859" cy="659338"/>
            </a:xfrm>
          </p:grpSpPr>
          <p:cxnSp>
            <p:nvCxnSpPr>
              <p:cNvPr id="56" name="Straight Connector 55"/>
              <p:cNvCxnSpPr/>
              <p:nvPr/>
            </p:nvCxnSpPr>
            <p:spPr>
              <a:xfrm>
                <a:off x="2819312" y="5411623"/>
                <a:ext cx="1609859" cy="0"/>
              </a:xfrm>
              <a:prstGeom prst="line">
                <a:avLst/>
              </a:prstGeom>
              <a:ln w="5715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TextBox 56"/>
              <p:cNvSpPr txBox="1"/>
              <p:nvPr/>
            </p:nvSpPr>
            <p:spPr>
              <a:xfrm>
                <a:off x="3637438" y="5042291"/>
                <a:ext cx="791733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 שניים</a:t>
                </a:r>
                <a:endParaRPr lang="he-IL" sz="1200" dirty="0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238639" y="6187759"/>
              <a:ext cx="1313646" cy="642677"/>
              <a:chOff x="2575130" y="6409525"/>
              <a:chExt cx="1313646" cy="659337"/>
            </a:xfrm>
          </p:grpSpPr>
          <p:sp>
            <p:nvSpPr>
              <p:cNvPr id="53" name="Multiply 52"/>
              <p:cNvSpPr/>
              <p:nvPr/>
            </p:nvSpPr>
            <p:spPr>
              <a:xfrm>
                <a:off x="2575130" y="6450446"/>
                <a:ext cx="427047" cy="287490"/>
              </a:xfrm>
              <a:prstGeom prst="mathMultiply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20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3504055" y="6409525"/>
                <a:ext cx="384721" cy="659337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נפטר</a:t>
                </a:r>
                <a:endParaRPr lang="he-IL" sz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114703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spd="slow">
        <p15:prstTrans prst="peelOff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61282" y="-252383"/>
            <a:ext cx="3417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5400" b="1" i="1" u="sng" cap="none" spc="0" dirty="0" smtClean="0">
                <a:ln/>
                <a:solidFill>
                  <a:srgbClr val="FFFF00"/>
                </a:solidFill>
                <a:effectLst/>
              </a:rPr>
              <a:t>אחות אשתו</a:t>
            </a:r>
            <a:endParaRPr lang="en-US" sz="5400" b="1" i="1" u="sng" cap="none" spc="0" dirty="0">
              <a:ln/>
              <a:solidFill>
                <a:srgbClr val="FFFF00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2085" y="5491464"/>
            <a:ext cx="2459864" cy="85000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שמעון</a:t>
            </a:r>
            <a:endParaRPr lang="he-IL" sz="3600" dirty="0"/>
          </a:p>
        </p:txBody>
      </p:sp>
      <p:sp>
        <p:nvSpPr>
          <p:cNvPr id="6" name="Rectangle 5"/>
          <p:cNvSpPr/>
          <p:nvPr/>
        </p:nvSpPr>
        <p:spPr>
          <a:xfrm>
            <a:off x="6621140" y="5475062"/>
            <a:ext cx="2345630" cy="8500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ראובן</a:t>
            </a:r>
            <a:endParaRPr lang="he-IL" sz="3600" dirty="0"/>
          </a:p>
        </p:txBody>
      </p:sp>
      <p:sp>
        <p:nvSpPr>
          <p:cNvPr id="7" name="Rectangle 6"/>
          <p:cNvSpPr/>
          <p:nvPr/>
        </p:nvSpPr>
        <p:spPr>
          <a:xfrm>
            <a:off x="9777865" y="5491465"/>
            <a:ext cx="2060619" cy="8500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לוי</a:t>
            </a:r>
            <a:endParaRPr lang="he-IL" sz="3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597182" y="5916467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54284" y="5916470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999529" y="5916467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25826" y="5491464"/>
            <a:ext cx="2215164" cy="8500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 יהודה </a:t>
            </a:r>
            <a:endParaRPr lang="he-IL" sz="3600" dirty="0"/>
          </a:p>
        </p:txBody>
      </p:sp>
      <p:sp>
        <p:nvSpPr>
          <p:cNvPr id="12" name="Multiply 11"/>
          <p:cNvSpPr/>
          <p:nvPr/>
        </p:nvSpPr>
        <p:spPr>
          <a:xfrm>
            <a:off x="1913431" y="5703966"/>
            <a:ext cx="489135" cy="42500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Multiply 12"/>
          <p:cNvSpPr/>
          <p:nvPr/>
        </p:nvSpPr>
        <p:spPr>
          <a:xfrm>
            <a:off x="11112856" y="5703967"/>
            <a:ext cx="569052" cy="48422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13"/>
          <p:cNvSpPr/>
          <p:nvPr/>
        </p:nvSpPr>
        <p:spPr>
          <a:xfrm>
            <a:off x="5456277" y="837127"/>
            <a:ext cx="2009104" cy="862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נפתלי</a:t>
            </a:r>
            <a:endParaRPr lang="he-IL" sz="3600" dirty="0"/>
          </a:p>
        </p:txBody>
      </p:sp>
      <p:sp>
        <p:nvSpPr>
          <p:cNvPr id="15" name="Oval 14"/>
          <p:cNvSpPr/>
          <p:nvPr/>
        </p:nvSpPr>
        <p:spPr>
          <a:xfrm>
            <a:off x="9063530" y="2115354"/>
            <a:ext cx="1687132" cy="79849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עדה</a:t>
            </a:r>
            <a:endParaRPr lang="he-IL" sz="3600" dirty="0"/>
          </a:p>
        </p:txBody>
      </p:sp>
      <p:sp>
        <p:nvSpPr>
          <p:cNvPr id="16" name="Oval 15"/>
          <p:cNvSpPr/>
          <p:nvPr/>
        </p:nvSpPr>
        <p:spPr>
          <a:xfrm>
            <a:off x="1755215" y="1967415"/>
            <a:ext cx="1893194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צלה</a:t>
            </a:r>
            <a:endParaRPr lang="he-IL" sz="3600" dirty="0"/>
          </a:p>
        </p:txBody>
      </p:sp>
      <p:sp>
        <p:nvSpPr>
          <p:cNvPr id="17" name="Oval 16"/>
          <p:cNvSpPr/>
          <p:nvPr/>
        </p:nvSpPr>
        <p:spPr>
          <a:xfrm>
            <a:off x="10355149" y="596778"/>
            <a:ext cx="1515414" cy="105727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200" dirty="0" smtClean="0"/>
              <a:t>דינה</a:t>
            </a:r>
            <a:endParaRPr lang="he-IL" sz="3200" dirty="0"/>
          </a:p>
        </p:txBody>
      </p:sp>
      <p:sp>
        <p:nvSpPr>
          <p:cNvPr id="18" name="Oval 17"/>
          <p:cNvSpPr/>
          <p:nvPr/>
        </p:nvSpPr>
        <p:spPr>
          <a:xfrm>
            <a:off x="216837" y="221490"/>
            <a:ext cx="1700011" cy="9401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200" dirty="0" smtClean="0"/>
              <a:t>נעמה</a:t>
            </a:r>
            <a:endParaRPr lang="he-IL" sz="3200" dirty="0"/>
          </a:p>
        </p:txBody>
      </p:sp>
      <p:sp>
        <p:nvSpPr>
          <p:cNvPr id="19" name="Rectangle 18"/>
          <p:cNvSpPr/>
          <p:nvPr/>
        </p:nvSpPr>
        <p:spPr>
          <a:xfrm>
            <a:off x="5008218" y="3761958"/>
            <a:ext cx="2215166" cy="9542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אחר</a:t>
            </a:r>
            <a:endParaRPr lang="he-IL" sz="3600" dirty="0"/>
          </a:p>
        </p:txBody>
      </p:sp>
      <p:sp>
        <p:nvSpPr>
          <p:cNvPr id="20" name="Multiply 19"/>
          <p:cNvSpPr/>
          <p:nvPr/>
        </p:nvSpPr>
        <p:spPr>
          <a:xfrm>
            <a:off x="6924469" y="1045077"/>
            <a:ext cx="463639" cy="60590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21" name="Group 20"/>
          <p:cNvGrpSpPr/>
          <p:nvPr/>
        </p:nvGrpSpPr>
        <p:grpSpPr>
          <a:xfrm>
            <a:off x="3341034" y="1089811"/>
            <a:ext cx="5939448" cy="1116721"/>
            <a:chOff x="3371157" y="1115569"/>
            <a:chExt cx="5939448" cy="1116721"/>
          </a:xfrm>
        </p:grpSpPr>
        <p:cxnSp>
          <p:nvCxnSpPr>
            <p:cNvPr id="22" name="Straight Connector 21"/>
            <p:cNvCxnSpPr>
              <a:endCxn id="15" idx="1"/>
            </p:cNvCxnSpPr>
            <p:nvPr/>
          </p:nvCxnSpPr>
          <p:spPr>
            <a:xfrm>
              <a:off x="7465381" y="1115569"/>
              <a:ext cx="1845224" cy="1116721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6" idx="7"/>
            </p:cNvCxnSpPr>
            <p:nvPr/>
          </p:nvCxnSpPr>
          <p:spPr>
            <a:xfrm flipV="1">
              <a:off x="3371157" y="1166246"/>
              <a:ext cx="1996579" cy="93508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/>
          <p:cNvCxnSpPr/>
          <p:nvPr/>
        </p:nvCxnSpPr>
        <p:spPr>
          <a:xfrm flipV="1">
            <a:off x="7348799" y="2881816"/>
            <a:ext cx="1782160" cy="1357262"/>
          </a:xfrm>
          <a:prstGeom prst="line">
            <a:avLst/>
          </a:prstGeom>
          <a:ln w="571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6" idx="5"/>
          </p:cNvCxnSpPr>
          <p:nvPr/>
        </p:nvCxnSpPr>
        <p:spPr>
          <a:xfrm>
            <a:off x="3371157" y="2747904"/>
            <a:ext cx="1545485" cy="1158677"/>
          </a:xfrm>
          <a:prstGeom prst="line">
            <a:avLst/>
          </a:prstGeom>
          <a:ln w="571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8583192" y="1045078"/>
            <a:ext cx="1640447" cy="74508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2266367" y="790120"/>
            <a:ext cx="1880630" cy="860866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8760005" y="3413925"/>
            <a:ext cx="303525" cy="69606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3203616" y="3232597"/>
            <a:ext cx="444794" cy="673984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8473059" y="4095649"/>
            <a:ext cx="1614845" cy="7903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רחל</a:t>
            </a:r>
            <a:endParaRPr lang="he-IL" sz="3600" dirty="0"/>
          </a:p>
        </p:txBody>
      </p:sp>
      <p:sp>
        <p:nvSpPr>
          <p:cNvPr id="49" name="Oval 48"/>
          <p:cNvSpPr/>
          <p:nvPr/>
        </p:nvSpPr>
        <p:spPr>
          <a:xfrm>
            <a:off x="2099256" y="3944286"/>
            <a:ext cx="1643242" cy="83359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לאה</a:t>
            </a:r>
            <a:endParaRPr lang="he-IL" sz="3600" dirty="0"/>
          </a:p>
        </p:txBody>
      </p:sp>
      <p:cxnSp>
        <p:nvCxnSpPr>
          <p:cNvPr id="52" name="Straight Connector 51"/>
          <p:cNvCxnSpPr>
            <a:stCxn id="6" idx="0"/>
          </p:cNvCxnSpPr>
          <p:nvPr/>
        </p:nvCxnSpPr>
        <p:spPr>
          <a:xfrm flipV="1">
            <a:off x="7793955" y="4855966"/>
            <a:ext cx="789237" cy="619096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515932" y="4777883"/>
            <a:ext cx="845350" cy="64300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1212164" y="1700011"/>
            <a:ext cx="0" cy="358032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030310" y="1262130"/>
            <a:ext cx="64394" cy="415875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6811" y="4325125"/>
            <a:ext cx="498807" cy="7318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5745" y="4336143"/>
            <a:ext cx="483789" cy="70982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1691" y="2563849"/>
            <a:ext cx="530023" cy="77765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0327" y="2837193"/>
            <a:ext cx="529717" cy="77720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2507" y="704092"/>
            <a:ext cx="464806" cy="68197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3302" y="668093"/>
            <a:ext cx="474496" cy="69618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249" y="2680159"/>
            <a:ext cx="743776" cy="1091279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7284" y="2853007"/>
            <a:ext cx="743776" cy="109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0331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spd="slow">
        <p15:prstTrans prst="fallOver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7" grpId="0" animBg="1"/>
      <p:bldP spid="18" grpId="0" animBg="1"/>
      <p:bldP spid="20" grpId="0" animBg="1"/>
      <p:bldP spid="47" grpId="0" animBg="1"/>
      <p:bldP spid="4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46567" y="-187989"/>
            <a:ext cx="77428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5400" b="1" i="1" u="sng" cap="none" spc="0" dirty="0" smtClean="0">
                <a:ln/>
                <a:solidFill>
                  <a:srgbClr val="FF0000"/>
                </a:solidFill>
                <a:effectLst/>
              </a:rPr>
              <a:t>אשת אחיו שלא היה </a:t>
            </a:r>
            <a:r>
              <a:rPr lang="he-IL" sz="5400" b="1" i="1" u="sng" cap="none" spc="0" dirty="0" smtClean="0">
                <a:ln/>
                <a:solidFill>
                  <a:srgbClr val="FF0000"/>
                </a:solidFill>
                <a:effectLst/>
              </a:rPr>
              <a:t>בעולמו</a:t>
            </a:r>
            <a:endParaRPr lang="en-US" sz="5400" b="1" i="1" u="sng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38308" y="5605702"/>
            <a:ext cx="1779456" cy="7134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שמעון</a:t>
            </a:r>
            <a:endParaRPr lang="he-IL" sz="3600" dirty="0"/>
          </a:p>
        </p:txBody>
      </p:sp>
      <p:sp>
        <p:nvSpPr>
          <p:cNvPr id="6" name="Rectangle 5"/>
          <p:cNvSpPr/>
          <p:nvPr/>
        </p:nvSpPr>
        <p:spPr>
          <a:xfrm>
            <a:off x="8891806" y="5610921"/>
            <a:ext cx="1714372" cy="7134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ראובן</a:t>
            </a:r>
            <a:endParaRPr lang="he-IL" sz="3600" dirty="0"/>
          </a:p>
        </p:txBody>
      </p:sp>
      <p:sp>
        <p:nvSpPr>
          <p:cNvPr id="7" name="Rectangle 6"/>
          <p:cNvSpPr/>
          <p:nvPr/>
        </p:nvSpPr>
        <p:spPr>
          <a:xfrm>
            <a:off x="6835555" y="5658280"/>
            <a:ext cx="1511649" cy="71340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לוי</a:t>
            </a:r>
            <a:endParaRPr lang="he-IL" sz="3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739436" y="5984898"/>
            <a:ext cx="598798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056398" y="5987927"/>
            <a:ext cx="598798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8493637" y="5997646"/>
            <a:ext cx="420820" cy="5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1" name="Rectangle 10"/>
          <p:cNvSpPr/>
          <p:nvPr/>
        </p:nvSpPr>
        <p:spPr>
          <a:xfrm>
            <a:off x="4338672" y="5615376"/>
            <a:ext cx="1644244" cy="7134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 יהודה </a:t>
            </a:r>
            <a:endParaRPr lang="he-IL" sz="3600" dirty="0"/>
          </a:p>
        </p:txBody>
      </p:sp>
      <p:sp>
        <p:nvSpPr>
          <p:cNvPr id="12" name="Multiply 11"/>
          <p:cNvSpPr/>
          <p:nvPr/>
        </p:nvSpPr>
        <p:spPr>
          <a:xfrm>
            <a:off x="5595473" y="5836218"/>
            <a:ext cx="398984" cy="35670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Multiply 12"/>
          <p:cNvSpPr/>
          <p:nvPr/>
        </p:nvSpPr>
        <p:spPr>
          <a:xfrm>
            <a:off x="7883032" y="5912702"/>
            <a:ext cx="464172" cy="40640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Multiply 16"/>
          <p:cNvSpPr/>
          <p:nvPr/>
        </p:nvSpPr>
        <p:spPr>
          <a:xfrm>
            <a:off x="10198436" y="5791478"/>
            <a:ext cx="309093" cy="29115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Multiply 17"/>
          <p:cNvSpPr/>
          <p:nvPr/>
        </p:nvSpPr>
        <p:spPr>
          <a:xfrm>
            <a:off x="3287552" y="5851700"/>
            <a:ext cx="389943" cy="27171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2" name="Straight Connector 21"/>
          <p:cNvCxnSpPr/>
          <p:nvPr/>
        </p:nvCxnSpPr>
        <p:spPr>
          <a:xfrm>
            <a:off x="1517141" y="5997646"/>
            <a:ext cx="35922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10484878" y="5610921"/>
            <a:ext cx="1699476" cy="858430"/>
            <a:chOff x="10484878" y="5610921"/>
            <a:chExt cx="1699476" cy="858430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10484878" y="6040136"/>
              <a:ext cx="425003" cy="12879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10836365" y="5610921"/>
              <a:ext cx="1347989" cy="8584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200" dirty="0" smtClean="0"/>
                <a:t>יששכר</a:t>
              </a:r>
              <a:endParaRPr lang="he-IL" sz="3200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157439" y="5640947"/>
            <a:ext cx="1280318" cy="7558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200" dirty="0" smtClean="0"/>
              <a:t>זבולון</a:t>
            </a:r>
            <a:endParaRPr lang="he-IL" sz="3200" dirty="0"/>
          </a:p>
        </p:txBody>
      </p:sp>
      <p:sp>
        <p:nvSpPr>
          <p:cNvPr id="26" name="Oval 25"/>
          <p:cNvSpPr/>
          <p:nvPr/>
        </p:nvSpPr>
        <p:spPr>
          <a:xfrm>
            <a:off x="7443989" y="1835833"/>
            <a:ext cx="2408349" cy="1468191"/>
          </a:xfrm>
          <a:prstGeom prst="ellipse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4400" dirty="0" smtClean="0"/>
              <a:t>רחל</a:t>
            </a:r>
            <a:endParaRPr lang="he-IL" sz="4400" dirty="0"/>
          </a:p>
        </p:txBody>
      </p:sp>
      <p:sp>
        <p:nvSpPr>
          <p:cNvPr id="27" name="Oval 26"/>
          <p:cNvSpPr/>
          <p:nvPr/>
        </p:nvSpPr>
        <p:spPr>
          <a:xfrm>
            <a:off x="2934258" y="1752121"/>
            <a:ext cx="2789058" cy="1635617"/>
          </a:xfrm>
          <a:prstGeom prst="ellipse">
            <a:avLst/>
          </a:prstGeom>
          <a:solidFill>
            <a:srgbClr val="00B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4400" dirty="0" smtClean="0"/>
              <a:t>לאה</a:t>
            </a:r>
            <a:endParaRPr lang="he-IL" sz="4400" dirty="0"/>
          </a:p>
        </p:txBody>
      </p:sp>
      <p:cxnSp>
        <p:nvCxnSpPr>
          <p:cNvPr id="29" name="Straight Connector 28"/>
          <p:cNvCxnSpPr>
            <a:stCxn id="27" idx="6"/>
            <a:endCxn id="26" idx="2"/>
          </p:cNvCxnSpPr>
          <p:nvPr/>
        </p:nvCxnSpPr>
        <p:spPr>
          <a:xfrm flipV="1">
            <a:off x="5723316" y="2569929"/>
            <a:ext cx="1720673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9028090" y="3387738"/>
            <a:ext cx="502276" cy="221796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704071" y="3499381"/>
            <a:ext cx="1073009" cy="210632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7328079" y="3304024"/>
            <a:ext cx="656822" cy="2195255"/>
          </a:xfrm>
          <a:prstGeom prst="line">
            <a:avLst/>
          </a:prstGeom>
          <a:ln w="571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1" idx="0"/>
          </p:cNvCxnSpPr>
          <p:nvPr/>
        </p:nvCxnSpPr>
        <p:spPr>
          <a:xfrm flipH="1" flipV="1">
            <a:off x="4803820" y="3383524"/>
            <a:ext cx="356974" cy="2231852"/>
          </a:xfrm>
          <a:prstGeom prst="line">
            <a:avLst/>
          </a:prstGeom>
          <a:ln w="571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8539" y="3555370"/>
            <a:ext cx="513875" cy="75396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5724" y="3428999"/>
            <a:ext cx="600005" cy="88033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9137" y="3271394"/>
            <a:ext cx="579628" cy="85043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648" y="3854219"/>
            <a:ext cx="579628" cy="850439"/>
          </a:xfrm>
          <a:prstGeom prst="rect">
            <a:avLst/>
          </a:prstGeom>
        </p:spPr>
      </p:pic>
      <p:sp>
        <p:nvSpPr>
          <p:cNvPr id="30" name="TextBox 27"/>
          <p:cNvSpPr txBox="1"/>
          <p:nvPr/>
        </p:nvSpPr>
        <p:spPr>
          <a:xfrm>
            <a:off x="5222405" y="1782456"/>
            <a:ext cx="22339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רחל ולאה אחיות</a:t>
            </a:r>
            <a:endParaRPr lang="he-IL" dirty="0"/>
          </a:p>
        </p:txBody>
      </p:sp>
      <p:sp>
        <p:nvSpPr>
          <p:cNvPr id="31" name="TextBox 32"/>
          <p:cNvSpPr txBox="1"/>
          <p:nvPr/>
        </p:nvSpPr>
        <p:spPr>
          <a:xfrm>
            <a:off x="-86825" y="760432"/>
            <a:ext cx="469617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1400" dirty="0" smtClean="0"/>
              <a:t>רחל אסורה ליששכר כי היא אשת אחיו שלא היה בעולמו. לכן לאה מותרת ליששכר. </a:t>
            </a:r>
          </a:p>
          <a:p>
            <a:r>
              <a:rPr lang="he-IL" sz="1400" dirty="0" smtClean="0"/>
              <a:t>לאה </a:t>
            </a:r>
            <a:r>
              <a:rPr lang="he-IL" sz="1400" dirty="0"/>
              <a:t>אסורה </a:t>
            </a:r>
            <a:r>
              <a:rPr lang="he-IL" sz="1400" dirty="0" smtClean="0"/>
              <a:t>לזבולון </a:t>
            </a:r>
            <a:r>
              <a:rPr lang="he-IL" sz="1400" dirty="0"/>
              <a:t>כי </a:t>
            </a:r>
            <a:r>
              <a:rPr lang="he-IL" sz="1400" dirty="0" smtClean="0"/>
              <a:t>היא אשת אחיו שלא היה בעולמו. לכן מותרת רחל לזבולון. </a:t>
            </a:r>
            <a:endParaRPr lang="he-IL" sz="1600" dirty="0"/>
          </a:p>
        </p:txBody>
      </p:sp>
      <p:sp>
        <p:nvSpPr>
          <p:cNvPr id="33" name="TextBox 29"/>
          <p:cNvSpPr txBox="1"/>
          <p:nvPr/>
        </p:nvSpPr>
        <p:spPr>
          <a:xfrm>
            <a:off x="4328787" y="5263518"/>
            <a:ext cx="36692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ראובן, שמעון, לוי ויהודה אחים.</a:t>
            </a:r>
            <a:endParaRPr lang="he-IL" dirty="0"/>
          </a:p>
        </p:txBody>
      </p:sp>
      <p:sp>
        <p:nvSpPr>
          <p:cNvPr id="35" name="Rectangle 34"/>
          <p:cNvSpPr/>
          <p:nvPr/>
        </p:nvSpPr>
        <p:spPr>
          <a:xfrm>
            <a:off x="10160249" y="906050"/>
            <a:ext cx="1612722" cy="1388729"/>
          </a:xfrm>
          <a:prstGeom prst="rect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37" name="Group 36"/>
          <p:cNvGrpSpPr/>
          <p:nvPr/>
        </p:nvGrpSpPr>
        <p:grpSpPr>
          <a:xfrm>
            <a:off x="10277300" y="1018741"/>
            <a:ext cx="1459282" cy="1159331"/>
            <a:chOff x="238639" y="4126871"/>
            <a:chExt cx="1609859" cy="2703565"/>
          </a:xfrm>
        </p:grpSpPr>
        <p:grpSp>
          <p:nvGrpSpPr>
            <p:cNvPr id="40" name="Group 39"/>
            <p:cNvGrpSpPr/>
            <p:nvPr/>
          </p:nvGrpSpPr>
          <p:grpSpPr>
            <a:xfrm>
              <a:off x="238639" y="4642091"/>
              <a:ext cx="1609859" cy="642678"/>
              <a:chOff x="437882" y="5593586"/>
              <a:chExt cx="1609859" cy="659338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437882" y="5962918"/>
                <a:ext cx="1609859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Box 53"/>
              <p:cNvSpPr txBox="1"/>
              <p:nvPr/>
            </p:nvSpPr>
            <p:spPr>
              <a:xfrm>
                <a:off x="1100390" y="5593586"/>
                <a:ext cx="384721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אחים</a:t>
                </a:r>
                <a:endParaRPr lang="he-IL" sz="1200" dirty="0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238639" y="4126871"/>
              <a:ext cx="1609859" cy="642678"/>
              <a:chOff x="379276" y="5048104"/>
              <a:chExt cx="1609859" cy="686223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 flipV="1">
                <a:off x="379276" y="5419617"/>
                <a:ext cx="1609859" cy="12879"/>
              </a:xfrm>
              <a:prstGeom prst="line">
                <a:avLst/>
              </a:prstGeom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1219031" y="5048104"/>
                <a:ext cx="499937" cy="686223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</a:t>
                </a:r>
                <a:endParaRPr lang="he-IL" sz="1200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238639" y="5157320"/>
              <a:ext cx="1609859" cy="642679"/>
              <a:chOff x="437882" y="6169186"/>
              <a:chExt cx="1609859" cy="666390"/>
            </a:xfrm>
          </p:grpSpPr>
          <p:cxnSp>
            <p:nvCxnSpPr>
              <p:cNvPr id="49" name="Straight Arrow Connector 48"/>
              <p:cNvCxnSpPr/>
              <p:nvPr/>
            </p:nvCxnSpPr>
            <p:spPr>
              <a:xfrm flipV="1">
                <a:off x="437882" y="6538518"/>
                <a:ext cx="1609859" cy="395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TextBox 49"/>
              <p:cNvSpPr txBox="1"/>
              <p:nvPr/>
            </p:nvSpPr>
            <p:spPr>
              <a:xfrm>
                <a:off x="1122249" y="6169186"/>
                <a:ext cx="394740" cy="66639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צאצא</a:t>
                </a:r>
                <a:endParaRPr lang="he-IL" sz="1200" dirty="0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238639" y="5672537"/>
              <a:ext cx="1609859" cy="642678"/>
              <a:chOff x="2819312" y="5042291"/>
              <a:chExt cx="1609859" cy="659338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>
                <a:off x="2819312" y="5411623"/>
                <a:ext cx="1609859" cy="0"/>
              </a:xfrm>
              <a:prstGeom prst="line">
                <a:avLst/>
              </a:prstGeom>
              <a:ln w="5715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TextBox 47"/>
              <p:cNvSpPr txBox="1"/>
              <p:nvPr/>
            </p:nvSpPr>
            <p:spPr>
              <a:xfrm>
                <a:off x="3637438" y="5042291"/>
                <a:ext cx="791733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 שניים</a:t>
                </a:r>
                <a:endParaRPr lang="he-IL" sz="1200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238639" y="6187759"/>
              <a:ext cx="1313646" cy="642677"/>
              <a:chOff x="2575130" y="6409525"/>
              <a:chExt cx="1313646" cy="659337"/>
            </a:xfrm>
          </p:grpSpPr>
          <p:sp>
            <p:nvSpPr>
              <p:cNvPr id="45" name="Multiply 44"/>
              <p:cNvSpPr/>
              <p:nvPr/>
            </p:nvSpPr>
            <p:spPr>
              <a:xfrm>
                <a:off x="2575130" y="6450446"/>
                <a:ext cx="427047" cy="287490"/>
              </a:xfrm>
              <a:prstGeom prst="mathMultiply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20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504055" y="6409525"/>
                <a:ext cx="384721" cy="659337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נפטר</a:t>
                </a:r>
                <a:endParaRPr lang="he-IL" sz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563693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spd="slow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7" grpId="0" animBg="1"/>
      <p:bldP spid="18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4456" y="1313543"/>
            <a:ext cx="2536650" cy="101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ראובן</a:t>
            </a:r>
            <a:endParaRPr lang="he-IL" sz="3600" dirty="0"/>
          </a:p>
        </p:txBody>
      </p:sp>
      <p:sp>
        <p:nvSpPr>
          <p:cNvPr id="5" name="Rectangle 4"/>
          <p:cNvSpPr/>
          <p:nvPr/>
        </p:nvSpPr>
        <p:spPr>
          <a:xfrm>
            <a:off x="5196113" y="1313543"/>
            <a:ext cx="2449019" cy="10595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שמעון</a:t>
            </a:r>
            <a:endParaRPr lang="he-IL" sz="3600" dirty="0"/>
          </a:p>
        </p:txBody>
      </p:sp>
      <p:sp>
        <p:nvSpPr>
          <p:cNvPr id="6" name="Oval 5"/>
          <p:cNvSpPr/>
          <p:nvPr/>
        </p:nvSpPr>
        <p:spPr>
          <a:xfrm>
            <a:off x="417565" y="3817257"/>
            <a:ext cx="2583541" cy="120468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שרה</a:t>
            </a:r>
            <a:endParaRPr lang="he-IL" sz="3600" dirty="0"/>
          </a:p>
        </p:txBody>
      </p:sp>
      <p:sp>
        <p:nvSpPr>
          <p:cNvPr id="7" name="Oval 6"/>
          <p:cNvSpPr/>
          <p:nvPr/>
        </p:nvSpPr>
        <p:spPr>
          <a:xfrm>
            <a:off x="6778171" y="5370285"/>
            <a:ext cx="2641600" cy="1219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נכרית</a:t>
            </a:r>
            <a:endParaRPr lang="he-IL" sz="3600" dirty="0"/>
          </a:p>
        </p:txBody>
      </p:sp>
      <p:sp>
        <p:nvSpPr>
          <p:cNvPr id="8" name="Rectangle 7"/>
          <p:cNvSpPr/>
          <p:nvPr/>
        </p:nvSpPr>
        <p:spPr>
          <a:xfrm>
            <a:off x="9173029" y="1313543"/>
            <a:ext cx="2670628" cy="101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לוי</a:t>
            </a:r>
            <a:endParaRPr lang="he-IL" sz="3600" dirty="0"/>
          </a:p>
        </p:txBody>
      </p:sp>
      <p:cxnSp>
        <p:nvCxnSpPr>
          <p:cNvPr id="9" name="Straight Connector 8"/>
          <p:cNvCxnSpPr>
            <a:stCxn id="4" idx="3"/>
          </p:cNvCxnSpPr>
          <p:nvPr/>
        </p:nvCxnSpPr>
        <p:spPr>
          <a:xfrm>
            <a:off x="3001106" y="1821543"/>
            <a:ext cx="207889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8" idx="1"/>
          </p:cNvCxnSpPr>
          <p:nvPr/>
        </p:nvCxnSpPr>
        <p:spPr>
          <a:xfrm flipV="1">
            <a:off x="7750629" y="1821543"/>
            <a:ext cx="1422400" cy="2177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709335" y="2373086"/>
            <a:ext cx="23446" cy="139420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7" idx="0"/>
          </p:cNvCxnSpPr>
          <p:nvPr/>
        </p:nvCxnSpPr>
        <p:spPr>
          <a:xfrm>
            <a:off x="6531429" y="2554514"/>
            <a:ext cx="1567542" cy="281577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001106" y="2463800"/>
            <a:ext cx="2659465" cy="1498600"/>
          </a:xfrm>
          <a:prstGeom prst="line">
            <a:avLst/>
          </a:prstGeom>
          <a:ln w="571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ultiply 13"/>
          <p:cNvSpPr/>
          <p:nvPr/>
        </p:nvSpPr>
        <p:spPr>
          <a:xfrm>
            <a:off x="2413552" y="1621065"/>
            <a:ext cx="388535" cy="51707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Multiply 14"/>
          <p:cNvSpPr/>
          <p:nvPr/>
        </p:nvSpPr>
        <p:spPr>
          <a:xfrm>
            <a:off x="7155543" y="1625600"/>
            <a:ext cx="461107" cy="512536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358506" y="155263"/>
            <a:ext cx="118529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5400" b="1" i="1" u="sng" dirty="0" smtClean="0">
                <a:ln/>
                <a:solidFill>
                  <a:schemeClr val="accent4"/>
                </a:solidFill>
              </a:rPr>
              <a:t>אשת אחיו שלא היה בעולמו (נולד ואז יבם)</a:t>
            </a:r>
            <a:endParaRPr lang="en-US" sz="5400" b="1" i="1" u="sng" cap="none" spc="0" dirty="0">
              <a:ln/>
              <a:solidFill>
                <a:schemeClr val="accent4"/>
              </a:solidFill>
              <a:effectLst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6984" y="2257446"/>
            <a:ext cx="518675" cy="76100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45" y="2463800"/>
            <a:ext cx="743776" cy="109127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2034" y="2967653"/>
            <a:ext cx="743776" cy="1091279"/>
          </a:xfrm>
          <a:prstGeom prst="rect">
            <a:avLst/>
          </a:prstGeom>
        </p:spPr>
      </p:pic>
      <p:grpSp>
        <p:nvGrpSpPr>
          <p:cNvPr id="37" name="Group 36"/>
          <p:cNvGrpSpPr/>
          <p:nvPr/>
        </p:nvGrpSpPr>
        <p:grpSpPr>
          <a:xfrm>
            <a:off x="1580202" y="5565319"/>
            <a:ext cx="1459282" cy="1159331"/>
            <a:chOff x="238639" y="4126871"/>
            <a:chExt cx="1609859" cy="2703565"/>
          </a:xfrm>
        </p:grpSpPr>
        <p:grpSp>
          <p:nvGrpSpPr>
            <p:cNvPr id="38" name="Group 37"/>
            <p:cNvGrpSpPr/>
            <p:nvPr/>
          </p:nvGrpSpPr>
          <p:grpSpPr>
            <a:xfrm>
              <a:off x="238639" y="4642091"/>
              <a:ext cx="1609859" cy="642678"/>
              <a:chOff x="437882" y="5593586"/>
              <a:chExt cx="1609859" cy="659338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437882" y="5962918"/>
                <a:ext cx="1609859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1100390" y="5593586"/>
                <a:ext cx="384721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אחים</a:t>
                </a:r>
                <a:endParaRPr lang="he-IL" sz="1200" dirty="0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238639" y="4126871"/>
              <a:ext cx="1609859" cy="642678"/>
              <a:chOff x="379276" y="5048104"/>
              <a:chExt cx="1609859" cy="686223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 flipV="1">
                <a:off x="379276" y="5419617"/>
                <a:ext cx="1609859" cy="12879"/>
              </a:xfrm>
              <a:prstGeom prst="line">
                <a:avLst/>
              </a:prstGeom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TextBox 49"/>
              <p:cNvSpPr txBox="1"/>
              <p:nvPr/>
            </p:nvSpPr>
            <p:spPr>
              <a:xfrm>
                <a:off x="1219031" y="5048104"/>
                <a:ext cx="499937" cy="686223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</a:t>
                </a:r>
                <a:endParaRPr lang="he-IL" sz="1200" dirty="0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238639" y="5157320"/>
              <a:ext cx="1609859" cy="642679"/>
              <a:chOff x="437882" y="6169186"/>
              <a:chExt cx="1609859" cy="666390"/>
            </a:xfrm>
          </p:grpSpPr>
          <p:cxnSp>
            <p:nvCxnSpPr>
              <p:cNvPr id="47" name="Straight Arrow Connector 46"/>
              <p:cNvCxnSpPr/>
              <p:nvPr/>
            </p:nvCxnSpPr>
            <p:spPr>
              <a:xfrm flipV="1">
                <a:off x="437882" y="6538518"/>
                <a:ext cx="1609859" cy="395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TextBox 47"/>
              <p:cNvSpPr txBox="1"/>
              <p:nvPr/>
            </p:nvSpPr>
            <p:spPr>
              <a:xfrm>
                <a:off x="1122249" y="6169186"/>
                <a:ext cx="394740" cy="66639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צאצא</a:t>
                </a:r>
                <a:endParaRPr lang="he-IL" sz="1200" dirty="0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238639" y="5672537"/>
              <a:ext cx="1609859" cy="642678"/>
              <a:chOff x="2819312" y="5042291"/>
              <a:chExt cx="1609859" cy="659338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2819312" y="5411623"/>
                <a:ext cx="1609859" cy="0"/>
              </a:xfrm>
              <a:prstGeom prst="line">
                <a:avLst/>
              </a:prstGeom>
              <a:ln w="5715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3637438" y="5042291"/>
                <a:ext cx="791733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 שניים</a:t>
                </a:r>
                <a:endParaRPr lang="he-IL" sz="1200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238639" y="6187759"/>
              <a:ext cx="1313646" cy="642677"/>
              <a:chOff x="2575130" y="6409525"/>
              <a:chExt cx="1313646" cy="659337"/>
            </a:xfrm>
          </p:grpSpPr>
          <p:sp>
            <p:nvSpPr>
              <p:cNvPr id="43" name="Multiply 42"/>
              <p:cNvSpPr/>
              <p:nvPr/>
            </p:nvSpPr>
            <p:spPr>
              <a:xfrm>
                <a:off x="2575130" y="6450446"/>
                <a:ext cx="427047" cy="287490"/>
              </a:xfrm>
              <a:prstGeom prst="mathMultiply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20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504055" y="6409525"/>
                <a:ext cx="384721" cy="659337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נפטר</a:t>
                </a:r>
                <a:endParaRPr lang="he-IL" sz="1200" dirty="0"/>
              </a:p>
            </p:txBody>
          </p:sp>
        </p:grpSp>
      </p:grpSp>
      <p:sp>
        <p:nvSpPr>
          <p:cNvPr id="53" name="Rectangle 52"/>
          <p:cNvSpPr/>
          <p:nvPr/>
        </p:nvSpPr>
        <p:spPr>
          <a:xfrm>
            <a:off x="1535050" y="5450114"/>
            <a:ext cx="1612722" cy="1388729"/>
          </a:xfrm>
          <a:prstGeom prst="rect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93666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4456" y="1313543"/>
            <a:ext cx="2536650" cy="101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ראובן</a:t>
            </a:r>
            <a:endParaRPr lang="he-IL" sz="3600" dirty="0"/>
          </a:p>
        </p:txBody>
      </p:sp>
      <p:sp>
        <p:nvSpPr>
          <p:cNvPr id="5" name="Rectangle 4"/>
          <p:cNvSpPr/>
          <p:nvPr/>
        </p:nvSpPr>
        <p:spPr>
          <a:xfrm>
            <a:off x="5196113" y="1313543"/>
            <a:ext cx="2449019" cy="10595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שמעון</a:t>
            </a:r>
            <a:endParaRPr lang="he-IL" sz="3600" dirty="0"/>
          </a:p>
        </p:txBody>
      </p:sp>
      <p:sp>
        <p:nvSpPr>
          <p:cNvPr id="6" name="Oval 5"/>
          <p:cNvSpPr/>
          <p:nvPr/>
        </p:nvSpPr>
        <p:spPr>
          <a:xfrm>
            <a:off x="417565" y="3817257"/>
            <a:ext cx="2583541" cy="120468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שרה</a:t>
            </a:r>
            <a:endParaRPr lang="he-IL" sz="3600" dirty="0"/>
          </a:p>
        </p:txBody>
      </p:sp>
      <p:sp>
        <p:nvSpPr>
          <p:cNvPr id="7" name="Oval 6"/>
          <p:cNvSpPr/>
          <p:nvPr/>
        </p:nvSpPr>
        <p:spPr>
          <a:xfrm>
            <a:off x="6778171" y="5370285"/>
            <a:ext cx="2641600" cy="1219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נכרית</a:t>
            </a:r>
            <a:endParaRPr lang="he-IL" sz="3600" dirty="0"/>
          </a:p>
        </p:txBody>
      </p:sp>
      <p:sp>
        <p:nvSpPr>
          <p:cNvPr id="8" name="Rectangle 7"/>
          <p:cNvSpPr/>
          <p:nvPr/>
        </p:nvSpPr>
        <p:spPr>
          <a:xfrm>
            <a:off x="9173029" y="1313543"/>
            <a:ext cx="2670628" cy="101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לוי</a:t>
            </a:r>
            <a:endParaRPr lang="he-IL" sz="3600" dirty="0"/>
          </a:p>
        </p:txBody>
      </p:sp>
      <p:cxnSp>
        <p:nvCxnSpPr>
          <p:cNvPr id="9" name="Straight Connector 8"/>
          <p:cNvCxnSpPr>
            <a:stCxn id="4" idx="3"/>
          </p:cNvCxnSpPr>
          <p:nvPr/>
        </p:nvCxnSpPr>
        <p:spPr>
          <a:xfrm>
            <a:off x="3001106" y="1821543"/>
            <a:ext cx="207889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8" idx="1"/>
          </p:cNvCxnSpPr>
          <p:nvPr/>
        </p:nvCxnSpPr>
        <p:spPr>
          <a:xfrm flipV="1">
            <a:off x="7750629" y="1821543"/>
            <a:ext cx="1422400" cy="2177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709335" y="2373086"/>
            <a:ext cx="23446" cy="139420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7" idx="0"/>
          </p:cNvCxnSpPr>
          <p:nvPr/>
        </p:nvCxnSpPr>
        <p:spPr>
          <a:xfrm>
            <a:off x="6531429" y="2554514"/>
            <a:ext cx="1567542" cy="281577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001106" y="2463800"/>
            <a:ext cx="2659465" cy="1498600"/>
          </a:xfrm>
          <a:prstGeom prst="line">
            <a:avLst/>
          </a:prstGeom>
          <a:ln w="571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ultiply 13"/>
          <p:cNvSpPr/>
          <p:nvPr/>
        </p:nvSpPr>
        <p:spPr>
          <a:xfrm>
            <a:off x="2413552" y="1621065"/>
            <a:ext cx="388535" cy="51707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Multiply 14"/>
          <p:cNvSpPr/>
          <p:nvPr/>
        </p:nvSpPr>
        <p:spPr>
          <a:xfrm>
            <a:off x="7155543" y="1625600"/>
            <a:ext cx="461107" cy="512536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358509" y="155263"/>
            <a:ext cx="118529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5400" b="1" i="1" u="sng" dirty="0" smtClean="0">
                <a:ln/>
                <a:solidFill>
                  <a:schemeClr val="accent4"/>
                </a:solidFill>
              </a:rPr>
              <a:t>אשת אחיו שלא היה בעולמו (יבם ואז נולד)</a:t>
            </a:r>
            <a:endParaRPr lang="en-US" sz="5400" b="1" i="1" u="sng" cap="none" spc="0" dirty="0">
              <a:ln/>
              <a:solidFill>
                <a:schemeClr val="accent4"/>
              </a:solidFill>
              <a:effectLst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6984" y="2257446"/>
            <a:ext cx="518675" cy="76100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45" y="2463800"/>
            <a:ext cx="743776" cy="109127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2034" y="2967653"/>
            <a:ext cx="743776" cy="1091279"/>
          </a:xfrm>
          <a:prstGeom prst="rect">
            <a:avLst/>
          </a:prstGeom>
        </p:spPr>
      </p:pic>
      <p:grpSp>
        <p:nvGrpSpPr>
          <p:cNvPr id="37" name="Group 36"/>
          <p:cNvGrpSpPr/>
          <p:nvPr/>
        </p:nvGrpSpPr>
        <p:grpSpPr>
          <a:xfrm>
            <a:off x="146639" y="5551712"/>
            <a:ext cx="1459282" cy="1159331"/>
            <a:chOff x="238639" y="4126871"/>
            <a:chExt cx="1609859" cy="2703565"/>
          </a:xfrm>
        </p:grpSpPr>
        <p:grpSp>
          <p:nvGrpSpPr>
            <p:cNvPr id="38" name="Group 37"/>
            <p:cNvGrpSpPr/>
            <p:nvPr/>
          </p:nvGrpSpPr>
          <p:grpSpPr>
            <a:xfrm>
              <a:off x="238639" y="4642091"/>
              <a:ext cx="1609859" cy="642678"/>
              <a:chOff x="437882" y="5593586"/>
              <a:chExt cx="1609859" cy="659338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437882" y="5962918"/>
                <a:ext cx="1609859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1100390" y="5593586"/>
                <a:ext cx="384721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אחים</a:t>
                </a:r>
                <a:endParaRPr lang="he-IL" sz="1200" dirty="0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238639" y="4126871"/>
              <a:ext cx="1609859" cy="642678"/>
              <a:chOff x="379276" y="5048104"/>
              <a:chExt cx="1609859" cy="686223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 flipV="1">
                <a:off x="379276" y="5419617"/>
                <a:ext cx="1609859" cy="12879"/>
              </a:xfrm>
              <a:prstGeom prst="line">
                <a:avLst/>
              </a:prstGeom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TextBox 49"/>
              <p:cNvSpPr txBox="1"/>
              <p:nvPr/>
            </p:nvSpPr>
            <p:spPr>
              <a:xfrm>
                <a:off x="1219031" y="5048104"/>
                <a:ext cx="499937" cy="686223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</a:t>
                </a:r>
                <a:endParaRPr lang="he-IL" sz="1200" dirty="0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238639" y="5157320"/>
              <a:ext cx="1609859" cy="642679"/>
              <a:chOff x="437882" y="6169186"/>
              <a:chExt cx="1609859" cy="666390"/>
            </a:xfrm>
          </p:grpSpPr>
          <p:cxnSp>
            <p:nvCxnSpPr>
              <p:cNvPr id="47" name="Straight Arrow Connector 46"/>
              <p:cNvCxnSpPr/>
              <p:nvPr/>
            </p:nvCxnSpPr>
            <p:spPr>
              <a:xfrm flipV="1">
                <a:off x="437882" y="6538518"/>
                <a:ext cx="1609859" cy="395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TextBox 47"/>
              <p:cNvSpPr txBox="1"/>
              <p:nvPr/>
            </p:nvSpPr>
            <p:spPr>
              <a:xfrm>
                <a:off x="1122249" y="6169186"/>
                <a:ext cx="394740" cy="66639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צאצא</a:t>
                </a:r>
                <a:endParaRPr lang="he-IL" sz="1200" dirty="0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238639" y="5672537"/>
              <a:ext cx="1609859" cy="642678"/>
              <a:chOff x="2819312" y="5042291"/>
              <a:chExt cx="1609859" cy="659338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2819312" y="5411623"/>
                <a:ext cx="1609859" cy="0"/>
              </a:xfrm>
              <a:prstGeom prst="line">
                <a:avLst/>
              </a:prstGeom>
              <a:ln w="5715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3637438" y="5042291"/>
                <a:ext cx="791733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 שניים</a:t>
                </a:r>
                <a:endParaRPr lang="he-IL" sz="1200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238639" y="6187759"/>
              <a:ext cx="1313646" cy="642677"/>
              <a:chOff x="2575130" y="6409525"/>
              <a:chExt cx="1313646" cy="659337"/>
            </a:xfrm>
          </p:grpSpPr>
          <p:sp>
            <p:nvSpPr>
              <p:cNvPr id="43" name="Multiply 42"/>
              <p:cNvSpPr/>
              <p:nvPr/>
            </p:nvSpPr>
            <p:spPr>
              <a:xfrm>
                <a:off x="2575130" y="6450446"/>
                <a:ext cx="427047" cy="287490"/>
              </a:xfrm>
              <a:prstGeom prst="mathMultiply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20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504055" y="6409525"/>
                <a:ext cx="384721" cy="659337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נפטר</a:t>
                </a:r>
                <a:endParaRPr lang="he-IL" sz="1200" dirty="0"/>
              </a:p>
            </p:txBody>
          </p:sp>
        </p:grpSp>
      </p:grpSp>
      <p:sp>
        <p:nvSpPr>
          <p:cNvPr id="53" name="Rectangle 52"/>
          <p:cNvSpPr/>
          <p:nvPr/>
        </p:nvSpPr>
        <p:spPr>
          <a:xfrm>
            <a:off x="55784" y="5437015"/>
            <a:ext cx="1612722" cy="1388729"/>
          </a:xfrm>
          <a:prstGeom prst="rect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197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03585" y="0"/>
            <a:ext cx="84818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5400" b="1" i="1" u="sng" cap="none" spc="0" dirty="0" smtClean="0">
                <a:ln/>
                <a:solidFill>
                  <a:srgbClr val="00B050"/>
                </a:solidFill>
                <a:effectLst/>
              </a:rPr>
              <a:t>שתי אחיות האסורות </a:t>
            </a:r>
            <a:r>
              <a:rPr lang="he-IL" sz="5400" b="1" i="1" u="sng" cap="none" spc="0" dirty="0" err="1" smtClean="0">
                <a:ln/>
                <a:solidFill>
                  <a:srgbClr val="00B050"/>
                </a:solidFill>
                <a:effectLst/>
              </a:rPr>
              <a:t>להתייבם</a:t>
            </a:r>
            <a:endParaRPr lang="en-US" sz="5400" b="1" i="1" u="sng" cap="none" spc="0" dirty="0">
              <a:ln/>
              <a:solidFill>
                <a:srgbClr val="00B050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98426" y="1473256"/>
            <a:ext cx="2459864" cy="8500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שמעון</a:t>
            </a:r>
            <a:endParaRPr lang="he-IL" sz="3600" dirty="0"/>
          </a:p>
        </p:txBody>
      </p:sp>
      <p:sp>
        <p:nvSpPr>
          <p:cNvPr id="6" name="Rectangle 5"/>
          <p:cNvSpPr/>
          <p:nvPr/>
        </p:nvSpPr>
        <p:spPr>
          <a:xfrm>
            <a:off x="6788203" y="1514300"/>
            <a:ext cx="2345630" cy="8500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ראובן</a:t>
            </a:r>
            <a:endParaRPr lang="he-IL" sz="3600" dirty="0"/>
          </a:p>
        </p:txBody>
      </p:sp>
      <p:sp>
        <p:nvSpPr>
          <p:cNvPr id="7" name="Rectangle 6"/>
          <p:cNvSpPr/>
          <p:nvPr/>
        </p:nvSpPr>
        <p:spPr>
          <a:xfrm>
            <a:off x="9998350" y="1517221"/>
            <a:ext cx="2060619" cy="850005"/>
          </a:xfrm>
          <a:prstGeom prst="rect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לוי</a:t>
            </a:r>
            <a:endParaRPr lang="he-IL" sz="3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528110" y="1940163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56394" y="1898258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148342" y="1879971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6307" y="1514301"/>
            <a:ext cx="2215164" cy="85000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 יהודה </a:t>
            </a:r>
            <a:endParaRPr lang="he-IL" sz="3600" dirty="0"/>
          </a:p>
        </p:txBody>
      </p:sp>
      <p:sp>
        <p:nvSpPr>
          <p:cNvPr id="12" name="Multiply 11"/>
          <p:cNvSpPr/>
          <p:nvPr/>
        </p:nvSpPr>
        <p:spPr>
          <a:xfrm>
            <a:off x="5092334" y="1685758"/>
            <a:ext cx="489135" cy="42500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Multiply 12"/>
          <p:cNvSpPr/>
          <p:nvPr/>
        </p:nvSpPr>
        <p:spPr>
          <a:xfrm>
            <a:off x="8431558" y="1697192"/>
            <a:ext cx="569052" cy="48422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Oval 13"/>
          <p:cNvSpPr/>
          <p:nvPr/>
        </p:nvSpPr>
        <p:spPr>
          <a:xfrm>
            <a:off x="6968443" y="3963472"/>
            <a:ext cx="2032167" cy="86288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רחל</a:t>
            </a:r>
            <a:endParaRPr lang="he-IL" sz="3600" dirty="0"/>
          </a:p>
        </p:txBody>
      </p:sp>
      <p:sp>
        <p:nvSpPr>
          <p:cNvPr id="15" name="Oval 14"/>
          <p:cNvSpPr/>
          <p:nvPr/>
        </p:nvSpPr>
        <p:spPr>
          <a:xfrm>
            <a:off x="3262207" y="3915177"/>
            <a:ext cx="2130085" cy="9594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לאה</a:t>
            </a:r>
            <a:endParaRPr lang="he-IL" sz="3600" dirty="0"/>
          </a:p>
        </p:txBody>
      </p:sp>
      <p:cxnSp>
        <p:nvCxnSpPr>
          <p:cNvPr id="17" name="Straight Connector 16"/>
          <p:cNvCxnSpPr>
            <a:stCxn id="15" idx="6"/>
            <a:endCxn id="14" idx="2"/>
          </p:cNvCxnSpPr>
          <p:nvPr/>
        </p:nvCxnSpPr>
        <p:spPr>
          <a:xfrm flipV="1">
            <a:off x="5392292" y="4394915"/>
            <a:ext cx="1576151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843234" y="2364305"/>
            <a:ext cx="0" cy="159916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5" idx="0"/>
          </p:cNvCxnSpPr>
          <p:nvPr/>
        </p:nvCxnSpPr>
        <p:spPr>
          <a:xfrm flipH="1" flipV="1">
            <a:off x="4327249" y="2364305"/>
            <a:ext cx="1" cy="155087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234" y="2668670"/>
            <a:ext cx="743776" cy="10912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3473" y="2618248"/>
            <a:ext cx="743776" cy="1091279"/>
          </a:xfrm>
          <a:prstGeom prst="rect">
            <a:avLst/>
          </a:prstGeom>
        </p:spPr>
      </p:pic>
      <p:grpSp>
        <p:nvGrpSpPr>
          <p:cNvPr id="20" name="Group 19"/>
          <p:cNvGrpSpPr/>
          <p:nvPr/>
        </p:nvGrpSpPr>
        <p:grpSpPr>
          <a:xfrm>
            <a:off x="444698" y="5155591"/>
            <a:ext cx="1358887" cy="1250310"/>
            <a:chOff x="238639" y="4126871"/>
            <a:chExt cx="1609859" cy="2430221"/>
          </a:xfrm>
        </p:grpSpPr>
        <p:grpSp>
          <p:nvGrpSpPr>
            <p:cNvPr id="22" name="Group 21"/>
            <p:cNvGrpSpPr/>
            <p:nvPr/>
          </p:nvGrpSpPr>
          <p:grpSpPr>
            <a:xfrm>
              <a:off x="238639" y="4642094"/>
              <a:ext cx="1609859" cy="360000"/>
              <a:chOff x="437882" y="5593586"/>
              <a:chExt cx="1609859" cy="369332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>
                <a:off x="437882" y="5962918"/>
                <a:ext cx="1609859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837176" y="5593586"/>
                <a:ext cx="647934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dirty="0" smtClean="0"/>
                  <a:t>אחים</a:t>
                </a:r>
                <a:endParaRPr lang="he-IL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238639" y="4126871"/>
              <a:ext cx="1609859" cy="360000"/>
              <a:chOff x="379276" y="5048104"/>
              <a:chExt cx="1609859" cy="384392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flipV="1">
                <a:off x="379276" y="5419617"/>
                <a:ext cx="1609859" cy="12879"/>
              </a:xfrm>
              <a:prstGeom prst="line">
                <a:avLst/>
              </a:prstGeom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/>
              <p:cNvSpPr txBox="1"/>
              <p:nvPr/>
            </p:nvSpPr>
            <p:spPr>
              <a:xfrm>
                <a:off x="851423" y="5048104"/>
                <a:ext cx="867545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dirty="0" smtClean="0"/>
                  <a:t>נישואים</a:t>
                </a:r>
                <a:endParaRPr lang="he-IL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238639" y="5157317"/>
              <a:ext cx="1609859" cy="360000"/>
              <a:chOff x="437882" y="6169186"/>
              <a:chExt cx="1609859" cy="373282"/>
            </a:xfrm>
          </p:grpSpPr>
          <p:cxnSp>
            <p:nvCxnSpPr>
              <p:cNvPr id="34" name="Straight Arrow Connector 33"/>
              <p:cNvCxnSpPr/>
              <p:nvPr/>
            </p:nvCxnSpPr>
            <p:spPr>
              <a:xfrm flipV="1">
                <a:off x="437882" y="6538518"/>
                <a:ext cx="1609859" cy="395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851423" y="6169186"/>
                <a:ext cx="665567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dirty="0" smtClean="0"/>
                  <a:t>צאצא</a:t>
                </a:r>
                <a:endParaRPr lang="he-IL" dirty="0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238639" y="5672540"/>
              <a:ext cx="1609859" cy="360000"/>
              <a:chOff x="2819312" y="5042291"/>
              <a:chExt cx="1609859" cy="369332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>
                <a:off x="2819312" y="5411623"/>
                <a:ext cx="1609859" cy="0"/>
              </a:xfrm>
              <a:prstGeom prst="line">
                <a:avLst/>
              </a:prstGeom>
              <a:ln w="5715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/>
              <p:cNvSpPr txBox="1"/>
              <p:nvPr/>
            </p:nvSpPr>
            <p:spPr>
              <a:xfrm>
                <a:off x="3002177" y="5042291"/>
                <a:ext cx="1426994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dirty="0" smtClean="0"/>
                  <a:t>נישואים שניים</a:t>
                </a:r>
                <a:endParaRPr lang="he-IL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238639" y="6187760"/>
              <a:ext cx="1313645" cy="369332"/>
              <a:chOff x="2575130" y="6409525"/>
              <a:chExt cx="1313645" cy="378906"/>
            </a:xfrm>
          </p:grpSpPr>
          <p:sp>
            <p:nvSpPr>
              <p:cNvPr id="30" name="Multiply 29"/>
              <p:cNvSpPr/>
              <p:nvPr/>
            </p:nvSpPr>
            <p:spPr>
              <a:xfrm>
                <a:off x="2575130" y="6450446"/>
                <a:ext cx="427047" cy="287490"/>
              </a:xfrm>
              <a:prstGeom prst="mathMultiply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242444" y="6409525"/>
                <a:ext cx="646331" cy="378906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dirty="0" smtClean="0"/>
                  <a:t>נפטר</a:t>
                </a:r>
                <a:endParaRPr lang="he-IL" dirty="0"/>
              </a:p>
            </p:txBody>
          </p:sp>
        </p:grpSp>
      </p:grpSp>
      <p:sp>
        <p:nvSpPr>
          <p:cNvPr id="40" name="Rectangle 39"/>
          <p:cNvSpPr/>
          <p:nvPr/>
        </p:nvSpPr>
        <p:spPr>
          <a:xfrm>
            <a:off x="317780" y="5244570"/>
            <a:ext cx="1612722" cy="1388729"/>
          </a:xfrm>
          <a:prstGeom prst="rect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98351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spd="slow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68702" y="-136474"/>
            <a:ext cx="72667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5400" b="1" i="1" u="sng" cap="none" spc="0" dirty="0" smtClean="0">
                <a:ln/>
                <a:solidFill>
                  <a:srgbClr val="00B0F0"/>
                </a:solidFill>
                <a:effectLst/>
              </a:rPr>
              <a:t>אחת מותרת ואחת אסורה</a:t>
            </a:r>
            <a:endParaRPr lang="en-US" sz="5400" b="1" i="1" u="sng" cap="none" spc="0" dirty="0">
              <a:ln/>
              <a:solidFill>
                <a:srgbClr val="00B0F0"/>
              </a:solidFill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298426" y="1685533"/>
            <a:ext cx="2459864" cy="8500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שמעון</a:t>
            </a:r>
            <a:endParaRPr lang="he-IL" sz="3600" dirty="0"/>
          </a:p>
        </p:txBody>
      </p:sp>
      <p:sp>
        <p:nvSpPr>
          <p:cNvPr id="15" name="Rectangle 14"/>
          <p:cNvSpPr/>
          <p:nvPr/>
        </p:nvSpPr>
        <p:spPr>
          <a:xfrm>
            <a:off x="6788203" y="1726577"/>
            <a:ext cx="2345630" cy="8500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ראובן</a:t>
            </a:r>
            <a:endParaRPr lang="he-IL" sz="3600" dirty="0"/>
          </a:p>
        </p:txBody>
      </p:sp>
      <p:sp>
        <p:nvSpPr>
          <p:cNvPr id="16" name="Rectangle 15"/>
          <p:cNvSpPr/>
          <p:nvPr/>
        </p:nvSpPr>
        <p:spPr>
          <a:xfrm>
            <a:off x="9998350" y="1729498"/>
            <a:ext cx="2060619" cy="850005"/>
          </a:xfrm>
          <a:prstGeom prst="rect">
            <a:avLst/>
          </a:prstGeom>
          <a:solidFill>
            <a:srgbClr val="FF0000"/>
          </a:solidFill>
          <a:ln w="5715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לוי</a:t>
            </a:r>
            <a:endParaRPr lang="he-IL" sz="36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528110" y="2152440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56394" y="2110535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9148342" y="2092248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6307" y="1726578"/>
            <a:ext cx="2215164" cy="8500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 יהודה </a:t>
            </a:r>
            <a:endParaRPr lang="he-IL" sz="3600" dirty="0"/>
          </a:p>
        </p:txBody>
      </p:sp>
      <p:sp>
        <p:nvSpPr>
          <p:cNvPr id="21" name="Multiply 20"/>
          <p:cNvSpPr/>
          <p:nvPr/>
        </p:nvSpPr>
        <p:spPr>
          <a:xfrm>
            <a:off x="5092334" y="1898035"/>
            <a:ext cx="489135" cy="42500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Multiply 21"/>
          <p:cNvSpPr/>
          <p:nvPr/>
        </p:nvSpPr>
        <p:spPr>
          <a:xfrm>
            <a:off x="8431558" y="1909469"/>
            <a:ext cx="569052" cy="48422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Oval 22"/>
          <p:cNvSpPr/>
          <p:nvPr/>
        </p:nvSpPr>
        <p:spPr>
          <a:xfrm>
            <a:off x="6968443" y="4175749"/>
            <a:ext cx="2032167" cy="86288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רחל</a:t>
            </a:r>
            <a:endParaRPr lang="he-IL" sz="3600" dirty="0"/>
          </a:p>
        </p:txBody>
      </p:sp>
      <p:sp>
        <p:nvSpPr>
          <p:cNvPr id="24" name="Oval 23"/>
          <p:cNvSpPr/>
          <p:nvPr/>
        </p:nvSpPr>
        <p:spPr>
          <a:xfrm>
            <a:off x="3262207" y="4127454"/>
            <a:ext cx="2130085" cy="959477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לאה</a:t>
            </a:r>
            <a:endParaRPr lang="he-IL" sz="3600" dirty="0"/>
          </a:p>
        </p:txBody>
      </p:sp>
      <p:cxnSp>
        <p:nvCxnSpPr>
          <p:cNvPr id="25" name="Straight Connector 24"/>
          <p:cNvCxnSpPr>
            <a:stCxn id="24" idx="6"/>
            <a:endCxn id="23" idx="2"/>
          </p:cNvCxnSpPr>
          <p:nvPr/>
        </p:nvCxnSpPr>
        <p:spPr>
          <a:xfrm flipV="1">
            <a:off x="5392292" y="4607192"/>
            <a:ext cx="1576151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9324305" y="5492616"/>
            <a:ext cx="1955118" cy="96591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בת רחל</a:t>
            </a:r>
            <a:endParaRPr lang="he-IL" sz="3600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8834907" y="4913066"/>
            <a:ext cx="850006" cy="57955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0341735" y="2576582"/>
            <a:ext cx="296214" cy="281300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5443" y="3517626"/>
            <a:ext cx="743776" cy="1091279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3559316" y="2785856"/>
            <a:ext cx="767934" cy="1553875"/>
            <a:chOff x="3559316" y="2573579"/>
            <a:chExt cx="767934" cy="1553875"/>
          </a:xfrm>
        </p:grpSpPr>
        <p:cxnSp>
          <p:nvCxnSpPr>
            <p:cNvPr id="27" name="Straight Connector 26"/>
            <p:cNvCxnSpPr>
              <a:stCxn id="24" idx="0"/>
            </p:cNvCxnSpPr>
            <p:nvPr/>
          </p:nvCxnSpPr>
          <p:spPr>
            <a:xfrm flipH="1" flipV="1">
              <a:off x="4327249" y="2576582"/>
              <a:ext cx="1" cy="1550872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59316" y="2573579"/>
              <a:ext cx="743776" cy="1091279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7843234" y="2576582"/>
            <a:ext cx="765292" cy="1599167"/>
            <a:chOff x="7843234" y="2364305"/>
            <a:chExt cx="765292" cy="1599167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7843234" y="2364305"/>
              <a:ext cx="0" cy="1599167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64750" y="2823898"/>
              <a:ext cx="743776" cy="1091279"/>
            </a:xfrm>
            <a:prstGeom prst="rect">
              <a:avLst/>
            </a:prstGeom>
          </p:spPr>
        </p:pic>
      </p:grpSp>
      <p:sp>
        <p:nvSpPr>
          <p:cNvPr id="28" name="TextBox 1"/>
          <p:cNvSpPr txBox="1"/>
          <p:nvPr/>
        </p:nvSpPr>
        <p:spPr>
          <a:xfrm>
            <a:off x="1461806" y="5991470"/>
            <a:ext cx="65227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לוי אסור ברחל כי היא חמותו אבל מותר בלאה כי היא אינה אחות </a:t>
            </a:r>
            <a:r>
              <a:rPr lang="he-IL" dirty="0" err="1" smtClean="0"/>
              <a:t>זקוקתו</a:t>
            </a:r>
            <a:r>
              <a:rPr lang="he-IL" dirty="0" smtClean="0"/>
              <a:t>.</a:t>
            </a:r>
          </a:p>
          <a:p>
            <a:r>
              <a:rPr lang="he-IL" dirty="0" smtClean="0"/>
              <a:t>יהודה אסור בשתיהן כי כל אחת מהן היא אחות </a:t>
            </a:r>
            <a:r>
              <a:rPr lang="he-IL" dirty="0" err="1" smtClean="0"/>
              <a:t>זקוקתו</a:t>
            </a:r>
            <a:r>
              <a:rPr lang="he-IL" dirty="0" smtClean="0"/>
              <a:t>.</a:t>
            </a:r>
            <a:endParaRPr lang="he-IL" dirty="0"/>
          </a:p>
        </p:txBody>
      </p:sp>
      <p:grpSp>
        <p:nvGrpSpPr>
          <p:cNvPr id="51" name="Group 50"/>
          <p:cNvGrpSpPr/>
          <p:nvPr/>
        </p:nvGrpSpPr>
        <p:grpSpPr>
          <a:xfrm>
            <a:off x="467489" y="-2"/>
            <a:ext cx="1459282" cy="1159331"/>
            <a:chOff x="238639" y="4126871"/>
            <a:chExt cx="1609859" cy="2703565"/>
          </a:xfrm>
        </p:grpSpPr>
        <p:grpSp>
          <p:nvGrpSpPr>
            <p:cNvPr id="52" name="Group 51"/>
            <p:cNvGrpSpPr/>
            <p:nvPr/>
          </p:nvGrpSpPr>
          <p:grpSpPr>
            <a:xfrm>
              <a:off x="238639" y="4642091"/>
              <a:ext cx="1609859" cy="642678"/>
              <a:chOff x="437882" y="5593586"/>
              <a:chExt cx="1609859" cy="659338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>
                <a:off x="437882" y="5962918"/>
                <a:ext cx="1609859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TextBox 65"/>
              <p:cNvSpPr txBox="1"/>
              <p:nvPr/>
            </p:nvSpPr>
            <p:spPr>
              <a:xfrm>
                <a:off x="1100390" y="5593586"/>
                <a:ext cx="384721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אחים</a:t>
                </a:r>
                <a:endParaRPr lang="he-IL" sz="1200" dirty="0"/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238639" y="4126871"/>
              <a:ext cx="1609859" cy="642678"/>
              <a:chOff x="379276" y="5048104"/>
              <a:chExt cx="1609859" cy="686223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flipV="1">
                <a:off x="379276" y="5419617"/>
                <a:ext cx="1609859" cy="12879"/>
              </a:xfrm>
              <a:prstGeom prst="line">
                <a:avLst/>
              </a:prstGeom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Box 63"/>
              <p:cNvSpPr txBox="1"/>
              <p:nvPr/>
            </p:nvSpPr>
            <p:spPr>
              <a:xfrm>
                <a:off x="1219031" y="5048104"/>
                <a:ext cx="499937" cy="686223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</a:t>
                </a:r>
                <a:endParaRPr lang="he-IL" sz="1200" dirty="0"/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238639" y="5157320"/>
              <a:ext cx="1609859" cy="642679"/>
              <a:chOff x="437882" y="6169186"/>
              <a:chExt cx="1609859" cy="666390"/>
            </a:xfrm>
          </p:grpSpPr>
          <p:cxnSp>
            <p:nvCxnSpPr>
              <p:cNvPr id="61" name="Straight Arrow Connector 60"/>
              <p:cNvCxnSpPr/>
              <p:nvPr/>
            </p:nvCxnSpPr>
            <p:spPr>
              <a:xfrm flipV="1">
                <a:off x="437882" y="6538518"/>
                <a:ext cx="1609859" cy="395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extBox 61"/>
              <p:cNvSpPr txBox="1"/>
              <p:nvPr/>
            </p:nvSpPr>
            <p:spPr>
              <a:xfrm>
                <a:off x="1122249" y="6169186"/>
                <a:ext cx="394740" cy="66639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צאצא</a:t>
                </a:r>
                <a:endParaRPr lang="he-IL" sz="1200" dirty="0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238639" y="5672537"/>
              <a:ext cx="1609859" cy="642678"/>
              <a:chOff x="2819312" y="5042291"/>
              <a:chExt cx="1609859" cy="659338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>
                <a:off x="2819312" y="5411623"/>
                <a:ext cx="1609859" cy="0"/>
              </a:xfrm>
              <a:prstGeom prst="line">
                <a:avLst/>
              </a:prstGeom>
              <a:ln w="5715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TextBox 59"/>
              <p:cNvSpPr txBox="1"/>
              <p:nvPr/>
            </p:nvSpPr>
            <p:spPr>
              <a:xfrm>
                <a:off x="3637438" y="5042291"/>
                <a:ext cx="791733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 שניים</a:t>
                </a:r>
                <a:endParaRPr lang="he-IL" sz="1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38639" y="6187759"/>
              <a:ext cx="1313646" cy="642677"/>
              <a:chOff x="2575130" y="6409525"/>
              <a:chExt cx="1313646" cy="659337"/>
            </a:xfrm>
          </p:grpSpPr>
          <p:sp>
            <p:nvSpPr>
              <p:cNvPr id="57" name="Multiply 56"/>
              <p:cNvSpPr/>
              <p:nvPr/>
            </p:nvSpPr>
            <p:spPr>
              <a:xfrm>
                <a:off x="2575130" y="6450446"/>
                <a:ext cx="427047" cy="287490"/>
              </a:xfrm>
              <a:prstGeom prst="mathMultiply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20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3504055" y="6409525"/>
                <a:ext cx="384721" cy="659337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נפטר</a:t>
                </a:r>
                <a:endParaRPr lang="he-IL" sz="1200" dirty="0"/>
              </a:p>
            </p:txBody>
          </p:sp>
        </p:grpSp>
      </p:grpSp>
      <p:sp>
        <p:nvSpPr>
          <p:cNvPr id="67" name="Rectangle 66"/>
          <p:cNvSpPr/>
          <p:nvPr/>
        </p:nvSpPr>
        <p:spPr>
          <a:xfrm>
            <a:off x="402731" y="-56243"/>
            <a:ext cx="1612722" cy="1388729"/>
          </a:xfrm>
          <a:prstGeom prst="rect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2176727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08919" y="-110716"/>
            <a:ext cx="68772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5400" b="1" i="1" u="sng" cap="none" spc="0" dirty="0" smtClean="0">
                <a:ln/>
                <a:solidFill>
                  <a:srgbClr val="FFFF00"/>
                </a:solidFill>
                <a:effectLst/>
              </a:rPr>
              <a:t>שתיהן מותרות </a:t>
            </a:r>
            <a:r>
              <a:rPr lang="he-IL" sz="5400" b="1" i="1" u="sng" cap="none" spc="0" dirty="0" err="1" smtClean="0">
                <a:ln/>
                <a:solidFill>
                  <a:srgbClr val="FFFF00"/>
                </a:solidFill>
                <a:effectLst/>
              </a:rPr>
              <a:t>להתייבם</a:t>
            </a:r>
            <a:endParaRPr lang="en-US" sz="5400" b="1" i="1" u="sng" cap="none" spc="0" dirty="0">
              <a:ln/>
              <a:solidFill>
                <a:srgbClr val="FFFF00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98426" y="1473256"/>
            <a:ext cx="2459864" cy="8500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שמעון</a:t>
            </a:r>
            <a:endParaRPr lang="he-IL" sz="3600" dirty="0"/>
          </a:p>
        </p:txBody>
      </p:sp>
      <p:sp>
        <p:nvSpPr>
          <p:cNvPr id="6" name="Rectangle 5"/>
          <p:cNvSpPr/>
          <p:nvPr/>
        </p:nvSpPr>
        <p:spPr>
          <a:xfrm>
            <a:off x="6788203" y="1514300"/>
            <a:ext cx="2345630" cy="8500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ראובן</a:t>
            </a:r>
            <a:endParaRPr lang="he-IL" sz="3600" dirty="0"/>
          </a:p>
        </p:txBody>
      </p:sp>
      <p:sp>
        <p:nvSpPr>
          <p:cNvPr id="7" name="Rectangle 6"/>
          <p:cNvSpPr/>
          <p:nvPr/>
        </p:nvSpPr>
        <p:spPr>
          <a:xfrm>
            <a:off x="9998350" y="1517221"/>
            <a:ext cx="2060619" cy="850005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לוי</a:t>
            </a:r>
            <a:endParaRPr lang="he-IL" sz="3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528110" y="1940163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56394" y="1898258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148342" y="1879971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6307" y="1514301"/>
            <a:ext cx="2215164" cy="8500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 יהודה </a:t>
            </a:r>
            <a:endParaRPr lang="he-IL" sz="3600" dirty="0"/>
          </a:p>
        </p:txBody>
      </p:sp>
      <p:sp>
        <p:nvSpPr>
          <p:cNvPr id="12" name="Multiply 11"/>
          <p:cNvSpPr/>
          <p:nvPr/>
        </p:nvSpPr>
        <p:spPr>
          <a:xfrm>
            <a:off x="5092334" y="1685758"/>
            <a:ext cx="489135" cy="42500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Multiply 12"/>
          <p:cNvSpPr/>
          <p:nvPr/>
        </p:nvSpPr>
        <p:spPr>
          <a:xfrm>
            <a:off x="8431558" y="1697192"/>
            <a:ext cx="569052" cy="48422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Oval 13"/>
          <p:cNvSpPr/>
          <p:nvPr/>
        </p:nvSpPr>
        <p:spPr>
          <a:xfrm>
            <a:off x="6968443" y="3963472"/>
            <a:ext cx="2032167" cy="86288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רחל</a:t>
            </a:r>
            <a:endParaRPr lang="he-IL" sz="3600" dirty="0"/>
          </a:p>
        </p:txBody>
      </p:sp>
      <p:sp>
        <p:nvSpPr>
          <p:cNvPr id="15" name="Oval 14"/>
          <p:cNvSpPr/>
          <p:nvPr/>
        </p:nvSpPr>
        <p:spPr>
          <a:xfrm>
            <a:off x="3262207" y="3915177"/>
            <a:ext cx="2130085" cy="95947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לאה</a:t>
            </a:r>
            <a:endParaRPr lang="he-IL" sz="3600" dirty="0"/>
          </a:p>
        </p:txBody>
      </p:sp>
      <p:cxnSp>
        <p:nvCxnSpPr>
          <p:cNvPr id="16" name="Straight Connector 15"/>
          <p:cNvCxnSpPr>
            <a:stCxn id="15" idx="6"/>
            <a:endCxn id="14" idx="2"/>
          </p:cNvCxnSpPr>
          <p:nvPr/>
        </p:nvCxnSpPr>
        <p:spPr>
          <a:xfrm flipV="1">
            <a:off x="5392292" y="4394915"/>
            <a:ext cx="1576151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843234" y="2364305"/>
            <a:ext cx="0" cy="159916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5" idx="0"/>
          </p:cNvCxnSpPr>
          <p:nvPr/>
        </p:nvCxnSpPr>
        <p:spPr>
          <a:xfrm flipH="1" flipV="1">
            <a:off x="4327249" y="2364305"/>
            <a:ext cx="1" cy="155087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9324305" y="5280339"/>
            <a:ext cx="1955118" cy="96591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בת רחל</a:t>
            </a:r>
            <a:endParaRPr lang="he-IL" sz="36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8834907" y="4700789"/>
            <a:ext cx="850006" cy="57955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0341735" y="2364305"/>
            <a:ext cx="296214" cy="281300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67490" y="5177307"/>
            <a:ext cx="2060620" cy="113978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בת לאה</a:t>
            </a:r>
            <a:endParaRPr lang="he-IL" sz="3600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266682" y="4700789"/>
            <a:ext cx="1031744" cy="57955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313889" y="2466926"/>
            <a:ext cx="0" cy="2669336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5401" y="3461195"/>
            <a:ext cx="743776" cy="109127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8812" y="2629084"/>
            <a:ext cx="743776" cy="109127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4035" y="2679527"/>
            <a:ext cx="743776" cy="109127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543" y="3097882"/>
            <a:ext cx="743776" cy="1091279"/>
          </a:xfrm>
          <a:prstGeom prst="rect">
            <a:avLst/>
          </a:prstGeom>
        </p:spPr>
      </p:pic>
      <p:sp>
        <p:nvSpPr>
          <p:cNvPr id="27" name="TextBox 1"/>
          <p:cNvSpPr txBox="1"/>
          <p:nvPr/>
        </p:nvSpPr>
        <p:spPr>
          <a:xfrm>
            <a:off x="3298426" y="5747197"/>
            <a:ext cx="457075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לוי מותר בלאה כי הוא אסור ברחל חמותו.</a:t>
            </a:r>
          </a:p>
          <a:p>
            <a:r>
              <a:rPr lang="he-IL" dirty="0" smtClean="0"/>
              <a:t> יהודה מותר ברחל כי הוא אסור בלאה חמותו. </a:t>
            </a:r>
            <a:endParaRPr lang="he-IL" dirty="0"/>
          </a:p>
        </p:txBody>
      </p:sp>
      <p:grpSp>
        <p:nvGrpSpPr>
          <p:cNvPr id="29" name="Group 28"/>
          <p:cNvGrpSpPr/>
          <p:nvPr/>
        </p:nvGrpSpPr>
        <p:grpSpPr>
          <a:xfrm>
            <a:off x="467489" y="-2"/>
            <a:ext cx="1459282" cy="1159331"/>
            <a:chOff x="238639" y="4126871"/>
            <a:chExt cx="1609859" cy="2703565"/>
          </a:xfrm>
        </p:grpSpPr>
        <p:grpSp>
          <p:nvGrpSpPr>
            <p:cNvPr id="30" name="Group 29"/>
            <p:cNvGrpSpPr/>
            <p:nvPr/>
          </p:nvGrpSpPr>
          <p:grpSpPr>
            <a:xfrm>
              <a:off x="238639" y="4642091"/>
              <a:ext cx="1609859" cy="642678"/>
              <a:chOff x="437882" y="5593586"/>
              <a:chExt cx="1609859" cy="659338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>
                <a:off x="437882" y="5962918"/>
                <a:ext cx="1609859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/>
              <p:cNvSpPr txBox="1"/>
              <p:nvPr/>
            </p:nvSpPr>
            <p:spPr>
              <a:xfrm>
                <a:off x="1100390" y="5593586"/>
                <a:ext cx="384721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אחים</a:t>
                </a:r>
                <a:endParaRPr lang="he-IL" sz="1200" dirty="0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238639" y="4126871"/>
              <a:ext cx="1609859" cy="642678"/>
              <a:chOff x="379276" y="5048104"/>
              <a:chExt cx="1609859" cy="686223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flipV="1">
                <a:off x="379276" y="5419617"/>
                <a:ext cx="1609859" cy="12879"/>
              </a:xfrm>
              <a:prstGeom prst="line">
                <a:avLst/>
              </a:prstGeom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1219031" y="5048104"/>
                <a:ext cx="499937" cy="686223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</a:t>
                </a:r>
                <a:endParaRPr lang="he-IL" sz="1200" dirty="0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238639" y="5157320"/>
              <a:ext cx="1609859" cy="642679"/>
              <a:chOff x="437882" y="6169186"/>
              <a:chExt cx="1609859" cy="666390"/>
            </a:xfrm>
          </p:grpSpPr>
          <p:cxnSp>
            <p:nvCxnSpPr>
              <p:cNvPr id="42" name="Straight Arrow Connector 41"/>
              <p:cNvCxnSpPr/>
              <p:nvPr/>
            </p:nvCxnSpPr>
            <p:spPr>
              <a:xfrm flipV="1">
                <a:off x="437882" y="6538518"/>
                <a:ext cx="1609859" cy="395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>
                <a:off x="1122249" y="6169186"/>
                <a:ext cx="394740" cy="66639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צאצא</a:t>
                </a:r>
                <a:endParaRPr lang="he-IL" sz="1200" dirty="0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238639" y="5672537"/>
              <a:ext cx="1609859" cy="642678"/>
              <a:chOff x="2819312" y="5042291"/>
              <a:chExt cx="1609859" cy="659338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2819312" y="5411623"/>
                <a:ext cx="1609859" cy="0"/>
              </a:xfrm>
              <a:prstGeom prst="line">
                <a:avLst/>
              </a:prstGeom>
              <a:ln w="5715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Box 40"/>
              <p:cNvSpPr txBox="1"/>
              <p:nvPr/>
            </p:nvSpPr>
            <p:spPr>
              <a:xfrm>
                <a:off x="3637438" y="5042291"/>
                <a:ext cx="791733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 שניים</a:t>
                </a:r>
                <a:endParaRPr lang="he-IL" sz="1200" dirty="0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238639" y="6187759"/>
              <a:ext cx="1313646" cy="642677"/>
              <a:chOff x="2575130" y="6409525"/>
              <a:chExt cx="1313646" cy="659337"/>
            </a:xfrm>
          </p:grpSpPr>
          <p:sp>
            <p:nvSpPr>
              <p:cNvPr id="38" name="Multiply 37"/>
              <p:cNvSpPr/>
              <p:nvPr/>
            </p:nvSpPr>
            <p:spPr>
              <a:xfrm>
                <a:off x="2575130" y="6450446"/>
                <a:ext cx="427047" cy="287490"/>
              </a:xfrm>
              <a:prstGeom prst="mathMultiply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20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3504055" y="6409525"/>
                <a:ext cx="384721" cy="659337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נפטר</a:t>
                </a:r>
                <a:endParaRPr lang="he-IL" sz="1200" dirty="0"/>
              </a:p>
            </p:txBody>
          </p:sp>
        </p:grpSp>
      </p:grpSp>
      <p:sp>
        <p:nvSpPr>
          <p:cNvPr id="48" name="Rectangle 47"/>
          <p:cNvSpPr/>
          <p:nvPr/>
        </p:nvSpPr>
        <p:spPr>
          <a:xfrm>
            <a:off x="402731" y="14666"/>
            <a:ext cx="1612722" cy="1388729"/>
          </a:xfrm>
          <a:prstGeom prst="rect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911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55784" y="1692956"/>
            <a:ext cx="2459864" cy="8500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שמעון</a:t>
            </a:r>
            <a:endParaRPr lang="he-IL" sz="3600" dirty="0"/>
          </a:p>
        </p:txBody>
      </p:sp>
      <p:sp>
        <p:nvSpPr>
          <p:cNvPr id="5" name="Rectangle 4"/>
          <p:cNvSpPr/>
          <p:nvPr/>
        </p:nvSpPr>
        <p:spPr>
          <a:xfrm>
            <a:off x="6549745" y="1704220"/>
            <a:ext cx="2345630" cy="85000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ראובן</a:t>
            </a:r>
            <a:endParaRPr lang="he-IL" sz="3600" dirty="0"/>
          </a:p>
        </p:txBody>
      </p:sp>
      <p:sp>
        <p:nvSpPr>
          <p:cNvPr id="28" name="Rectangle 27"/>
          <p:cNvSpPr/>
          <p:nvPr/>
        </p:nvSpPr>
        <p:spPr>
          <a:xfrm>
            <a:off x="5843412" y="4903"/>
            <a:ext cx="12394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5400" b="1" i="1" u="sng" cap="none" spc="0" dirty="0" smtClean="0">
                <a:ln/>
                <a:solidFill>
                  <a:schemeClr val="accent4"/>
                </a:solidFill>
                <a:effectLst/>
              </a:rPr>
              <a:t>בתו</a:t>
            </a:r>
            <a:endParaRPr lang="he-IL" sz="5400" b="1" i="1" u="sng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550478" y="97236"/>
            <a:ext cx="64152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בס"ד</a:t>
            </a:r>
            <a:endParaRPr lang="he-IL" dirty="0"/>
          </a:p>
        </p:txBody>
      </p:sp>
      <p:sp>
        <p:nvSpPr>
          <p:cNvPr id="3" name="Rectangle 2"/>
          <p:cNvSpPr/>
          <p:nvPr/>
        </p:nvSpPr>
        <p:spPr>
          <a:xfrm>
            <a:off x="9629472" y="1735799"/>
            <a:ext cx="2060619" cy="8500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לוי</a:t>
            </a:r>
            <a:endParaRPr lang="he-IL" sz="3600" dirty="0"/>
          </a:p>
        </p:txBody>
      </p:sp>
      <p:sp>
        <p:nvSpPr>
          <p:cNvPr id="6" name="Rectangle 5"/>
          <p:cNvSpPr/>
          <p:nvPr/>
        </p:nvSpPr>
        <p:spPr>
          <a:xfrm>
            <a:off x="424169" y="1704220"/>
            <a:ext cx="2215164" cy="8500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 יהודה</a:t>
            </a:r>
            <a:endParaRPr lang="he-IL" sz="3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895375" y="2160802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815648" y="2117958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678804" y="2117959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715807" y="2585804"/>
            <a:ext cx="734096" cy="99167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055794" y="3464417"/>
            <a:ext cx="2182133" cy="99167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שרה</a:t>
            </a:r>
            <a:endParaRPr lang="he-IL" sz="36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919730" y="2554225"/>
            <a:ext cx="669701" cy="92145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6918361" y="3609644"/>
            <a:ext cx="2864196" cy="2681901"/>
            <a:chOff x="6765276" y="3517301"/>
            <a:chExt cx="2864196" cy="2681901"/>
          </a:xfrm>
        </p:grpSpPr>
        <p:cxnSp>
          <p:nvCxnSpPr>
            <p:cNvPr id="27" name="Straight Arrow Connector 26"/>
            <p:cNvCxnSpPr>
              <a:stCxn id="11" idx="7"/>
            </p:cNvCxnSpPr>
            <p:nvPr/>
          </p:nvCxnSpPr>
          <p:spPr>
            <a:xfrm>
              <a:off x="6765276" y="3517301"/>
              <a:ext cx="1515839" cy="1848982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7624293" y="5374954"/>
              <a:ext cx="2005179" cy="82424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רחל</a:t>
              </a:r>
              <a:endParaRPr lang="he-IL" sz="36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717439" y="3486945"/>
            <a:ext cx="2767731" cy="2900976"/>
            <a:chOff x="2717439" y="3486945"/>
            <a:chExt cx="2767731" cy="2900976"/>
          </a:xfrm>
          <a:solidFill>
            <a:srgbClr val="00B050"/>
          </a:solidFill>
        </p:grpSpPr>
        <p:cxnSp>
          <p:nvCxnSpPr>
            <p:cNvPr id="31" name="Straight Arrow Connector 30"/>
            <p:cNvCxnSpPr/>
            <p:nvPr/>
          </p:nvCxnSpPr>
          <p:spPr>
            <a:xfrm flipH="1">
              <a:off x="3528812" y="3486945"/>
              <a:ext cx="1956358" cy="1844909"/>
            </a:xfrm>
            <a:prstGeom prst="straightConnector1">
              <a:avLst/>
            </a:prstGeom>
            <a:grpFill/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2717439" y="5331854"/>
              <a:ext cx="2047743" cy="1056067"/>
            </a:xfrm>
            <a:prstGeom prst="ellips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לאה</a:t>
              </a:r>
              <a:endParaRPr lang="he-IL" sz="3600" dirty="0"/>
            </a:p>
          </p:txBody>
        </p:sp>
      </p:grpSp>
      <p:cxnSp>
        <p:nvCxnSpPr>
          <p:cNvPr id="35" name="Straight Connector 34"/>
          <p:cNvCxnSpPr/>
          <p:nvPr/>
        </p:nvCxnSpPr>
        <p:spPr>
          <a:xfrm flipV="1">
            <a:off x="9221273" y="2756079"/>
            <a:ext cx="1300766" cy="25757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944707" y="2756079"/>
            <a:ext cx="1387284" cy="248562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Multiply 37"/>
          <p:cNvSpPr/>
          <p:nvPr/>
        </p:nvSpPr>
        <p:spPr>
          <a:xfrm>
            <a:off x="2071678" y="1996225"/>
            <a:ext cx="450916" cy="485871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Multiply 38"/>
          <p:cNvSpPr/>
          <p:nvPr/>
        </p:nvSpPr>
        <p:spPr>
          <a:xfrm>
            <a:off x="11150346" y="1952805"/>
            <a:ext cx="449086" cy="415992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7887" y="3809132"/>
            <a:ext cx="743776" cy="109127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3115" y="3695456"/>
            <a:ext cx="743776" cy="1091279"/>
          </a:xfrm>
          <a:prstGeom prst="rect">
            <a:avLst/>
          </a:prstGeom>
        </p:spPr>
      </p:pic>
      <p:sp>
        <p:nvSpPr>
          <p:cNvPr id="26" name="TextBox 12"/>
          <p:cNvSpPr txBox="1"/>
          <p:nvPr/>
        </p:nvSpPr>
        <p:spPr>
          <a:xfrm>
            <a:off x="219416" y="222171"/>
            <a:ext cx="415544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רחל אסורה לראובן כי היא בתו ואינה זקוקה לו. לכן לאה מותרת לראובן. </a:t>
            </a:r>
          </a:p>
          <a:p>
            <a:r>
              <a:rPr lang="he-IL" dirty="0" smtClean="0"/>
              <a:t>לאה אסורה לשמעון כי היא בתו ואינה זקוקה לו, לכן רחל מותרת לשמעון. </a:t>
            </a:r>
            <a:endParaRPr lang="he-IL" dirty="0"/>
          </a:p>
        </p:txBody>
      </p:sp>
      <p:sp>
        <p:nvSpPr>
          <p:cNvPr id="30" name="TextBox 29"/>
          <p:cNvSpPr txBox="1"/>
          <p:nvPr/>
        </p:nvSpPr>
        <p:spPr>
          <a:xfrm>
            <a:off x="4765182" y="5997038"/>
            <a:ext cx="228537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רחל ולאה אחיות 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185865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spd="slow">
        <p15:prstTrans prst="airplan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125792" y="-1"/>
            <a:ext cx="229922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4000" b="1" i="1" u="sng" cap="none" spc="0" dirty="0" smtClean="0">
                <a:ln/>
                <a:solidFill>
                  <a:srgbClr val="FF0000"/>
                </a:solidFill>
                <a:effectLst/>
              </a:rPr>
              <a:t>בת בתו</a:t>
            </a:r>
            <a:endParaRPr lang="en-US" sz="4000" b="1" i="1" u="sng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5784" y="1035680"/>
            <a:ext cx="2459864" cy="8500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שמעון</a:t>
            </a:r>
            <a:endParaRPr lang="he-IL" sz="3600" dirty="0"/>
          </a:p>
        </p:txBody>
      </p:sp>
      <p:sp>
        <p:nvSpPr>
          <p:cNvPr id="8" name="Rectangle 7"/>
          <p:cNvSpPr/>
          <p:nvPr/>
        </p:nvSpPr>
        <p:spPr>
          <a:xfrm>
            <a:off x="6549745" y="987919"/>
            <a:ext cx="2345630" cy="85000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ראובן</a:t>
            </a:r>
            <a:endParaRPr lang="he-IL" sz="3600" dirty="0"/>
          </a:p>
        </p:txBody>
      </p:sp>
      <p:sp>
        <p:nvSpPr>
          <p:cNvPr id="9" name="Rectangle 8"/>
          <p:cNvSpPr/>
          <p:nvPr/>
        </p:nvSpPr>
        <p:spPr>
          <a:xfrm>
            <a:off x="9629472" y="1035680"/>
            <a:ext cx="2060619" cy="8500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לוי</a:t>
            </a:r>
            <a:endParaRPr lang="he-IL" sz="36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895375" y="1455765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815648" y="1505630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664251" y="1505629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06523" y="1030762"/>
            <a:ext cx="2215164" cy="8500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 יהודה </a:t>
            </a:r>
            <a:endParaRPr lang="he-IL" sz="3600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664251" y="1996904"/>
            <a:ext cx="1609859" cy="1541259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7946265" y="2057773"/>
            <a:ext cx="2202287" cy="2462712"/>
            <a:chOff x="7946265" y="2057773"/>
            <a:chExt cx="2202287" cy="2462712"/>
          </a:xfrm>
        </p:grpSpPr>
        <p:cxnSp>
          <p:nvCxnSpPr>
            <p:cNvPr id="15" name="Straight Arrow Connector 14"/>
            <p:cNvCxnSpPr/>
            <p:nvPr/>
          </p:nvCxnSpPr>
          <p:spPr>
            <a:xfrm>
              <a:off x="8161278" y="2057773"/>
              <a:ext cx="848331" cy="1419523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7946265" y="3538163"/>
              <a:ext cx="2202287" cy="98232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/>
                <a:t>חנה</a:t>
              </a:r>
            </a:p>
          </p:txBody>
        </p:sp>
      </p:grpSp>
      <p:sp>
        <p:nvSpPr>
          <p:cNvPr id="19" name="Oval 18"/>
          <p:cNvSpPr/>
          <p:nvPr/>
        </p:nvSpPr>
        <p:spPr>
          <a:xfrm>
            <a:off x="1717654" y="3538163"/>
            <a:ext cx="1893194" cy="9823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צילה</a:t>
            </a:r>
            <a:endParaRPr lang="he-IL" sz="3600" dirty="0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3587517" y="4031087"/>
            <a:ext cx="1216172" cy="11116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4827020" y="3541690"/>
            <a:ext cx="3119245" cy="978795"/>
            <a:chOff x="4827020" y="3541690"/>
            <a:chExt cx="3119245" cy="978795"/>
          </a:xfrm>
        </p:grpSpPr>
        <p:sp>
          <p:nvSpPr>
            <p:cNvPr id="22" name="Rectangle 21"/>
            <p:cNvSpPr/>
            <p:nvPr/>
          </p:nvSpPr>
          <p:spPr>
            <a:xfrm>
              <a:off x="4827020" y="3541690"/>
              <a:ext cx="1977256" cy="978795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יוסף</a:t>
              </a:r>
              <a:endParaRPr lang="he-IL" sz="3600" dirty="0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6971397" y="4029324"/>
              <a:ext cx="974868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Arrow Connector 26"/>
          <p:cNvCxnSpPr/>
          <p:nvPr/>
        </p:nvCxnSpPr>
        <p:spPr>
          <a:xfrm>
            <a:off x="7722560" y="4166316"/>
            <a:ext cx="1539863" cy="150238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9285667" y="5615189"/>
            <a:ext cx="1725769" cy="85398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רחל</a:t>
            </a:r>
            <a:endParaRPr lang="he-IL" sz="3600" dirty="0"/>
          </a:p>
        </p:txBody>
      </p:sp>
      <p:grpSp>
        <p:nvGrpSpPr>
          <p:cNvPr id="45" name="Group 44"/>
          <p:cNvGrpSpPr/>
          <p:nvPr/>
        </p:nvGrpSpPr>
        <p:grpSpPr>
          <a:xfrm>
            <a:off x="605307" y="4230710"/>
            <a:ext cx="3263075" cy="2489149"/>
            <a:chOff x="605307" y="4230710"/>
            <a:chExt cx="3263075" cy="2489149"/>
          </a:xfrm>
        </p:grpSpPr>
        <p:cxnSp>
          <p:nvCxnSpPr>
            <p:cNvPr id="29" name="Straight Arrow Connector 28"/>
            <p:cNvCxnSpPr/>
            <p:nvPr/>
          </p:nvCxnSpPr>
          <p:spPr>
            <a:xfrm flipH="1">
              <a:off x="2219048" y="4230710"/>
              <a:ext cx="1649334" cy="1526146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605307" y="5859887"/>
              <a:ext cx="1817596" cy="859972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לאה</a:t>
              </a:r>
              <a:endParaRPr lang="he-IL" sz="3600" dirty="0"/>
            </a:p>
          </p:txBody>
        </p:sp>
      </p:grpSp>
      <p:cxnSp>
        <p:nvCxnSpPr>
          <p:cNvPr id="38" name="Straight Connector 37"/>
          <p:cNvCxnSpPr/>
          <p:nvPr/>
        </p:nvCxnSpPr>
        <p:spPr>
          <a:xfrm flipH="1">
            <a:off x="10473612" y="2057773"/>
            <a:ext cx="257534" cy="326120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1164744" y="1996904"/>
            <a:ext cx="136020" cy="367179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Multiply 40"/>
          <p:cNvSpPr/>
          <p:nvPr/>
        </p:nvSpPr>
        <p:spPr>
          <a:xfrm>
            <a:off x="11011436" y="1243262"/>
            <a:ext cx="489135" cy="42500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Multiply 41"/>
          <p:cNvSpPr/>
          <p:nvPr/>
        </p:nvSpPr>
        <p:spPr>
          <a:xfrm>
            <a:off x="1988594" y="1170811"/>
            <a:ext cx="569052" cy="48422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3332" y="2859889"/>
            <a:ext cx="743776" cy="10912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0868" y="2869549"/>
            <a:ext cx="743776" cy="10912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70" y="3528582"/>
            <a:ext cx="743776" cy="10912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3366" y="2945366"/>
            <a:ext cx="743776" cy="1091279"/>
          </a:xfrm>
          <a:prstGeom prst="rect">
            <a:avLst/>
          </a:prstGeom>
        </p:spPr>
      </p:pic>
      <p:sp>
        <p:nvSpPr>
          <p:cNvPr id="33" name="TextBox 3"/>
          <p:cNvSpPr txBox="1"/>
          <p:nvPr/>
        </p:nvSpPr>
        <p:spPr>
          <a:xfrm>
            <a:off x="117070" y="83545"/>
            <a:ext cx="512579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רחל אסורה לראובן כי היא בת בתו. לאה מותרת לראובן. </a:t>
            </a:r>
          </a:p>
          <a:p>
            <a:r>
              <a:rPr lang="he-IL" dirty="0" smtClean="0"/>
              <a:t>לאה </a:t>
            </a:r>
            <a:r>
              <a:rPr lang="he-IL" dirty="0"/>
              <a:t>אסורה </a:t>
            </a:r>
            <a:r>
              <a:rPr lang="he-IL" dirty="0" smtClean="0"/>
              <a:t>לשמעון </a:t>
            </a:r>
            <a:r>
              <a:rPr lang="he-IL" dirty="0"/>
              <a:t>כי היא בת בתו. </a:t>
            </a:r>
            <a:r>
              <a:rPr lang="he-IL" dirty="0" smtClean="0"/>
              <a:t>רחל </a:t>
            </a:r>
            <a:r>
              <a:rPr lang="he-IL" dirty="0"/>
              <a:t>מותרת </a:t>
            </a:r>
            <a:r>
              <a:rPr lang="he-IL" dirty="0" smtClean="0"/>
              <a:t>לשמעון.  </a:t>
            </a:r>
            <a:endParaRPr lang="he-IL" dirty="0"/>
          </a:p>
          <a:p>
            <a:endParaRPr lang="he-IL" dirty="0"/>
          </a:p>
        </p:txBody>
      </p:sp>
      <p:sp>
        <p:nvSpPr>
          <p:cNvPr id="34" name="TextBox 2"/>
          <p:cNvSpPr txBox="1"/>
          <p:nvPr/>
        </p:nvSpPr>
        <p:spPr>
          <a:xfrm>
            <a:off x="3465671" y="5921564"/>
            <a:ext cx="46920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רחל ולאה אחיות מהאב יוסף. </a:t>
            </a:r>
            <a:endParaRPr lang="he-IL" dirty="0"/>
          </a:p>
        </p:txBody>
      </p:sp>
      <p:grpSp>
        <p:nvGrpSpPr>
          <p:cNvPr id="35" name="Group 34"/>
          <p:cNvGrpSpPr/>
          <p:nvPr/>
        </p:nvGrpSpPr>
        <p:grpSpPr>
          <a:xfrm>
            <a:off x="10251584" y="-64176"/>
            <a:ext cx="1459282" cy="1159331"/>
            <a:chOff x="238639" y="4126871"/>
            <a:chExt cx="1609859" cy="2703565"/>
          </a:xfrm>
        </p:grpSpPr>
        <p:grpSp>
          <p:nvGrpSpPr>
            <p:cNvPr id="36" name="Group 35"/>
            <p:cNvGrpSpPr/>
            <p:nvPr/>
          </p:nvGrpSpPr>
          <p:grpSpPr>
            <a:xfrm>
              <a:off x="238639" y="4642091"/>
              <a:ext cx="1609859" cy="642678"/>
              <a:chOff x="437882" y="5593586"/>
              <a:chExt cx="1609859" cy="659338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>
                <a:off x="437882" y="5962918"/>
                <a:ext cx="1609859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extBox 55"/>
              <p:cNvSpPr txBox="1"/>
              <p:nvPr/>
            </p:nvSpPr>
            <p:spPr>
              <a:xfrm>
                <a:off x="1100390" y="5593586"/>
                <a:ext cx="384721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אחים</a:t>
                </a:r>
                <a:endParaRPr lang="he-IL" sz="1200" dirty="0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238639" y="4126871"/>
              <a:ext cx="1609859" cy="642678"/>
              <a:chOff x="379276" y="5048104"/>
              <a:chExt cx="1609859" cy="686223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 flipV="1">
                <a:off x="379276" y="5419617"/>
                <a:ext cx="1609859" cy="12879"/>
              </a:xfrm>
              <a:prstGeom prst="line">
                <a:avLst/>
              </a:prstGeom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Box 53"/>
              <p:cNvSpPr txBox="1"/>
              <p:nvPr/>
            </p:nvSpPr>
            <p:spPr>
              <a:xfrm>
                <a:off x="1219031" y="5048104"/>
                <a:ext cx="499937" cy="686223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</a:t>
                </a:r>
                <a:endParaRPr lang="he-IL" sz="1200" dirty="0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238639" y="5157320"/>
              <a:ext cx="1609859" cy="642679"/>
              <a:chOff x="437882" y="6169186"/>
              <a:chExt cx="1609859" cy="666390"/>
            </a:xfrm>
          </p:grpSpPr>
          <p:cxnSp>
            <p:nvCxnSpPr>
              <p:cNvPr id="51" name="Straight Arrow Connector 50"/>
              <p:cNvCxnSpPr/>
              <p:nvPr/>
            </p:nvCxnSpPr>
            <p:spPr>
              <a:xfrm flipV="1">
                <a:off x="437882" y="6538518"/>
                <a:ext cx="1609859" cy="395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1122249" y="6169186"/>
                <a:ext cx="394740" cy="66639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צאצא</a:t>
                </a:r>
                <a:endParaRPr lang="he-IL" sz="1200" dirty="0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238639" y="5672537"/>
              <a:ext cx="1609859" cy="642678"/>
              <a:chOff x="2819312" y="5042291"/>
              <a:chExt cx="1609859" cy="659338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2819312" y="5411623"/>
                <a:ext cx="1609859" cy="0"/>
              </a:xfrm>
              <a:prstGeom prst="line">
                <a:avLst/>
              </a:prstGeom>
              <a:ln w="5715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TextBox 49"/>
              <p:cNvSpPr txBox="1"/>
              <p:nvPr/>
            </p:nvSpPr>
            <p:spPr>
              <a:xfrm>
                <a:off x="3637438" y="5042291"/>
                <a:ext cx="791733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 שניים</a:t>
                </a:r>
                <a:endParaRPr lang="he-IL" sz="1200" dirty="0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238639" y="6187759"/>
              <a:ext cx="1313646" cy="642677"/>
              <a:chOff x="2575130" y="6409525"/>
              <a:chExt cx="1313646" cy="659337"/>
            </a:xfrm>
          </p:grpSpPr>
          <p:sp>
            <p:nvSpPr>
              <p:cNvPr id="47" name="Multiply 46"/>
              <p:cNvSpPr/>
              <p:nvPr/>
            </p:nvSpPr>
            <p:spPr>
              <a:xfrm>
                <a:off x="2575130" y="6450446"/>
                <a:ext cx="427047" cy="287490"/>
              </a:xfrm>
              <a:prstGeom prst="mathMultiply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20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3504055" y="6409525"/>
                <a:ext cx="384721" cy="659337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נפטר</a:t>
                </a:r>
                <a:endParaRPr lang="he-IL" sz="1200" dirty="0"/>
              </a:p>
            </p:txBody>
          </p:sp>
        </p:grpSp>
      </p:grpSp>
      <p:sp>
        <p:nvSpPr>
          <p:cNvPr id="57" name="Rectangle 56"/>
          <p:cNvSpPr/>
          <p:nvPr/>
        </p:nvSpPr>
        <p:spPr>
          <a:xfrm>
            <a:off x="10145964" y="-347541"/>
            <a:ext cx="1612722" cy="1388729"/>
          </a:xfrm>
          <a:prstGeom prst="rect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776748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0" grpId="0" animBg="1"/>
      <p:bldP spid="41" grpId="0" animBg="1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39859" y="0"/>
            <a:ext cx="2098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5400" b="1" i="1" u="sng" cap="none" spc="0" dirty="0" smtClean="0">
                <a:ln/>
                <a:solidFill>
                  <a:srgbClr val="FFFF00"/>
                </a:solidFill>
                <a:effectLst/>
              </a:rPr>
              <a:t>בת בנו</a:t>
            </a:r>
            <a:endParaRPr lang="en-US" sz="5400" b="1" i="1" u="sng" cap="none" spc="0" dirty="0">
              <a:ln/>
              <a:solidFill>
                <a:srgbClr val="FFFF00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5784" y="1035680"/>
            <a:ext cx="2459864" cy="8500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שמעון</a:t>
            </a:r>
            <a:endParaRPr lang="he-IL" sz="3600" dirty="0"/>
          </a:p>
        </p:txBody>
      </p:sp>
      <p:sp>
        <p:nvSpPr>
          <p:cNvPr id="6" name="Rectangle 5"/>
          <p:cNvSpPr/>
          <p:nvPr/>
        </p:nvSpPr>
        <p:spPr>
          <a:xfrm>
            <a:off x="6549745" y="987919"/>
            <a:ext cx="2345630" cy="85000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ראובן</a:t>
            </a:r>
            <a:endParaRPr lang="he-IL" sz="3600" dirty="0"/>
          </a:p>
        </p:txBody>
      </p:sp>
      <p:sp>
        <p:nvSpPr>
          <p:cNvPr id="7" name="Rectangle 6"/>
          <p:cNvSpPr/>
          <p:nvPr/>
        </p:nvSpPr>
        <p:spPr>
          <a:xfrm>
            <a:off x="9629472" y="1035680"/>
            <a:ext cx="2060619" cy="8500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לוי</a:t>
            </a:r>
            <a:endParaRPr lang="he-IL" sz="3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895375" y="1455765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15648" y="1505630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664251" y="1505629"/>
            <a:ext cx="734097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06523" y="1030762"/>
            <a:ext cx="2215164" cy="8500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 יהודה </a:t>
            </a:r>
            <a:endParaRPr lang="he-IL" sz="3600" dirty="0"/>
          </a:p>
        </p:txBody>
      </p:sp>
      <p:sp>
        <p:nvSpPr>
          <p:cNvPr id="12" name="Multiply 11"/>
          <p:cNvSpPr/>
          <p:nvPr/>
        </p:nvSpPr>
        <p:spPr>
          <a:xfrm>
            <a:off x="11011436" y="1243262"/>
            <a:ext cx="489135" cy="42500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Multiply 12"/>
          <p:cNvSpPr/>
          <p:nvPr/>
        </p:nvSpPr>
        <p:spPr>
          <a:xfrm>
            <a:off x="1988594" y="1170811"/>
            <a:ext cx="569052" cy="48422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43" name="Group 42"/>
          <p:cNvGrpSpPr/>
          <p:nvPr/>
        </p:nvGrpSpPr>
        <p:grpSpPr>
          <a:xfrm>
            <a:off x="8049296" y="2073499"/>
            <a:ext cx="2240924" cy="2240923"/>
            <a:chOff x="8049296" y="2073499"/>
            <a:chExt cx="2240924" cy="2240923"/>
          </a:xfrm>
        </p:grpSpPr>
        <p:cxnSp>
          <p:nvCxnSpPr>
            <p:cNvPr id="15" name="Straight Arrow Connector 14"/>
            <p:cNvCxnSpPr/>
            <p:nvPr/>
          </p:nvCxnSpPr>
          <p:spPr>
            <a:xfrm>
              <a:off x="8049296" y="2073499"/>
              <a:ext cx="953036" cy="124925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8560524" y="3451538"/>
              <a:ext cx="1729696" cy="86288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דוד</a:t>
              </a:r>
              <a:endParaRPr lang="he-IL" sz="36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014492" y="1880767"/>
            <a:ext cx="1803044" cy="2433655"/>
            <a:chOff x="3014492" y="1880767"/>
            <a:chExt cx="1803044" cy="2433655"/>
          </a:xfrm>
        </p:grpSpPr>
        <p:cxnSp>
          <p:nvCxnSpPr>
            <p:cNvPr id="17" name="Straight Arrow Connector 16"/>
            <p:cNvCxnSpPr/>
            <p:nvPr/>
          </p:nvCxnSpPr>
          <p:spPr>
            <a:xfrm flipH="1">
              <a:off x="3850783" y="1880767"/>
              <a:ext cx="927279" cy="1570771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3014492" y="3412900"/>
              <a:ext cx="1803044" cy="90152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משה</a:t>
              </a:r>
              <a:endParaRPr lang="he-IL" sz="3600" dirty="0"/>
            </a:p>
          </p:txBody>
        </p:sp>
      </p:grpSp>
      <p:sp>
        <p:nvSpPr>
          <p:cNvPr id="21" name="Oval 20"/>
          <p:cNvSpPr/>
          <p:nvPr/>
        </p:nvSpPr>
        <p:spPr>
          <a:xfrm>
            <a:off x="5512158" y="3412901"/>
            <a:ext cx="1883483" cy="89414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שפרה</a:t>
            </a:r>
            <a:endParaRPr lang="he-IL" sz="3600" dirty="0"/>
          </a:p>
        </p:txBody>
      </p:sp>
      <p:cxnSp>
        <p:nvCxnSpPr>
          <p:cNvPr id="29" name="Straight Connector 28"/>
          <p:cNvCxnSpPr>
            <a:endCxn id="21" idx="2"/>
          </p:cNvCxnSpPr>
          <p:nvPr/>
        </p:nvCxnSpPr>
        <p:spPr>
          <a:xfrm flipV="1">
            <a:off x="4817536" y="3859973"/>
            <a:ext cx="694622" cy="33426"/>
          </a:xfrm>
          <a:prstGeom prst="line">
            <a:avLst/>
          </a:prstGeom>
          <a:ln w="571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7479027" y="3842011"/>
            <a:ext cx="1046787" cy="2165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ultiply 31"/>
          <p:cNvSpPr/>
          <p:nvPr/>
        </p:nvSpPr>
        <p:spPr>
          <a:xfrm>
            <a:off x="9801373" y="3707592"/>
            <a:ext cx="325898" cy="34772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44" name="Group 43"/>
          <p:cNvGrpSpPr/>
          <p:nvPr/>
        </p:nvGrpSpPr>
        <p:grpSpPr>
          <a:xfrm>
            <a:off x="7479027" y="3893399"/>
            <a:ext cx="3488917" cy="2727380"/>
            <a:chOff x="7479027" y="3893399"/>
            <a:chExt cx="3488917" cy="2727380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7479027" y="3893399"/>
              <a:ext cx="1739904" cy="1827767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9218931" y="5642144"/>
              <a:ext cx="1749013" cy="97863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רחל</a:t>
              </a:r>
              <a:endParaRPr lang="he-IL" sz="36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621687" y="3859973"/>
            <a:ext cx="2890471" cy="2676574"/>
            <a:chOff x="2621687" y="3859973"/>
            <a:chExt cx="2890471" cy="2676574"/>
          </a:xfrm>
        </p:grpSpPr>
        <p:cxnSp>
          <p:nvCxnSpPr>
            <p:cNvPr id="25" name="Straight Arrow Connector 24"/>
            <p:cNvCxnSpPr>
              <a:stCxn id="21" idx="2"/>
            </p:cNvCxnSpPr>
            <p:nvPr/>
          </p:nvCxnSpPr>
          <p:spPr>
            <a:xfrm flipH="1">
              <a:off x="4047827" y="3859973"/>
              <a:ext cx="1464331" cy="1782171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/>
            <p:nvPr/>
          </p:nvSpPr>
          <p:spPr>
            <a:xfrm>
              <a:off x="2621687" y="5642144"/>
              <a:ext cx="1636454" cy="894403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3600" dirty="0" smtClean="0"/>
                <a:t>לאה</a:t>
              </a:r>
              <a:endParaRPr lang="he-IL" sz="3600" dirty="0"/>
            </a:p>
          </p:txBody>
        </p:sp>
      </p:grpSp>
      <p:cxnSp>
        <p:nvCxnSpPr>
          <p:cNvPr id="40" name="Straight Connector 39"/>
          <p:cNvCxnSpPr/>
          <p:nvPr/>
        </p:nvCxnSpPr>
        <p:spPr>
          <a:xfrm flipV="1">
            <a:off x="10744593" y="1986029"/>
            <a:ext cx="256137" cy="371196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738648" y="1880767"/>
            <a:ext cx="1275844" cy="376137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409" y="2825493"/>
            <a:ext cx="629288" cy="9233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3913" y="2665345"/>
            <a:ext cx="665796" cy="97686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0534" y="3895452"/>
            <a:ext cx="743776" cy="109127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55740" y="2750731"/>
            <a:ext cx="743776" cy="1091279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114067" y="120829"/>
            <a:ext cx="512579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רחל אסורה לראובן כי היא בת בנו. לאה מותרת לראובן. </a:t>
            </a:r>
          </a:p>
          <a:p>
            <a:r>
              <a:rPr lang="he-IL" dirty="0" smtClean="0"/>
              <a:t>לאה </a:t>
            </a:r>
            <a:r>
              <a:rPr lang="he-IL" dirty="0"/>
              <a:t>אסורה </a:t>
            </a:r>
            <a:r>
              <a:rPr lang="he-IL" dirty="0" smtClean="0"/>
              <a:t>לשמעון </a:t>
            </a:r>
            <a:r>
              <a:rPr lang="he-IL" dirty="0"/>
              <a:t>כי היא בת </a:t>
            </a:r>
            <a:r>
              <a:rPr lang="he-IL" dirty="0" smtClean="0"/>
              <a:t>בנו</a:t>
            </a:r>
            <a:r>
              <a:rPr lang="he-IL" dirty="0"/>
              <a:t>. </a:t>
            </a:r>
            <a:r>
              <a:rPr lang="he-IL" dirty="0" smtClean="0"/>
              <a:t>רחל </a:t>
            </a:r>
            <a:r>
              <a:rPr lang="he-IL" dirty="0"/>
              <a:t>מותרת </a:t>
            </a:r>
            <a:r>
              <a:rPr lang="he-IL" dirty="0" smtClean="0"/>
              <a:t>לשמעון.  </a:t>
            </a:r>
            <a:endParaRPr lang="he-IL" dirty="0"/>
          </a:p>
          <a:p>
            <a:endParaRPr lang="he-IL" dirty="0"/>
          </a:p>
        </p:txBody>
      </p:sp>
      <p:sp>
        <p:nvSpPr>
          <p:cNvPr id="35" name="TextBox 32"/>
          <p:cNvSpPr txBox="1"/>
          <p:nvPr/>
        </p:nvSpPr>
        <p:spPr>
          <a:xfrm>
            <a:off x="4585716" y="5936978"/>
            <a:ext cx="3252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רחל ולאה אחיות מהאם שפרה.</a:t>
            </a:r>
            <a:endParaRPr lang="he-IL" dirty="0"/>
          </a:p>
        </p:txBody>
      </p:sp>
      <p:grpSp>
        <p:nvGrpSpPr>
          <p:cNvPr id="41" name="Group 40"/>
          <p:cNvGrpSpPr/>
          <p:nvPr/>
        </p:nvGrpSpPr>
        <p:grpSpPr>
          <a:xfrm>
            <a:off x="436974" y="5288214"/>
            <a:ext cx="1459282" cy="1159331"/>
            <a:chOff x="238639" y="4126871"/>
            <a:chExt cx="1609859" cy="2703565"/>
          </a:xfrm>
        </p:grpSpPr>
        <p:grpSp>
          <p:nvGrpSpPr>
            <p:cNvPr id="47" name="Group 46"/>
            <p:cNvGrpSpPr/>
            <p:nvPr/>
          </p:nvGrpSpPr>
          <p:grpSpPr>
            <a:xfrm>
              <a:off x="238639" y="4642091"/>
              <a:ext cx="1609859" cy="642678"/>
              <a:chOff x="437882" y="5593586"/>
              <a:chExt cx="1609859" cy="659338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437882" y="5962918"/>
                <a:ext cx="1609859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1100390" y="5593586"/>
                <a:ext cx="384721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אחים</a:t>
                </a:r>
                <a:endParaRPr lang="he-IL" sz="1200" dirty="0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238639" y="4126871"/>
              <a:ext cx="1609859" cy="642678"/>
              <a:chOff x="379276" y="5048104"/>
              <a:chExt cx="1609859" cy="686223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 flipV="1">
                <a:off x="379276" y="5419617"/>
                <a:ext cx="1609859" cy="12879"/>
              </a:xfrm>
              <a:prstGeom prst="line">
                <a:avLst/>
              </a:prstGeom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TextBox 58"/>
              <p:cNvSpPr txBox="1"/>
              <p:nvPr/>
            </p:nvSpPr>
            <p:spPr>
              <a:xfrm>
                <a:off x="1219031" y="5048104"/>
                <a:ext cx="499937" cy="686223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</a:t>
                </a:r>
                <a:endParaRPr lang="he-IL" sz="1200" dirty="0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238639" y="5157320"/>
              <a:ext cx="1609859" cy="642679"/>
              <a:chOff x="437882" y="6169186"/>
              <a:chExt cx="1609859" cy="666390"/>
            </a:xfrm>
          </p:grpSpPr>
          <p:cxnSp>
            <p:nvCxnSpPr>
              <p:cNvPr id="56" name="Straight Arrow Connector 55"/>
              <p:cNvCxnSpPr/>
              <p:nvPr/>
            </p:nvCxnSpPr>
            <p:spPr>
              <a:xfrm flipV="1">
                <a:off x="437882" y="6538518"/>
                <a:ext cx="1609859" cy="395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TextBox 56"/>
              <p:cNvSpPr txBox="1"/>
              <p:nvPr/>
            </p:nvSpPr>
            <p:spPr>
              <a:xfrm>
                <a:off x="1122249" y="6169186"/>
                <a:ext cx="394740" cy="66639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צאצא</a:t>
                </a:r>
                <a:endParaRPr lang="he-IL" sz="1200" dirty="0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238639" y="5672537"/>
              <a:ext cx="1609859" cy="642678"/>
              <a:chOff x="2819312" y="5042291"/>
              <a:chExt cx="1609859" cy="659338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2819312" y="5411623"/>
                <a:ext cx="1609859" cy="0"/>
              </a:xfrm>
              <a:prstGeom prst="line">
                <a:avLst/>
              </a:prstGeom>
              <a:ln w="5715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/>
              <p:cNvSpPr txBox="1"/>
              <p:nvPr/>
            </p:nvSpPr>
            <p:spPr>
              <a:xfrm>
                <a:off x="3637438" y="5042291"/>
                <a:ext cx="791733" cy="65933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נישואים שניים</a:t>
                </a:r>
                <a:endParaRPr lang="he-IL" sz="1200" dirty="0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238639" y="6187759"/>
              <a:ext cx="1313646" cy="642677"/>
              <a:chOff x="2575130" y="6409525"/>
              <a:chExt cx="1313646" cy="659337"/>
            </a:xfrm>
          </p:grpSpPr>
          <p:sp>
            <p:nvSpPr>
              <p:cNvPr id="52" name="Multiply 51"/>
              <p:cNvSpPr/>
              <p:nvPr/>
            </p:nvSpPr>
            <p:spPr>
              <a:xfrm>
                <a:off x="2575130" y="6450446"/>
                <a:ext cx="427047" cy="287490"/>
              </a:xfrm>
              <a:prstGeom prst="mathMultiply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20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504055" y="6409525"/>
                <a:ext cx="384721" cy="659337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he-IL" sz="1200" dirty="0" smtClean="0"/>
                  <a:t>נפטר</a:t>
                </a:r>
                <a:endParaRPr lang="he-IL" sz="1200" dirty="0"/>
              </a:p>
            </p:txBody>
          </p:sp>
        </p:grpSp>
      </p:grpSp>
      <p:sp>
        <p:nvSpPr>
          <p:cNvPr id="62" name="Rectangle 61"/>
          <p:cNvSpPr/>
          <p:nvPr/>
        </p:nvSpPr>
        <p:spPr>
          <a:xfrm>
            <a:off x="357593" y="5275486"/>
            <a:ext cx="1612722" cy="1388729"/>
          </a:xfrm>
          <a:prstGeom prst="rect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14366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spd="slow">
        <p15:prstTrans prst="origami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1" grpId="0" animBg="1"/>
      <p:bldP spid="3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TC103457452[[fn=Celestial]]</Template>
  <TotalTime>667</TotalTime>
  <Words>675</Words>
  <Application>Microsoft Office PowerPoint</Application>
  <PresentationFormat>מותאם אישית</PresentationFormat>
  <Paragraphs>268</Paragraphs>
  <Slides>17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18" baseType="lpstr">
      <vt:lpstr>Celestial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Elhanan</dc:creator>
  <cp:lastModifiedBy>Eli</cp:lastModifiedBy>
  <cp:revision>123</cp:revision>
  <dcterms:created xsi:type="dcterms:W3CDTF">2014-10-08T08:06:00Z</dcterms:created>
  <dcterms:modified xsi:type="dcterms:W3CDTF">2014-10-17T08:48:15Z</dcterms:modified>
</cp:coreProperties>
</file>