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3" d="100"/>
          <a:sy n="83" d="100"/>
        </p:scale>
        <p:origin x="20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9220-2227-4A52-A66B-358B9C3BD655}" type="datetimeFigureOut">
              <a:rPr lang="he-IL" smtClean="0"/>
              <a:t>י"ד/סיון/תשפ"ב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19C7-EFBB-422B-A522-0257C2CB055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65321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9220-2227-4A52-A66B-358B9C3BD655}" type="datetimeFigureOut">
              <a:rPr lang="he-IL" smtClean="0"/>
              <a:t>י"ד/סיון/תשפ"ב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19C7-EFBB-422B-A522-0257C2CB055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6788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9220-2227-4A52-A66B-358B9C3BD655}" type="datetimeFigureOut">
              <a:rPr lang="he-IL" smtClean="0"/>
              <a:t>י"ד/סיון/תשפ"ב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19C7-EFBB-422B-A522-0257C2CB055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7712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9220-2227-4A52-A66B-358B9C3BD655}" type="datetimeFigureOut">
              <a:rPr lang="he-IL" smtClean="0"/>
              <a:t>י"ד/סיון/תשפ"ב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19C7-EFBB-422B-A522-0257C2CB055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42604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9220-2227-4A52-A66B-358B9C3BD655}" type="datetimeFigureOut">
              <a:rPr lang="he-IL" smtClean="0"/>
              <a:t>י"ד/סיון/תשפ"ב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19C7-EFBB-422B-A522-0257C2CB055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0734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9220-2227-4A52-A66B-358B9C3BD655}" type="datetimeFigureOut">
              <a:rPr lang="he-IL" smtClean="0"/>
              <a:t>י"ד/סיון/תשפ"ב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19C7-EFBB-422B-A522-0257C2CB055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7545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9220-2227-4A52-A66B-358B9C3BD655}" type="datetimeFigureOut">
              <a:rPr lang="he-IL" smtClean="0"/>
              <a:t>י"ד/סיון/תשפ"ב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19C7-EFBB-422B-A522-0257C2CB055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4290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9220-2227-4A52-A66B-358B9C3BD655}" type="datetimeFigureOut">
              <a:rPr lang="he-IL" smtClean="0"/>
              <a:t>י"ד/סיון/תשפ"ב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19C7-EFBB-422B-A522-0257C2CB055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5686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9220-2227-4A52-A66B-358B9C3BD655}" type="datetimeFigureOut">
              <a:rPr lang="he-IL" smtClean="0"/>
              <a:t>י"ד/סיון/תשפ"ב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19C7-EFBB-422B-A522-0257C2CB055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46872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9220-2227-4A52-A66B-358B9C3BD655}" type="datetimeFigureOut">
              <a:rPr lang="he-IL" smtClean="0"/>
              <a:t>י"ד/סיון/תשפ"ב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19C7-EFBB-422B-A522-0257C2CB055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1138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9220-2227-4A52-A66B-358B9C3BD655}" type="datetimeFigureOut">
              <a:rPr lang="he-IL" smtClean="0"/>
              <a:t>י"ד/סיון/תשפ"ב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19C7-EFBB-422B-A522-0257C2CB055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854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69220-2227-4A52-A66B-358B9C3BD655}" type="datetimeFigureOut">
              <a:rPr lang="he-IL" smtClean="0"/>
              <a:t>י"ד/סיון/תשפ"ב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E19C7-EFBB-422B-A522-0257C2CB055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33755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hlinkClick r:id="rId2" action="ppaction://hlinksldjump"/>
          </p:cNvPr>
          <p:cNvSpPr/>
          <p:nvPr/>
        </p:nvSpPr>
        <p:spPr>
          <a:xfrm>
            <a:off x="5310645" y="1196148"/>
            <a:ext cx="536508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he-IL" dirty="0" smtClean="0"/>
              <a:t>היו </a:t>
            </a:r>
            <a:r>
              <a:rPr lang="he-IL" dirty="0"/>
              <a:t>לה בנים מן הראשון ובנים מן השני - </a:t>
            </a:r>
            <a:r>
              <a:rPr lang="he-IL" dirty="0" err="1"/>
              <a:t>חולצין</a:t>
            </a:r>
            <a:r>
              <a:rPr lang="he-IL" dirty="0"/>
              <a:t> ולא </a:t>
            </a:r>
            <a:r>
              <a:rPr lang="he-IL" dirty="0" err="1"/>
              <a:t>מייבמין</a:t>
            </a:r>
            <a:r>
              <a:rPr lang="he-IL" dirty="0"/>
              <a:t>, </a:t>
            </a:r>
          </a:p>
        </p:txBody>
      </p:sp>
      <p:sp>
        <p:nvSpPr>
          <p:cNvPr id="5" name="מלבן 4"/>
          <p:cNvSpPr/>
          <p:nvPr/>
        </p:nvSpPr>
        <p:spPr>
          <a:xfrm>
            <a:off x="5868748" y="140915"/>
            <a:ext cx="971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b="1" dirty="0"/>
              <a:t>דף ק   א</a:t>
            </a:r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2616265" y="2253204"/>
            <a:ext cx="2786743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וכן הוא להם - חולץ ולא מייבם</a:t>
            </a:r>
          </a:p>
        </p:txBody>
      </p:sp>
      <p:sp>
        <p:nvSpPr>
          <p:cNvPr id="7" name="מלבן 6">
            <a:hlinkClick r:id="rId3" action="ppaction://hlinksldjump"/>
          </p:cNvPr>
          <p:cNvSpPr/>
          <p:nvPr/>
        </p:nvSpPr>
        <p:spPr>
          <a:xfrm>
            <a:off x="5406845" y="2255028"/>
            <a:ext cx="536508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he-IL" dirty="0" smtClean="0"/>
              <a:t>היו </a:t>
            </a:r>
            <a:r>
              <a:rPr lang="he-IL" dirty="0"/>
              <a:t>לה בנים מן הראשון ובנים מן השני - </a:t>
            </a:r>
            <a:r>
              <a:rPr lang="he-IL" dirty="0" err="1"/>
              <a:t>חולצין</a:t>
            </a:r>
            <a:r>
              <a:rPr lang="he-IL" dirty="0"/>
              <a:t> ולא </a:t>
            </a:r>
            <a:r>
              <a:rPr lang="he-IL" dirty="0" err="1"/>
              <a:t>מייבמין</a:t>
            </a:r>
            <a:r>
              <a:rPr lang="he-IL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350262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י"ד.סיון.תשפ"ב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2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3581400" y="61868"/>
            <a:ext cx="5365084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sz="1400" b="1" dirty="0"/>
              <a:t>דף ק   א</a:t>
            </a:r>
          </a:p>
          <a:p>
            <a:r>
              <a:rPr lang="he-IL" dirty="0"/>
              <a:t>היו לה בנים מן הראשון ובנים מן השני - </a:t>
            </a:r>
            <a:r>
              <a:rPr lang="he-IL" dirty="0" err="1"/>
              <a:t>חולצין</a:t>
            </a:r>
            <a:r>
              <a:rPr lang="he-IL" dirty="0"/>
              <a:t> ולא </a:t>
            </a:r>
            <a:r>
              <a:rPr lang="he-IL" dirty="0" err="1"/>
              <a:t>מייבמין</a:t>
            </a:r>
            <a:r>
              <a:rPr lang="he-IL" dirty="0"/>
              <a:t>, </a:t>
            </a:r>
          </a:p>
        </p:txBody>
      </p:sp>
      <p:grpSp>
        <p:nvGrpSpPr>
          <p:cNvPr id="6" name="קבוצה 5"/>
          <p:cNvGrpSpPr/>
          <p:nvPr/>
        </p:nvGrpSpPr>
        <p:grpSpPr>
          <a:xfrm>
            <a:off x="9221269" y="3759899"/>
            <a:ext cx="1148167" cy="1092200"/>
            <a:chOff x="7741009" y="2738648"/>
            <a:chExt cx="1092200" cy="10922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5035417" y="4022445"/>
            <a:ext cx="939800" cy="990600"/>
            <a:chOff x="4794371" y="3098561"/>
            <a:chExt cx="939800" cy="9906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3006558" y="1714932"/>
            <a:ext cx="1155700" cy="990600"/>
            <a:chOff x="7695484" y="1138474"/>
            <a:chExt cx="1155700" cy="9906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2498675" y="3815662"/>
            <a:ext cx="1170677" cy="914400"/>
            <a:chOff x="3976777" y="2854245"/>
            <a:chExt cx="1170677" cy="914400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144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18" name="קבוצה 17"/>
          <p:cNvGrpSpPr/>
          <p:nvPr/>
        </p:nvGrpSpPr>
        <p:grpSpPr>
          <a:xfrm>
            <a:off x="8777477" y="1576433"/>
            <a:ext cx="1148167" cy="1092200"/>
            <a:chOff x="7741009" y="2738648"/>
            <a:chExt cx="1092200" cy="1092200"/>
          </a:xfrm>
        </p:grpSpPr>
        <p:pic>
          <p:nvPicPr>
            <p:cNvPr id="19" name="תמונה 1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אשר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קבוצה 20"/>
          <p:cNvGrpSpPr/>
          <p:nvPr/>
        </p:nvGrpSpPr>
        <p:grpSpPr>
          <a:xfrm>
            <a:off x="3088046" y="5122606"/>
            <a:ext cx="986708" cy="1003300"/>
            <a:chOff x="5011768" y="3997025"/>
            <a:chExt cx="986708" cy="1003300"/>
          </a:xfrm>
        </p:grpSpPr>
        <p:pic>
          <p:nvPicPr>
            <p:cNvPr id="22" name="תמונה 2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0576" y="3997025"/>
              <a:ext cx="977900" cy="1003300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5011768" y="4632749"/>
              <a:ext cx="663394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דבורה</a:t>
              </a:r>
            </a:p>
          </p:txBody>
        </p:sp>
      </p:grpSp>
      <p:grpSp>
        <p:nvGrpSpPr>
          <p:cNvPr id="24" name="קבוצה 23"/>
          <p:cNvGrpSpPr/>
          <p:nvPr/>
        </p:nvGrpSpPr>
        <p:grpSpPr>
          <a:xfrm>
            <a:off x="6499684" y="1627233"/>
            <a:ext cx="889000" cy="889000"/>
            <a:chOff x="1327894" y="2176378"/>
            <a:chExt cx="889000" cy="889000"/>
          </a:xfrm>
        </p:grpSpPr>
        <p:pic>
          <p:nvPicPr>
            <p:cNvPr id="25" name="תמונה 24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7894" y="2176378"/>
              <a:ext cx="889000" cy="889000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>
              <a:off x="1399032" y="2323999"/>
              <a:ext cx="63107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חנה</a:t>
              </a:r>
            </a:p>
          </p:txBody>
        </p:sp>
      </p:grpSp>
      <p:grpSp>
        <p:nvGrpSpPr>
          <p:cNvPr id="27" name="קבוצה 26"/>
          <p:cNvGrpSpPr/>
          <p:nvPr/>
        </p:nvGrpSpPr>
        <p:grpSpPr>
          <a:xfrm rot="10800000">
            <a:off x="7418647" y="2078121"/>
            <a:ext cx="1468148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28" name="קבוצה 27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30" name="חץ ימינה 29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 rot="10800000"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נישאה לאשר</a:t>
              </a:r>
            </a:p>
          </p:txBody>
        </p:sp>
      </p:grpSp>
      <p:grpSp>
        <p:nvGrpSpPr>
          <p:cNvPr id="32" name="קבוצה 31"/>
          <p:cNvGrpSpPr/>
          <p:nvPr/>
        </p:nvGrpSpPr>
        <p:grpSpPr>
          <a:xfrm>
            <a:off x="7403204" y="1513403"/>
            <a:ext cx="1549630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33" name="קבוצה 32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35" name="חץ ימינה 34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5625226" y="4804220"/>
              <a:ext cx="583865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התגרשה מאשר</a:t>
              </a:r>
            </a:p>
          </p:txBody>
        </p:sp>
      </p:grpSp>
      <p:grpSp>
        <p:nvGrpSpPr>
          <p:cNvPr id="37" name="קבוצה 36"/>
          <p:cNvGrpSpPr/>
          <p:nvPr/>
        </p:nvGrpSpPr>
        <p:grpSpPr>
          <a:xfrm>
            <a:off x="4021293" y="2077136"/>
            <a:ext cx="2809085" cy="598226"/>
            <a:chOff x="4728754" y="3349923"/>
            <a:chExt cx="2564584" cy="598226"/>
          </a:xfrm>
        </p:grpSpPr>
        <p:sp>
          <p:nvSpPr>
            <p:cNvPr id="38" name="חץ ימינה 37"/>
            <p:cNvSpPr/>
            <p:nvPr/>
          </p:nvSpPr>
          <p:spPr>
            <a:xfrm rot="10800000">
              <a:off x="4728754" y="3349923"/>
              <a:ext cx="2564584" cy="598226"/>
            </a:xfrm>
            <a:prstGeom prst="rightArrow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9" name="מלבן 38"/>
            <p:cNvSpPr/>
            <p:nvPr/>
          </p:nvSpPr>
          <p:spPr>
            <a:xfrm>
              <a:off x="5077599" y="3502886"/>
              <a:ext cx="2124299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e-IL" sz="1050" dirty="0"/>
                <a:t>נישאה לשמעון תוך פחות מ ג' חודשים</a:t>
              </a:r>
            </a:p>
          </p:txBody>
        </p:sp>
      </p:grpSp>
      <p:grpSp>
        <p:nvGrpSpPr>
          <p:cNvPr id="40" name="קבוצה 39"/>
          <p:cNvGrpSpPr/>
          <p:nvPr/>
        </p:nvGrpSpPr>
        <p:grpSpPr>
          <a:xfrm rot="20318380">
            <a:off x="9182591" y="2631197"/>
            <a:ext cx="722050" cy="121182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41" name="חץ למטה 40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3" name="קבוצה 42"/>
          <p:cNvGrpSpPr/>
          <p:nvPr/>
        </p:nvGrpSpPr>
        <p:grpSpPr>
          <a:xfrm rot="18627233">
            <a:off x="8008602" y="1990306"/>
            <a:ext cx="722050" cy="2910940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44" name="חץ למטה 43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6" name="קבוצה 45"/>
          <p:cNvGrpSpPr/>
          <p:nvPr/>
        </p:nvGrpSpPr>
        <p:grpSpPr>
          <a:xfrm rot="2192404">
            <a:off x="5994403" y="2363777"/>
            <a:ext cx="744982" cy="2109305"/>
            <a:chOff x="6134941" y="3645046"/>
            <a:chExt cx="596326" cy="780305"/>
          </a:xfrm>
          <a:solidFill>
            <a:schemeClr val="accent4">
              <a:lumMod val="75000"/>
            </a:schemeClr>
          </a:solidFill>
        </p:grpSpPr>
        <p:sp>
          <p:nvSpPr>
            <p:cNvPr id="47" name="חץ למטה 46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8" name="TextBox 47"/>
            <p:cNvSpPr txBox="1"/>
            <p:nvPr/>
          </p:nvSpPr>
          <p:spPr>
            <a:xfrm rot="16265311">
              <a:off x="6112131" y="3672912"/>
              <a:ext cx="647002" cy="59127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  לא ברור אם זה בנו של אשר או של שמעון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9" name="קבוצה 48"/>
          <p:cNvGrpSpPr/>
          <p:nvPr/>
        </p:nvGrpSpPr>
        <p:grpSpPr>
          <a:xfrm rot="1052866">
            <a:off x="2870046" y="2656089"/>
            <a:ext cx="722050" cy="121182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50" name="חץ למטה 49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52" name="קבוצה 51"/>
          <p:cNvGrpSpPr/>
          <p:nvPr/>
        </p:nvGrpSpPr>
        <p:grpSpPr>
          <a:xfrm rot="3760031">
            <a:off x="4631258" y="1727281"/>
            <a:ext cx="722050" cy="3204011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53" name="חץ למטה 52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55" name="קבוצה 54"/>
          <p:cNvGrpSpPr/>
          <p:nvPr/>
        </p:nvGrpSpPr>
        <p:grpSpPr>
          <a:xfrm rot="8732126">
            <a:off x="3900004" y="4933800"/>
            <a:ext cx="1549630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56" name="קבוצה 55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58" name="חץ ימינה 57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7" name="TextBox 56"/>
            <p:cNvSpPr txBox="1"/>
            <p:nvPr/>
          </p:nvSpPr>
          <p:spPr>
            <a:xfrm rot="10739611"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60" name="קבוצה 59"/>
          <p:cNvGrpSpPr/>
          <p:nvPr/>
        </p:nvGrpSpPr>
        <p:grpSpPr>
          <a:xfrm>
            <a:off x="5890732" y="3761455"/>
            <a:ext cx="833181" cy="1238220"/>
            <a:chOff x="1117008" y="4316375"/>
            <a:chExt cx="1117699" cy="1882580"/>
          </a:xfrm>
        </p:grpSpPr>
        <p:pic>
          <p:nvPicPr>
            <p:cNvPr id="61" name="תמונה 60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62" name="TextBox 61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497684" y="5976872"/>
            <a:ext cx="4738055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דבורה נופלת לייבום לפני ראובן ויהודה אחי לוי.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97684" y="4967446"/>
            <a:ext cx="2646113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הדין: ראובן ויהודה חולצים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738345" y="4961209"/>
            <a:ext cx="6349152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הסבר: </a:t>
            </a:r>
          </a:p>
          <a:p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חולצים</a:t>
            </a:r>
            <a:r>
              <a:rPr lang="he-IL" dirty="0"/>
              <a:t> - לגבי כל אחד מהם יש ספק שמא היה בעלה (לוי) אחיו מאביו.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738345" y="5758330"/>
            <a:ext cx="6296901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לא מייבמים </a:t>
            </a:r>
            <a:r>
              <a:rPr lang="he-IL" dirty="0"/>
              <a:t>– כי לגבי כל אחד מהם יש חשש שמא לא היה בעלה אחיו מאביו אלא מן האם ואז היא אסורה לו </a:t>
            </a:r>
          </a:p>
        </p:txBody>
      </p:sp>
      <p:sp>
        <p:nvSpPr>
          <p:cNvPr id="68" name="לחצן פעולה: בית 67">
            <a:hlinkClick r:id="" action="ppaction://hlinkshowjump?jump=firstslide" highlightClick="1"/>
          </p:cNvPr>
          <p:cNvSpPr/>
          <p:nvPr/>
        </p:nvSpPr>
        <p:spPr>
          <a:xfrm>
            <a:off x="11353800" y="3048000"/>
            <a:ext cx="542109" cy="71189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35453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5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1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2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1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4" grpId="0" animBg="1"/>
      <p:bldP spid="65" grpId="0" animBg="1"/>
      <p:bldP spid="66" grpId="0" animBg="1"/>
      <p:bldP spid="6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27466" y="287226"/>
            <a:ext cx="2786743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וכן הוא להם - חולץ ולא מייבם</a:t>
            </a:r>
          </a:p>
        </p:txBody>
      </p:sp>
      <p:sp>
        <p:nvSpPr>
          <p:cNvPr id="3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י"ד.סיון.תשפ"ב</a:t>
            </a:fld>
            <a:endParaRPr lang="he-IL"/>
          </a:p>
        </p:txBody>
      </p:sp>
      <p:sp>
        <p:nvSpPr>
          <p:cNvPr id="4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 smtClean="0"/>
              <a:t>יצחק רסלר  </a:t>
            </a:r>
            <a:r>
              <a:rPr lang="en-US" smtClean="0"/>
              <a:t>izakrossler@gmail.com </a:t>
            </a:r>
            <a:endParaRPr lang="he-IL"/>
          </a:p>
        </p:txBody>
      </p:sp>
      <p:sp>
        <p:nvSpPr>
          <p:cNvPr id="5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3</a:t>
            </a:fld>
            <a:endParaRPr lang="he-IL"/>
          </a:p>
        </p:txBody>
      </p:sp>
      <p:sp>
        <p:nvSpPr>
          <p:cNvPr id="6" name="מציין מיקום של תאריך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E2586FB-1DDD-4654-B1AB-396B79198608}" type="datetime4">
              <a:rPr lang="he-IL" smtClean="0"/>
              <a:pPr/>
              <a:t>י"ד.סיון.תשפ"ב</a:t>
            </a:fld>
            <a:endParaRPr lang="he-IL"/>
          </a:p>
        </p:txBody>
      </p:sp>
      <p:sp>
        <p:nvSpPr>
          <p:cNvPr id="7" name="מציין מיקום של כותרת תחתונה 2"/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he-IL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mtClean="0"/>
              <a:t>יצחק רסלר  </a:t>
            </a:r>
            <a:r>
              <a:rPr lang="en-US" smtClean="0"/>
              <a:t>izakrossler@gmail.com </a:t>
            </a:r>
            <a:endParaRPr lang="he-IL"/>
          </a:p>
        </p:txBody>
      </p:sp>
      <p:sp>
        <p:nvSpPr>
          <p:cNvPr id="8" name="מציין מיקום של מספר שקופית 3"/>
          <p:cNvSpPr txBox="1">
            <a:spLocks/>
          </p:cNvSpPr>
          <p:nvPr/>
        </p:nvSpPr>
        <p:spPr>
          <a:xfrm>
            <a:off x="676543" y="657906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he-IL"/>
            </a:defPPr>
            <a:lvl1pPr marL="0" algn="l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B67B795-7742-4BE3-83C6-04220FFFEE81}" type="slidenum">
              <a:rPr lang="he-IL" smtClean="0"/>
              <a:pPr/>
              <a:t>3</a:t>
            </a:fld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6118046" y="289050"/>
            <a:ext cx="536508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he-IL" dirty="0" smtClean="0"/>
              <a:t>היו </a:t>
            </a:r>
            <a:r>
              <a:rPr lang="he-IL" dirty="0"/>
              <a:t>לה בנים מן הראשון ובנים מן השני - </a:t>
            </a:r>
            <a:r>
              <a:rPr lang="he-IL" dirty="0" err="1"/>
              <a:t>חולצין</a:t>
            </a:r>
            <a:r>
              <a:rPr lang="he-IL" dirty="0"/>
              <a:t> ולא </a:t>
            </a:r>
            <a:r>
              <a:rPr lang="he-IL" dirty="0" err="1"/>
              <a:t>מייבמין</a:t>
            </a:r>
            <a:r>
              <a:rPr lang="he-IL" dirty="0"/>
              <a:t>, </a:t>
            </a:r>
          </a:p>
        </p:txBody>
      </p:sp>
      <p:grpSp>
        <p:nvGrpSpPr>
          <p:cNvPr id="10" name="קבוצה 9"/>
          <p:cNvGrpSpPr/>
          <p:nvPr/>
        </p:nvGrpSpPr>
        <p:grpSpPr>
          <a:xfrm>
            <a:off x="9221269" y="3759899"/>
            <a:ext cx="1148167" cy="1092200"/>
            <a:chOff x="7741009" y="2738648"/>
            <a:chExt cx="1092200" cy="1092200"/>
          </a:xfrm>
        </p:grpSpPr>
        <p:pic>
          <p:nvPicPr>
            <p:cNvPr id="11" name="תמונה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קבוצה 12"/>
          <p:cNvGrpSpPr/>
          <p:nvPr/>
        </p:nvGrpSpPr>
        <p:grpSpPr>
          <a:xfrm>
            <a:off x="5035417" y="4022445"/>
            <a:ext cx="939800" cy="990600"/>
            <a:chOff x="4794371" y="3098561"/>
            <a:chExt cx="939800" cy="990600"/>
          </a:xfrm>
        </p:grpSpPr>
        <p:pic>
          <p:nvPicPr>
            <p:cNvPr id="14" name="תמונה 1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קבוצה 15"/>
          <p:cNvGrpSpPr/>
          <p:nvPr/>
        </p:nvGrpSpPr>
        <p:grpSpPr>
          <a:xfrm>
            <a:off x="3006558" y="1714932"/>
            <a:ext cx="1155700" cy="990600"/>
            <a:chOff x="7695484" y="1138474"/>
            <a:chExt cx="1155700" cy="990600"/>
          </a:xfrm>
        </p:grpSpPr>
        <p:pic>
          <p:nvPicPr>
            <p:cNvPr id="17" name="תמונה 1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19" name="קבוצה 18"/>
          <p:cNvGrpSpPr/>
          <p:nvPr/>
        </p:nvGrpSpPr>
        <p:grpSpPr>
          <a:xfrm>
            <a:off x="2498675" y="3815662"/>
            <a:ext cx="1170677" cy="914400"/>
            <a:chOff x="3976777" y="2854245"/>
            <a:chExt cx="1170677" cy="914400"/>
          </a:xfrm>
        </p:grpSpPr>
        <p:pic>
          <p:nvPicPr>
            <p:cNvPr id="20" name="תמונה 1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14400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22" name="קבוצה 21"/>
          <p:cNvGrpSpPr/>
          <p:nvPr/>
        </p:nvGrpSpPr>
        <p:grpSpPr>
          <a:xfrm>
            <a:off x="8777477" y="1576433"/>
            <a:ext cx="1148167" cy="1092200"/>
            <a:chOff x="7741009" y="2738648"/>
            <a:chExt cx="1092200" cy="1092200"/>
          </a:xfrm>
        </p:grpSpPr>
        <p:pic>
          <p:nvPicPr>
            <p:cNvPr id="23" name="תמונה 2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אשר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" name="קבוצה 24"/>
          <p:cNvGrpSpPr/>
          <p:nvPr/>
        </p:nvGrpSpPr>
        <p:grpSpPr>
          <a:xfrm>
            <a:off x="7382919" y="5003418"/>
            <a:ext cx="986708" cy="1003300"/>
            <a:chOff x="5011768" y="3997025"/>
            <a:chExt cx="986708" cy="1003300"/>
          </a:xfrm>
        </p:grpSpPr>
        <p:pic>
          <p:nvPicPr>
            <p:cNvPr id="26" name="תמונה 2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0576" y="3997025"/>
              <a:ext cx="977900" cy="1003300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5011768" y="4632749"/>
              <a:ext cx="663394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דבורה</a:t>
              </a:r>
            </a:p>
          </p:txBody>
        </p:sp>
      </p:grpSp>
      <p:grpSp>
        <p:nvGrpSpPr>
          <p:cNvPr id="28" name="קבוצה 27"/>
          <p:cNvGrpSpPr/>
          <p:nvPr/>
        </p:nvGrpSpPr>
        <p:grpSpPr>
          <a:xfrm>
            <a:off x="6499684" y="1627233"/>
            <a:ext cx="889000" cy="889000"/>
            <a:chOff x="1327894" y="2176378"/>
            <a:chExt cx="889000" cy="889000"/>
          </a:xfrm>
        </p:grpSpPr>
        <p:pic>
          <p:nvPicPr>
            <p:cNvPr id="29" name="תמונה 28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7894" y="2176378"/>
              <a:ext cx="889000" cy="889000"/>
            </a:xfrm>
            <a:prstGeom prst="rect">
              <a:avLst/>
            </a:prstGeom>
          </p:spPr>
        </p:pic>
        <p:sp>
          <p:nvSpPr>
            <p:cNvPr id="30" name="TextBox 29"/>
            <p:cNvSpPr txBox="1"/>
            <p:nvPr/>
          </p:nvSpPr>
          <p:spPr>
            <a:xfrm>
              <a:off x="1399032" y="2323999"/>
              <a:ext cx="63107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חנה</a:t>
              </a:r>
            </a:p>
          </p:txBody>
        </p:sp>
      </p:grpSp>
      <p:grpSp>
        <p:nvGrpSpPr>
          <p:cNvPr id="31" name="קבוצה 30"/>
          <p:cNvGrpSpPr/>
          <p:nvPr/>
        </p:nvGrpSpPr>
        <p:grpSpPr>
          <a:xfrm rot="10800000">
            <a:off x="7418647" y="2078121"/>
            <a:ext cx="1468148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32" name="קבוצה 31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34" name="חץ ימינה 33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 rot="10800000"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נישאה לאשר</a:t>
              </a:r>
            </a:p>
          </p:txBody>
        </p:sp>
      </p:grpSp>
      <p:grpSp>
        <p:nvGrpSpPr>
          <p:cNvPr id="36" name="קבוצה 35"/>
          <p:cNvGrpSpPr/>
          <p:nvPr/>
        </p:nvGrpSpPr>
        <p:grpSpPr>
          <a:xfrm>
            <a:off x="7403204" y="1513403"/>
            <a:ext cx="1549630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37" name="קבוצה 36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39" name="חץ ימינה 38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5625226" y="4804220"/>
              <a:ext cx="583865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התגרשה מאשר</a:t>
              </a:r>
            </a:p>
          </p:txBody>
        </p:sp>
      </p:grpSp>
      <p:grpSp>
        <p:nvGrpSpPr>
          <p:cNvPr id="41" name="קבוצה 40"/>
          <p:cNvGrpSpPr/>
          <p:nvPr/>
        </p:nvGrpSpPr>
        <p:grpSpPr>
          <a:xfrm>
            <a:off x="4021293" y="2077136"/>
            <a:ext cx="2809085" cy="598226"/>
            <a:chOff x="4728754" y="3349923"/>
            <a:chExt cx="2564584" cy="598226"/>
          </a:xfrm>
        </p:grpSpPr>
        <p:sp>
          <p:nvSpPr>
            <p:cNvPr id="42" name="חץ ימינה 41"/>
            <p:cNvSpPr/>
            <p:nvPr/>
          </p:nvSpPr>
          <p:spPr>
            <a:xfrm rot="10800000">
              <a:off x="4728754" y="3349923"/>
              <a:ext cx="2564584" cy="598226"/>
            </a:xfrm>
            <a:prstGeom prst="rightArrow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3" name="מלבן 42"/>
            <p:cNvSpPr/>
            <p:nvPr/>
          </p:nvSpPr>
          <p:spPr>
            <a:xfrm>
              <a:off x="5077599" y="3502886"/>
              <a:ext cx="2124299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e-IL" sz="1050" dirty="0"/>
                <a:t>נישאה לשמעון תוך פחות מ ג' חודשים</a:t>
              </a:r>
            </a:p>
          </p:txBody>
        </p:sp>
      </p:grpSp>
      <p:grpSp>
        <p:nvGrpSpPr>
          <p:cNvPr id="44" name="קבוצה 43"/>
          <p:cNvGrpSpPr/>
          <p:nvPr/>
        </p:nvGrpSpPr>
        <p:grpSpPr>
          <a:xfrm rot="20318380">
            <a:off x="9182591" y="2631197"/>
            <a:ext cx="722050" cy="121182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45" name="חץ למטה 44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7" name="קבוצה 46"/>
          <p:cNvGrpSpPr/>
          <p:nvPr/>
        </p:nvGrpSpPr>
        <p:grpSpPr>
          <a:xfrm rot="18627233">
            <a:off x="8008602" y="1990306"/>
            <a:ext cx="722050" cy="2910940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48" name="חץ למטה 47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50" name="קבוצה 49"/>
          <p:cNvGrpSpPr/>
          <p:nvPr/>
        </p:nvGrpSpPr>
        <p:grpSpPr>
          <a:xfrm rot="2192404">
            <a:off x="5994403" y="2363777"/>
            <a:ext cx="744982" cy="2109305"/>
            <a:chOff x="6134941" y="3645046"/>
            <a:chExt cx="596326" cy="780305"/>
          </a:xfrm>
          <a:solidFill>
            <a:schemeClr val="accent4">
              <a:lumMod val="75000"/>
            </a:schemeClr>
          </a:solidFill>
        </p:grpSpPr>
        <p:sp>
          <p:nvSpPr>
            <p:cNvPr id="51" name="חץ למטה 50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52" name="TextBox 51"/>
            <p:cNvSpPr txBox="1"/>
            <p:nvPr/>
          </p:nvSpPr>
          <p:spPr>
            <a:xfrm rot="16265311">
              <a:off x="6112131" y="3672912"/>
              <a:ext cx="647002" cy="59127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  לא ברור אם זה בנו של אשר או של שמעון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53" name="קבוצה 52"/>
          <p:cNvGrpSpPr/>
          <p:nvPr/>
        </p:nvGrpSpPr>
        <p:grpSpPr>
          <a:xfrm rot="1052866">
            <a:off x="2870046" y="2656089"/>
            <a:ext cx="722050" cy="121182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54" name="חץ למטה 53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56" name="קבוצה 55"/>
          <p:cNvGrpSpPr/>
          <p:nvPr/>
        </p:nvGrpSpPr>
        <p:grpSpPr>
          <a:xfrm rot="3760031">
            <a:off x="4631258" y="1727281"/>
            <a:ext cx="722050" cy="3204011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57" name="חץ למטה 56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59" name="קבוצה 58"/>
          <p:cNvGrpSpPr/>
          <p:nvPr/>
        </p:nvGrpSpPr>
        <p:grpSpPr>
          <a:xfrm rot="8732126">
            <a:off x="8219440" y="5025998"/>
            <a:ext cx="1549630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60" name="קבוצה 59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62" name="חץ ימינה 61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 rot="10739611"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64" name="קבוצה 63"/>
          <p:cNvGrpSpPr/>
          <p:nvPr/>
        </p:nvGrpSpPr>
        <p:grpSpPr>
          <a:xfrm>
            <a:off x="1837429" y="3208716"/>
            <a:ext cx="833181" cy="1238220"/>
            <a:chOff x="1117008" y="4316375"/>
            <a:chExt cx="1117699" cy="1882580"/>
          </a:xfrm>
        </p:grpSpPr>
        <p:pic>
          <p:nvPicPr>
            <p:cNvPr id="65" name="תמונה 64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66" name="TextBox 65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67" name="לחצן פעולה: בית 66">
            <a:hlinkClick r:id="" action="ppaction://hlinkshowjump?jump=firstslide" highlightClick="1"/>
          </p:cNvPr>
          <p:cNvSpPr/>
          <p:nvPr/>
        </p:nvSpPr>
        <p:spPr>
          <a:xfrm>
            <a:off x="11353800" y="3048000"/>
            <a:ext cx="542109" cy="71189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68" name="קבוצה 67"/>
          <p:cNvGrpSpPr/>
          <p:nvPr/>
        </p:nvGrpSpPr>
        <p:grpSpPr>
          <a:xfrm>
            <a:off x="1007755" y="5162998"/>
            <a:ext cx="1274312" cy="1092200"/>
            <a:chOff x="5399538" y="2882900"/>
            <a:chExt cx="1274312" cy="1092200"/>
          </a:xfrm>
        </p:grpSpPr>
        <p:pic>
          <p:nvPicPr>
            <p:cNvPr id="69" name="תמונה 68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70" name="TextBox 69"/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71" name="קבוצה 70"/>
          <p:cNvGrpSpPr/>
          <p:nvPr/>
        </p:nvGrpSpPr>
        <p:grpSpPr>
          <a:xfrm rot="8732126">
            <a:off x="1841160" y="5038627"/>
            <a:ext cx="1549630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72" name="קבוצה 71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74" name="חץ ימינה 73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73" name="TextBox 72"/>
            <p:cNvSpPr txBox="1"/>
            <p:nvPr/>
          </p:nvSpPr>
          <p:spPr>
            <a:xfrm rot="10739611"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76" name="קבוצה 75"/>
          <p:cNvGrpSpPr/>
          <p:nvPr/>
        </p:nvGrpSpPr>
        <p:grpSpPr>
          <a:xfrm>
            <a:off x="10187418" y="3325241"/>
            <a:ext cx="833181" cy="1238220"/>
            <a:chOff x="1117008" y="4316375"/>
            <a:chExt cx="1117699" cy="1882580"/>
          </a:xfrm>
        </p:grpSpPr>
        <p:pic>
          <p:nvPicPr>
            <p:cNvPr id="77" name="תמונה 76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78" name="TextBox 77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3182027" y="4983593"/>
            <a:ext cx="433224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דבורה ולאה  נופלת לייבום לפני לוי האח שלהם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435885" y="5455779"/>
            <a:ext cx="3659165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הדין:</a:t>
            </a:r>
          </a:p>
          <a:p>
            <a:r>
              <a:rPr lang="he-IL" dirty="0"/>
              <a:t>לוי חולץ לנשות אחיו ולא מייבם מחשש </a:t>
            </a:r>
          </a:p>
          <a:p>
            <a:r>
              <a:rPr lang="he-IL" dirty="0"/>
              <a:t>שכל אחת יכולה להיות אשת אחיו מאמו.</a:t>
            </a:r>
          </a:p>
        </p:txBody>
      </p:sp>
    </p:spTree>
    <p:extLst>
      <p:ext uri="{BB962C8B-B14F-4D97-AF65-F5344CB8AC3E}">
        <p14:creationId xmlns:p14="http://schemas.microsoft.com/office/powerpoint/2010/main" val="3384835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5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1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00"/>
                            </p:stCondLst>
                            <p:childTnLst>
                              <p:par>
                                <p:cTn id="84" presetID="6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7" grpId="0" animBg="1"/>
      <p:bldP spid="79" grpId="0" animBg="1"/>
      <p:bldP spid="80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252</Words>
  <Application>Microsoft Office PowerPoint</Application>
  <PresentationFormat>מסך רחב</PresentationFormat>
  <Paragraphs>63</Paragraphs>
  <Slides>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izak rossler</dc:creator>
  <cp:lastModifiedBy>izak rossler</cp:lastModifiedBy>
  <cp:revision>4</cp:revision>
  <dcterms:created xsi:type="dcterms:W3CDTF">2022-06-12T11:01:20Z</dcterms:created>
  <dcterms:modified xsi:type="dcterms:W3CDTF">2022-06-13T08:43:53Z</dcterms:modified>
</cp:coreProperties>
</file>