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7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CA3E-5BD0-450A-8CDE-0EBEBC9ED04A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834-DAF1-43E4-BF6B-1F3C4E990C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7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CA3E-5BD0-450A-8CDE-0EBEBC9ED04A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834-DAF1-43E4-BF6B-1F3C4E990C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612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CA3E-5BD0-450A-8CDE-0EBEBC9ED04A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834-DAF1-43E4-BF6B-1F3C4E990C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445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CA3E-5BD0-450A-8CDE-0EBEBC9ED04A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834-DAF1-43E4-BF6B-1F3C4E990C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223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CA3E-5BD0-450A-8CDE-0EBEBC9ED04A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834-DAF1-43E4-BF6B-1F3C4E990C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038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CA3E-5BD0-450A-8CDE-0EBEBC9ED04A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834-DAF1-43E4-BF6B-1F3C4E990C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210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CA3E-5BD0-450A-8CDE-0EBEBC9ED04A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834-DAF1-43E4-BF6B-1F3C4E990C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927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CA3E-5BD0-450A-8CDE-0EBEBC9ED04A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834-DAF1-43E4-BF6B-1F3C4E990C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548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CA3E-5BD0-450A-8CDE-0EBEBC9ED04A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834-DAF1-43E4-BF6B-1F3C4E990C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234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CA3E-5BD0-450A-8CDE-0EBEBC9ED04A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834-DAF1-43E4-BF6B-1F3C4E990C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542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CA3E-5BD0-450A-8CDE-0EBEBC9ED04A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834-DAF1-43E4-BF6B-1F3C4E990C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9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CA3E-5BD0-450A-8CDE-0EBEBC9ED04A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F834-DAF1-43E4-BF6B-1F3C4E990C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34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he-IL" smtClean="0"/>
              <a:t>יצחק רסלר  </a:t>
            </a:r>
            <a:r>
              <a:rPr lang="en-US" smtClean="0"/>
              <a:t>izakrossler@gmail.com</a:t>
            </a:r>
            <a:endParaRPr lang="he-IL"/>
          </a:p>
        </p:txBody>
      </p:sp>
      <p:sp>
        <p:nvSpPr>
          <p:cNvPr id="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408AFD1-86F7-4B63-9F95-0EAA1EAFC3DF}" type="slidenum">
              <a:rPr lang="he-IL" smtClean="0"/>
              <a:t>1</a:t>
            </a:fld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798507" y="2723834"/>
            <a:ext cx="2959562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he-IL" sz="4400" b="1" dirty="0" smtClean="0">
                <a:latin typeface="Arial" panose="020B0604020202020204" pitchFamily="34" charset="0"/>
              </a:rPr>
              <a:t>מסֶּכֶת </a:t>
            </a:r>
            <a:r>
              <a:rPr lang="he-IL" sz="4400" b="1" dirty="0">
                <a:latin typeface="Arial" panose="020B0604020202020204" pitchFamily="34" charset="0"/>
              </a:rPr>
              <a:t>שַׁבָּת</a:t>
            </a:r>
            <a:r>
              <a:rPr lang="he-IL" sz="4400" dirty="0">
                <a:latin typeface="Arial" panose="020B0604020202020204" pitchFamily="34" charset="0"/>
              </a:rPr>
              <a:t> </a:t>
            </a:r>
            <a:endParaRPr lang="he-IL" sz="4400" b="1" dirty="0"/>
          </a:p>
        </p:txBody>
      </p:sp>
      <p:sp>
        <p:nvSpPr>
          <p:cNvPr id="8" name="אליפסה 7">
            <a:hlinkClick r:id="rId2" action="ppaction://hlinksldjump"/>
          </p:cNvPr>
          <p:cNvSpPr/>
          <p:nvPr/>
        </p:nvSpPr>
        <p:spPr>
          <a:xfrm>
            <a:off x="5144720" y="488902"/>
            <a:ext cx="2201917" cy="1193859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סדר </a:t>
            </a:r>
          </a:p>
          <a:p>
            <a:pPr algn="ctr"/>
            <a:r>
              <a:rPr lang="he-IL" sz="3600" dirty="0" smtClean="0"/>
              <a:t>מועד</a:t>
            </a:r>
            <a:endParaRPr lang="he-IL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27704" y="4224131"/>
            <a:ext cx="90569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דף ע"א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2" y="6062984"/>
            <a:ext cx="5002678" cy="8334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2008" y="5549178"/>
            <a:ext cx="34142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על מנת ליהנות מהמצגת הקישו על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1256739" y="5828522"/>
            <a:ext cx="740229" cy="6511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183331" y="3269939"/>
            <a:ext cx="24961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sz="20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נודע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לו על קצירה וטחינה 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4999393" y="3263125"/>
            <a:ext cx="291938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של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זדון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שבת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ושגגת 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מלאכות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7187033" y="1788745"/>
            <a:ext cx="149538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he-IL" sz="2000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קצר    וטחן</a:t>
            </a:r>
            <a:endParaRPr lang="he-IL" sz="2000" dirty="0"/>
          </a:p>
        </p:txBody>
      </p:sp>
      <p:sp>
        <p:nvSpPr>
          <p:cNvPr id="5" name="מלבן 4"/>
          <p:cNvSpPr/>
          <p:nvPr/>
        </p:nvSpPr>
        <p:spPr>
          <a:xfrm>
            <a:off x="4148212" y="1731271"/>
            <a:ext cx="273023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בשגגת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שבת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וזדון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מלאכות 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7224457" y="2502029"/>
            <a:ext cx="149538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he-IL" sz="2000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קצר    וטחן</a:t>
            </a:r>
            <a:endParaRPr lang="he-IL" sz="2000" dirty="0"/>
          </a:p>
        </p:txBody>
      </p:sp>
      <p:sp>
        <p:nvSpPr>
          <p:cNvPr id="7" name="מלבן 6"/>
          <p:cNvSpPr/>
          <p:nvPr/>
        </p:nvSpPr>
        <p:spPr>
          <a:xfrm>
            <a:off x="4050837" y="2518909"/>
            <a:ext cx="275107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בזדון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שבת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ושגגת 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מלאכות</a:t>
            </a:r>
            <a:endParaRPr lang="he-IL" dirty="0"/>
          </a:p>
        </p:txBody>
      </p:sp>
      <p:sp>
        <p:nvSpPr>
          <p:cNvPr id="8" name="מלבן 7"/>
          <p:cNvSpPr/>
          <p:nvPr/>
        </p:nvSpPr>
        <p:spPr>
          <a:xfrm>
            <a:off x="5100544" y="3945172"/>
            <a:ext cx="327044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קצירה  </a:t>
            </a:r>
            <a:r>
              <a:rPr lang="he-IL" sz="20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גוררת 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קצירה וטחינה שעמה 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1065321" y="1762049"/>
            <a:ext cx="2530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(חייב חטאת אחת)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421037" y="2611242"/>
            <a:ext cx="21497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(חייב שתי חטאות)</a:t>
            </a:r>
            <a:endParaRPr lang="he-IL" dirty="0"/>
          </a:p>
        </p:txBody>
      </p:sp>
      <p:sp>
        <p:nvSpPr>
          <p:cNvPr id="11" name="חץ מעוקל ימינה 10"/>
          <p:cNvSpPr/>
          <p:nvPr/>
        </p:nvSpPr>
        <p:spPr>
          <a:xfrm flipH="1" flipV="1">
            <a:off x="8695411" y="1922657"/>
            <a:ext cx="409549" cy="768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חץ מעוקל למטה 11"/>
          <p:cNvSpPr/>
          <p:nvPr/>
        </p:nvSpPr>
        <p:spPr>
          <a:xfrm flipH="1">
            <a:off x="7568214" y="1536048"/>
            <a:ext cx="807868" cy="3300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6948" y="3945172"/>
            <a:ext cx="13941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 smtClean="0"/>
              <a:t>אמר רבא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1198486" y="4554244"/>
            <a:ext cx="144706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hlinkClick r:id="rId2" action="ppaction://hlinksldjump"/>
              </a:rPr>
              <a:t>חזרה לתירוץ הגמרא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95172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501631" y="1856635"/>
            <a:ext cx="216262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he-IL" sz="2000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קצר   </a:t>
            </a:r>
            <a:r>
              <a:rPr lang="he-IL" sz="2000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e-IL" sz="2000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 </a:t>
            </a:r>
            <a:r>
              <a:rPr lang="he-IL" sz="2000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   וטחן</a:t>
            </a:r>
            <a:endParaRPr lang="he-IL" sz="2000" dirty="0"/>
          </a:p>
        </p:txBody>
      </p:sp>
      <p:sp>
        <p:nvSpPr>
          <p:cNvPr id="3" name="מלבן 2"/>
          <p:cNvSpPr/>
          <p:nvPr/>
        </p:nvSpPr>
        <p:spPr>
          <a:xfrm>
            <a:off x="3695785" y="1849574"/>
            <a:ext cx="273023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בשגגת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שבת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וזדון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מלאכות 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7529289" y="3543396"/>
            <a:ext cx="237127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he-IL" sz="2000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קצר    </a:t>
            </a:r>
            <a:r>
              <a:rPr lang="he-IL" sz="2000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          וטחן</a:t>
            </a:r>
            <a:endParaRPr lang="he-IL" sz="2000" dirty="0"/>
          </a:p>
        </p:txBody>
      </p:sp>
      <p:sp>
        <p:nvSpPr>
          <p:cNvPr id="5" name="מלבן 4"/>
          <p:cNvSpPr/>
          <p:nvPr/>
        </p:nvSpPr>
        <p:spPr>
          <a:xfrm>
            <a:off x="3775629" y="3512618"/>
            <a:ext cx="275107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בזדון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שבת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ושגגת 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מלאכות</a:t>
            </a:r>
            <a:endParaRPr lang="he-IL" dirty="0"/>
          </a:p>
        </p:txBody>
      </p:sp>
      <p:sp>
        <p:nvSpPr>
          <p:cNvPr id="7" name="חץ מעוקל ימינה 6"/>
          <p:cNvSpPr/>
          <p:nvPr/>
        </p:nvSpPr>
        <p:spPr>
          <a:xfrm rot="21104644" flipH="1" flipV="1">
            <a:off x="9806294" y="1932405"/>
            <a:ext cx="818997" cy="18110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" name="חץ מעוקל למטה 7"/>
          <p:cNvSpPr/>
          <p:nvPr/>
        </p:nvSpPr>
        <p:spPr>
          <a:xfrm flipH="1">
            <a:off x="8096594" y="1313895"/>
            <a:ext cx="1260470" cy="5427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9" name="חץ מעוקל ימינה 8"/>
          <p:cNvSpPr/>
          <p:nvPr/>
        </p:nvSpPr>
        <p:spPr>
          <a:xfrm>
            <a:off x="7181057" y="1882987"/>
            <a:ext cx="711192" cy="19359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4089" y="913785"/>
            <a:ext cx="1598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גרירה ראשונה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 rot="19028857">
            <a:off x="5953439" y="1796507"/>
            <a:ext cx="2681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גרירה שניה (גרירה לגרירה)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994299" y="4802819"/>
            <a:ext cx="19264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hlinkClick r:id="rId2" action="ppaction://hlinksldjump"/>
              </a:rPr>
              <a:t>חזרה לתירוץ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868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8035" y="0"/>
            <a:ext cx="155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סוף דף ע'  ב'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8976876" y="477773"/>
            <a:ext cx="270836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אמר רבא:  קצר וטחן כגרוגרת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8210521" y="469155"/>
            <a:ext cx="7663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בשבת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5453625" y="466214"/>
            <a:ext cx="273023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בשגגת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שבת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וזדון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מלאכות 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469540" y="487680"/>
            <a:ext cx="48463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שכח</a:t>
            </a:r>
            <a:r>
              <a:rPr lang="he-IL" dirty="0" smtClean="0"/>
              <a:t> שהיום שבת אבל  </a:t>
            </a:r>
            <a:r>
              <a:rPr lang="he-IL" sz="2000" b="1" dirty="0" smtClean="0"/>
              <a:t>ידע</a:t>
            </a:r>
            <a:r>
              <a:rPr lang="he-IL" dirty="0" smtClean="0"/>
              <a:t> שמלאכות אלו אסורות, 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-336166" y="886117"/>
            <a:ext cx="53993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הדין:  חייב חטאת אחת על שתי המלאכות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9336671" y="1354675"/>
            <a:ext cx="22813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וחזר וקצר וטחן כגרוגרת </a:t>
            </a:r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5453625" y="1393781"/>
            <a:ext cx="273023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בזדון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שבת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ושגגת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מלאכות 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599259" y="1484543"/>
            <a:ext cx="47454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נזכר</a:t>
            </a:r>
            <a:r>
              <a:rPr lang="he-IL" dirty="0" smtClean="0"/>
              <a:t> שהיום שבת אבל </a:t>
            </a:r>
            <a:r>
              <a:rPr lang="he-IL" sz="2000" b="1" dirty="0" smtClean="0"/>
              <a:t>שכח</a:t>
            </a:r>
            <a:r>
              <a:rPr lang="he-IL" dirty="0" smtClean="0"/>
              <a:t> שמלאכות אלו אסורות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4735102" y="2109231"/>
            <a:ext cx="45547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</a:t>
            </a:r>
            <a:r>
              <a:rPr lang="he-IL" dirty="0" smtClean="0"/>
              <a:t>דין: חייב חטאת נפרדת על כל מלאכה ומלאכה. </a:t>
            </a:r>
            <a:endParaRPr lang="he-IL" dirty="0"/>
          </a:p>
        </p:txBody>
      </p:sp>
      <p:sp>
        <p:nvSpPr>
          <p:cNvPr id="13" name="מלבן 12"/>
          <p:cNvSpPr/>
          <p:nvPr/>
        </p:nvSpPr>
        <p:spPr>
          <a:xfrm>
            <a:off x="4122463" y="2392223"/>
            <a:ext cx="676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כל זמן שימשיך לעבור על מלאכות נוספות, ימשיך להיות חייב על כל מלאכה</a:t>
            </a:r>
            <a:endParaRPr lang="he-IL" dirty="0"/>
          </a:p>
        </p:txBody>
      </p:sp>
      <p:sp>
        <p:nvSpPr>
          <p:cNvPr id="14" name="מלבן 13"/>
          <p:cNvSpPr/>
          <p:nvPr/>
        </p:nvSpPr>
        <p:spPr>
          <a:xfrm>
            <a:off x="9336671" y="3253736"/>
            <a:ext cx="24961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sz="20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ונודע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לו על קצירה וטחינה 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2556063" y="2685330"/>
            <a:ext cx="95358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רש"י</a:t>
            </a:r>
            <a:r>
              <a:rPr lang="he-IL" dirty="0" smtClean="0"/>
              <a:t>: הואיל ובשעה שנודע לו שהיום שבת שכח שמלאכות אלו אסורות, נמצא שעדיין איננו יודע שהוא חטא.</a:t>
            </a:r>
            <a:endParaRPr lang="he-IL" dirty="0"/>
          </a:p>
        </p:txBody>
      </p:sp>
      <p:sp>
        <p:nvSpPr>
          <p:cNvPr id="16" name="מלבן 15"/>
          <p:cNvSpPr/>
          <p:nvPr/>
        </p:nvSpPr>
        <p:spPr>
          <a:xfrm>
            <a:off x="5063149" y="3261213"/>
            <a:ext cx="283443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של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שגגת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שבת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וזדון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מלאכות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469540" y="3877224"/>
            <a:ext cx="114786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נודע לו על אחת המלאכות שעשה, שהן אסורות בשבת  והביא חטאת. </a:t>
            </a:r>
          </a:p>
          <a:p>
            <a:r>
              <a:rPr lang="he-IL" dirty="0" smtClean="0"/>
              <a:t>החטאת מכפרת על שתי המלאכות שעשה </a:t>
            </a:r>
            <a:r>
              <a:rPr lang="he-IL" b="1" dirty="0" smtClean="0"/>
              <a:t>רק</a:t>
            </a:r>
            <a:r>
              <a:rPr lang="he-IL" dirty="0" smtClean="0"/>
              <a:t> אם נודע לו שגם המלאכה </a:t>
            </a:r>
            <a:r>
              <a:rPr lang="he-IL" dirty="0" err="1" smtClean="0"/>
              <a:t>השניה</a:t>
            </a:r>
            <a:r>
              <a:rPr lang="he-IL" dirty="0" smtClean="0"/>
              <a:t> שעשה אסורה, </a:t>
            </a:r>
            <a:r>
              <a:rPr lang="he-IL" b="1" dirty="0" smtClean="0"/>
              <a:t>לפני</a:t>
            </a:r>
            <a:r>
              <a:rPr lang="he-IL" dirty="0" smtClean="0"/>
              <a:t> שהקריב את החטאת.</a:t>
            </a:r>
          </a:p>
          <a:p>
            <a:r>
              <a:rPr lang="he-IL" dirty="0" smtClean="0"/>
              <a:t>אם הקריב את החטאת על המלאכה הראשונה, </a:t>
            </a:r>
            <a:r>
              <a:rPr lang="he-IL" b="1" dirty="0" smtClean="0"/>
              <a:t>לפני</a:t>
            </a:r>
            <a:r>
              <a:rPr lang="he-IL" dirty="0" smtClean="0"/>
              <a:t> שנודע לו על המלאכה </a:t>
            </a:r>
            <a:r>
              <a:rPr lang="he-IL" dirty="0" err="1" smtClean="0"/>
              <a:t>השניה</a:t>
            </a:r>
            <a:r>
              <a:rPr lang="he-IL" dirty="0" smtClean="0"/>
              <a:t> שעשה, חייב להקריב על </a:t>
            </a:r>
            <a:r>
              <a:rPr lang="he-IL" dirty="0" err="1" smtClean="0"/>
              <a:t>השניה</a:t>
            </a:r>
            <a:r>
              <a:rPr lang="he-IL" dirty="0" smtClean="0"/>
              <a:t> חטאת נוספת.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1489165" y="4954900"/>
            <a:ext cx="92920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הדין: מי שעשה שתי מלאכות בהעלם אחד, ונודע לו על שתי המלאכות, מתכפר בחטאת אחת על שתיהן.</a:t>
            </a:r>
          </a:p>
          <a:p>
            <a:r>
              <a:rPr lang="he-IL" dirty="0"/>
              <a:t> </a:t>
            </a:r>
            <a:r>
              <a:rPr lang="he-IL" dirty="0" smtClean="0"/>
              <a:t>      אם בשעת הקרבת החטאת </a:t>
            </a:r>
            <a:r>
              <a:rPr lang="he-IL" b="1" dirty="0" smtClean="0"/>
              <a:t>לא ידע </a:t>
            </a:r>
            <a:r>
              <a:rPr lang="he-IL" dirty="0" smtClean="0"/>
              <a:t>על המלאכה </a:t>
            </a:r>
            <a:r>
              <a:rPr lang="he-IL" dirty="0" err="1" smtClean="0"/>
              <a:t>השניה</a:t>
            </a:r>
            <a:r>
              <a:rPr lang="he-IL" dirty="0" smtClean="0"/>
              <a:t>, ונודע לו </a:t>
            </a:r>
            <a:r>
              <a:rPr lang="he-IL" b="1" dirty="0" smtClean="0"/>
              <a:t>לאחר</a:t>
            </a:r>
            <a:r>
              <a:rPr lang="he-IL" dirty="0" smtClean="0"/>
              <a:t> הקרבת החטאת, </a:t>
            </a:r>
          </a:p>
          <a:p>
            <a:r>
              <a:rPr lang="he-IL" dirty="0"/>
              <a:t> </a:t>
            </a:r>
            <a:r>
              <a:rPr lang="he-IL" dirty="0" smtClean="0"/>
              <a:t>     הכפרה של החטאת </a:t>
            </a:r>
            <a:r>
              <a:rPr lang="he-IL" b="1" dirty="0" smtClean="0"/>
              <a:t>מחלקת</a:t>
            </a:r>
            <a:r>
              <a:rPr lang="he-IL" dirty="0" smtClean="0"/>
              <a:t> וצריך להקריב חטאת נוספת. 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977052" y="3269125"/>
            <a:ext cx="13127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</a:t>
            </a:r>
            <a:r>
              <a:rPr lang="he-IL" dirty="0" smtClean="0"/>
              <a:t>מקרה של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442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/>
      <p:bldP spid="16" grpId="0" animBg="1"/>
      <p:bldP spid="18" grpId="0"/>
      <p:bldP spid="1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0750549" y="1578397"/>
            <a:ext cx="12961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דף ע"א  ב'</a:t>
            </a:r>
            <a:endParaRPr lang="he-IL" dirty="0"/>
          </a:p>
        </p:txBody>
      </p:sp>
      <p:sp>
        <p:nvSpPr>
          <p:cNvPr id="75" name="מלבן 74"/>
          <p:cNvSpPr/>
          <p:nvPr/>
        </p:nvSpPr>
        <p:spPr>
          <a:xfrm>
            <a:off x="8890467" y="417031"/>
            <a:ext cx="14863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קצר   וטחן</a:t>
            </a:r>
            <a:endParaRPr lang="he-IL" b="1" dirty="0"/>
          </a:p>
        </p:txBody>
      </p:sp>
      <p:sp>
        <p:nvSpPr>
          <p:cNvPr id="76" name="מלבן 75"/>
          <p:cNvSpPr/>
          <p:nvPr/>
        </p:nvSpPr>
        <p:spPr>
          <a:xfrm>
            <a:off x="5905331" y="362861"/>
            <a:ext cx="273023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בשגגת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שבת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וזדון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מלאכות </a:t>
            </a:r>
            <a:endParaRPr lang="he-IL" dirty="0"/>
          </a:p>
        </p:txBody>
      </p:sp>
      <p:sp>
        <p:nvSpPr>
          <p:cNvPr id="77" name="מלבן 76"/>
          <p:cNvSpPr/>
          <p:nvPr/>
        </p:nvSpPr>
        <p:spPr>
          <a:xfrm>
            <a:off x="8942461" y="1002905"/>
            <a:ext cx="14863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וחזר וקצר וטחן</a:t>
            </a:r>
            <a:endParaRPr lang="he-IL" dirty="0"/>
          </a:p>
        </p:txBody>
      </p:sp>
      <p:sp>
        <p:nvSpPr>
          <p:cNvPr id="78" name="מלבן 77"/>
          <p:cNvSpPr/>
          <p:nvPr/>
        </p:nvSpPr>
        <p:spPr>
          <a:xfrm>
            <a:off x="5905331" y="1023808"/>
            <a:ext cx="273023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בזדון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שבת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ושגגת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מלאכות </a:t>
            </a:r>
            <a:endParaRPr lang="he-IL" dirty="0"/>
          </a:p>
        </p:txBody>
      </p:sp>
      <p:sp>
        <p:nvSpPr>
          <p:cNvPr id="94" name="מלבן 93"/>
          <p:cNvSpPr/>
          <p:nvPr/>
        </p:nvSpPr>
        <p:spPr>
          <a:xfrm>
            <a:off x="9999305" y="2167437"/>
            <a:ext cx="18517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קצירה גוררת קצירה</a:t>
            </a:r>
            <a:endParaRPr lang="he-IL" dirty="0"/>
          </a:p>
        </p:txBody>
      </p:sp>
      <p:sp>
        <p:nvSpPr>
          <p:cNvPr id="95" name="מלבן 94"/>
          <p:cNvSpPr/>
          <p:nvPr/>
        </p:nvSpPr>
        <p:spPr>
          <a:xfrm>
            <a:off x="9941597" y="3030210"/>
            <a:ext cx="190949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וטחינה גוררת טחינה</a:t>
            </a:r>
            <a:endParaRPr lang="he-IL" dirty="0"/>
          </a:p>
        </p:txBody>
      </p:sp>
      <p:sp>
        <p:nvSpPr>
          <p:cNvPr id="96" name="TextBox 95"/>
          <p:cNvSpPr txBox="1"/>
          <p:nvPr/>
        </p:nvSpPr>
        <p:spPr>
          <a:xfrm>
            <a:off x="5637484" y="2066727"/>
            <a:ext cx="39961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הקצירה הראשונה גוררת את הקצירה </a:t>
            </a:r>
            <a:r>
              <a:rPr lang="he-IL" sz="1600" dirty="0" err="1" smtClean="0"/>
              <a:t>השניה</a:t>
            </a:r>
            <a:r>
              <a:rPr lang="he-IL" sz="1600" dirty="0" smtClean="0"/>
              <a:t>. ושתי הקצירות מתכפרות בחטאת אחת</a:t>
            </a:r>
            <a:endParaRPr lang="he-IL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5513282" y="2961161"/>
            <a:ext cx="39961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הטחינה הראשונה גוררת את הטחינה </a:t>
            </a:r>
            <a:r>
              <a:rPr lang="he-IL" sz="1600" dirty="0" err="1" smtClean="0"/>
              <a:t>השניה</a:t>
            </a:r>
            <a:r>
              <a:rPr lang="he-IL" sz="1600" dirty="0" smtClean="0"/>
              <a:t>. וכולם מתכפרים בחטאת אחת</a:t>
            </a:r>
            <a:endParaRPr lang="he-IL" sz="1600" dirty="0"/>
          </a:p>
        </p:txBody>
      </p:sp>
      <p:sp>
        <p:nvSpPr>
          <p:cNvPr id="98" name="TextBox 97"/>
          <p:cNvSpPr txBox="1"/>
          <p:nvPr/>
        </p:nvSpPr>
        <p:spPr>
          <a:xfrm>
            <a:off x="4087151" y="3937578"/>
            <a:ext cx="564781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למרות שהקצירה והטחינה נעשו בזדון שבת ושגגת מלאכות,</a:t>
            </a:r>
          </a:p>
          <a:p>
            <a:r>
              <a:rPr lang="he-IL" dirty="0" smtClean="0"/>
              <a:t> ובדרך כלל במצב כזה מביאים חטאת נפרדת לכל מלאכה, </a:t>
            </a:r>
          </a:p>
          <a:p>
            <a:r>
              <a:rPr lang="he-IL" dirty="0"/>
              <a:t>ב</a:t>
            </a:r>
            <a:r>
              <a:rPr lang="he-IL" dirty="0" smtClean="0"/>
              <a:t>מקרה שהובא בגמרא, הן מתכפרות בחטאת אחת.</a:t>
            </a:r>
            <a:endParaRPr lang="he-IL" dirty="0"/>
          </a:p>
        </p:txBody>
      </p:sp>
      <p:sp>
        <p:nvSpPr>
          <p:cNvPr id="99" name="TextBox 98"/>
          <p:cNvSpPr txBox="1"/>
          <p:nvPr/>
        </p:nvSpPr>
        <p:spPr>
          <a:xfrm>
            <a:off x="2001137" y="5206206"/>
            <a:ext cx="88232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הסיבה: מי שעובר עבירה אחת בשוגג מספר פעמים בהעלם אחד, חייב רק קרבן אחד.</a:t>
            </a:r>
          </a:p>
          <a:p>
            <a:r>
              <a:rPr lang="he-IL" dirty="0" smtClean="0"/>
              <a:t>במקרה שבגמרא, שתי הטחינות ושתי הקצירות היו בהעלם אחד, </a:t>
            </a:r>
            <a:r>
              <a:rPr lang="he-IL" b="1" dirty="0" smtClean="0"/>
              <a:t>ולא נודע לו </a:t>
            </a:r>
            <a:r>
              <a:rPr lang="he-IL" dirty="0" smtClean="0"/>
              <a:t>דבר באמצע.</a:t>
            </a:r>
          </a:p>
          <a:p>
            <a:r>
              <a:rPr lang="he-IL" dirty="0" smtClean="0"/>
              <a:t>לכן, הקצירה </a:t>
            </a:r>
            <a:r>
              <a:rPr lang="he-IL" dirty="0" err="1" smtClean="0"/>
              <a:t>השניה</a:t>
            </a:r>
            <a:r>
              <a:rPr lang="he-IL" dirty="0" smtClean="0"/>
              <a:t> מתכפרת בחטאת הקצירה הראשונה, והטחינה </a:t>
            </a:r>
            <a:r>
              <a:rPr lang="he-IL" dirty="0" err="1" smtClean="0"/>
              <a:t>השניה</a:t>
            </a:r>
            <a:r>
              <a:rPr lang="he-IL" dirty="0" smtClean="0"/>
              <a:t> עם הטחינה הראשונה.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42367" y="1011072"/>
            <a:ext cx="55560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לפני</a:t>
            </a:r>
            <a:r>
              <a:rPr lang="he-IL" dirty="0" smtClean="0"/>
              <a:t> שהקריב את החטאת שהפריש על המלאכות הראשונות, </a:t>
            </a:r>
            <a:endParaRPr lang="he-IL" dirty="0"/>
          </a:p>
        </p:txBody>
      </p:sp>
      <p:sp>
        <p:nvSpPr>
          <p:cNvPr id="2" name="חץ מעוקל ימינה 1"/>
          <p:cNvSpPr/>
          <p:nvPr/>
        </p:nvSpPr>
        <p:spPr>
          <a:xfrm rot="2041024" flipH="1">
            <a:off x="10030773" y="740960"/>
            <a:ext cx="691998" cy="893221"/>
          </a:xfrm>
          <a:prstGeom prst="curvedRightArrow">
            <a:avLst>
              <a:gd name="adj1" fmla="val 18968"/>
              <a:gd name="adj2" fmla="val 715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5" name="חץ מעוקל ימינה 14"/>
          <p:cNvSpPr/>
          <p:nvPr/>
        </p:nvSpPr>
        <p:spPr>
          <a:xfrm rot="2041024">
            <a:off x="8695527" y="275382"/>
            <a:ext cx="554591" cy="924819"/>
          </a:xfrm>
          <a:prstGeom prst="curvedRightArrow">
            <a:avLst>
              <a:gd name="adj1" fmla="val 18968"/>
              <a:gd name="adj2" fmla="val 715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94" grpId="0" animBg="1"/>
      <p:bldP spid="95" grpId="0" animBg="1"/>
      <p:bldP spid="96" grpId="0"/>
      <p:bldP spid="97" grpId="0"/>
      <p:bldP spid="98" grpId="0"/>
      <p:bldP spid="99" grpId="0"/>
      <p:bldP spid="25" grpId="0"/>
      <p:bldP spid="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822523" y="1796245"/>
            <a:ext cx="24961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sz="20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נודע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לו על קצירה וטחינה 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5638585" y="1789431"/>
            <a:ext cx="291938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של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זדון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שבת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ושגגת 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מלאכות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670649" y="176107"/>
            <a:ext cx="12961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דף ע"א  ב'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57648" y="1914287"/>
            <a:ext cx="4616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נודע לו על הקצירה </a:t>
            </a:r>
            <a:r>
              <a:rPr lang="he-IL" b="1" dirty="0" err="1" smtClean="0"/>
              <a:t>השניה</a:t>
            </a:r>
            <a:r>
              <a:rPr lang="he-IL" dirty="0" smtClean="0"/>
              <a:t>, והפריש עליה חטאת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7826225" y="315051"/>
            <a:ext cx="149538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he-IL" sz="2000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קצר    וטחן</a:t>
            </a:r>
            <a:endParaRPr lang="he-IL" sz="2000" dirty="0"/>
          </a:p>
        </p:txBody>
      </p:sp>
      <p:sp>
        <p:nvSpPr>
          <p:cNvPr id="8" name="מלבן 7"/>
          <p:cNvSpPr/>
          <p:nvPr/>
        </p:nvSpPr>
        <p:spPr>
          <a:xfrm>
            <a:off x="4787404" y="257577"/>
            <a:ext cx="273023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בשגגת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שבת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וזדון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מלאכות </a:t>
            </a:r>
            <a:endParaRPr lang="he-IL" dirty="0"/>
          </a:p>
        </p:txBody>
      </p:sp>
      <p:sp>
        <p:nvSpPr>
          <p:cNvPr id="23" name="מלבן 22"/>
          <p:cNvSpPr/>
          <p:nvPr/>
        </p:nvSpPr>
        <p:spPr>
          <a:xfrm>
            <a:off x="7863649" y="1028335"/>
            <a:ext cx="149538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he-IL" sz="2000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קצר    וטחן</a:t>
            </a:r>
            <a:endParaRPr lang="he-IL" sz="2000" dirty="0"/>
          </a:p>
        </p:txBody>
      </p:sp>
      <p:sp>
        <p:nvSpPr>
          <p:cNvPr id="30" name="מלבן 29"/>
          <p:cNvSpPr/>
          <p:nvPr/>
        </p:nvSpPr>
        <p:spPr>
          <a:xfrm>
            <a:off x="4690029" y="1045215"/>
            <a:ext cx="275107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בזדון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שבת </a:t>
            </a:r>
            <a:r>
              <a:rPr lang="he-IL" sz="2400" b="1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ושגגת </a:t>
            </a:r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 מלאכות</a:t>
            </a:r>
            <a:endParaRPr lang="he-IL" dirty="0"/>
          </a:p>
        </p:txBody>
      </p:sp>
      <p:sp>
        <p:nvSpPr>
          <p:cNvPr id="31" name="מלבן 30"/>
          <p:cNvSpPr/>
          <p:nvPr/>
        </p:nvSpPr>
        <p:spPr>
          <a:xfrm>
            <a:off x="9010183" y="5687320"/>
            <a:ext cx="282641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וטחינה שכנגדה במקומה עומדת</a:t>
            </a:r>
            <a:endParaRPr lang="he-IL" dirty="0"/>
          </a:p>
        </p:txBody>
      </p:sp>
      <p:sp>
        <p:nvSpPr>
          <p:cNvPr id="32" name="מלבן 31"/>
          <p:cNvSpPr/>
          <p:nvPr/>
        </p:nvSpPr>
        <p:spPr>
          <a:xfrm>
            <a:off x="5799047" y="2471478"/>
            <a:ext cx="32111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קצירה  גוררת קצירה וטחינה שעמה </a:t>
            </a:r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1447356" y="3806564"/>
            <a:ext cx="1012054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למרות שעיקר החטאת לא הופרשה על הקצירה הראשונה שהייתה בהעלם אחד עם הטחינה, </a:t>
            </a:r>
          </a:p>
          <a:p>
            <a:r>
              <a:rPr lang="he-IL" dirty="0" smtClean="0"/>
              <a:t>אלא על הקצירה </a:t>
            </a:r>
            <a:r>
              <a:rPr lang="he-IL" dirty="0" err="1" smtClean="0"/>
              <a:t>השניה</a:t>
            </a:r>
            <a:r>
              <a:rPr lang="he-IL" dirty="0" smtClean="0"/>
              <a:t>, </a:t>
            </a:r>
          </a:p>
          <a:p>
            <a:r>
              <a:rPr lang="he-IL" dirty="0" smtClean="0"/>
              <a:t>ואין קשר בינה לבין הטחינה הראשונה, </a:t>
            </a:r>
          </a:p>
          <a:p>
            <a:r>
              <a:rPr lang="he-IL" dirty="0" smtClean="0"/>
              <a:t>בכל אופן, מכיוון שהטחינה והקצירה הראשונות תלויות בקרבן אחד, כי עשה אותן בהעלם אחד של שגגת שבת, </a:t>
            </a:r>
          </a:p>
          <a:p>
            <a:r>
              <a:rPr lang="he-IL" dirty="0" smtClean="0"/>
              <a:t>ואין אחת מתכפרת ללא </a:t>
            </a:r>
            <a:r>
              <a:rPr lang="he-IL" dirty="0" err="1" smtClean="0"/>
              <a:t>השניה</a:t>
            </a:r>
            <a:r>
              <a:rPr lang="he-IL" dirty="0" smtClean="0"/>
              <a:t>, אזי, הקצירה הראשונה גוררת את הטחינה הראשונה להתכפר יחד אִתה בקרבן שהופרש על הקצירה </a:t>
            </a:r>
            <a:r>
              <a:rPr lang="he-IL" dirty="0" err="1" smtClean="0"/>
              <a:t>השניה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1704513" y="288355"/>
            <a:ext cx="2530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(חייב חטאת אחת)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2060229" y="1137548"/>
            <a:ext cx="21497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(חייב שתי חטאות)</a:t>
            </a:r>
            <a:endParaRPr lang="he-IL" dirty="0"/>
          </a:p>
        </p:txBody>
      </p:sp>
      <p:sp>
        <p:nvSpPr>
          <p:cNvPr id="11" name="חץ מעוקל ימינה 10"/>
          <p:cNvSpPr/>
          <p:nvPr/>
        </p:nvSpPr>
        <p:spPr>
          <a:xfrm flipH="1" flipV="1">
            <a:off x="9334603" y="448963"/>
            <a:ext cx="409549" cy="768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חץ מעוקל למטה 11"/>
          <p:cNvSpPr/>
          <p:nvPr/>
        </p:nvSpPr>
        <p:spPr>
          <a:xfrm flipH="1">
            <a:off x="8207406" y="62354"/>
            <a:ext cx="807868" cy="3300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7680997" y="2941470"/>
            <a:ext cx="423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הקצירה </a:t>
            </a:r>
            <a:r>
              <a:rPr lang="he-IL" dirty="0" err="1"/>
              <a:t>השניה</a:t>
            </a:r>
            <a:r>
              <a:rPr lang="he-IL" dirty="0"/>
              <a:t>, גוררת את הקצירה הראשונה </a:t>
            </a:r>
          </a:p>
        </p:txBody>
      </p:sp>
      <p:sp>
        <p:nvSpPr>
          <p:cNvPr id="14" name="מלבן 13"/>
          <p:cNvSpPr/>
          <p:nvPr/>
        </p:nvSpPr>
        <p:spPr>
          <a:xfrm>
            <a:off x="4074878" y="2932267"/>
            <a:ext cx="3751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ויחד אִתה גוררת  את הטחינה הראשונה </a:t>
            </a:r>
          </a:p>
        </p:txBody>
      </p:sp>
      <p:sp>
        <p:nvSpPr>
          <p:cNvPr id="15" name="מלבן 14"/>
          <p:cNvSpPr/>
          <p:nvPr/>
        </p:nvSpPr>
        <p:spPr>
          <a:xfrm>
            <a:off x="1799229" y="2951339"/>
            <a:ext cx="2340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להתכפר באותה חטאת, </a:t>
            </a:r>
          </a:p>
        </p:txBody>
      </p:sp>
      <p:sp>
        <p:nvSpPr>
          <p:cNvPr id="16" name="מלבן 15"/>
          <p:cNvSpPr/>
          <p:nvPr/>
        </p:nvSpPr>
        <p:spPr>
          <a:xfrm>
            <a:off x="3135092" y="3330785"/>
            <a:ext cx="8041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כיוון שעשה את </a:t>
            </a:r>
            <a:r>
              <a:rPr lang="he-IL" dirty="0" smtClean="0"/>
              <a:t>שתי הקצירות </a:t>
            </a:r>
            <a:r>
              <a:rPr lang="he-IL" dirty="0"/>
              <a:t>בהעלם אחד, ויחד איתן גם מתכפרת  הטחינה הראשונה.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46140" y="2471478"/>
            <a:ext cx="13941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 smtClean="0"/>
              <a:t>אמר רבא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7526336" y="5677451"/>
            <a:ext cx="1362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ללא כפרה.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861134" y="5560890"/>
            <a:ext cx="69650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הסיבה: הטחינה הראשונה אינה גוררת את הטחינה </a:t>
            </a:r>
            <a:r>
              <a:rPr lang="he-IL" dirty="0" err="1" smtClean="0"/>
              <a:t>השניה</a:t>
            </a:r>
            <a:r>
              <a:rPr lang="he-IL" dirty="0" smtClean="0"/>
              <a:t> באותו קרבן, </a:t>
            </a:r>
          </a:p>
          <a:p>
            <a:r>
              <a:rPr lang="he-IL" dirty="0" smtClean="0"/>
              <a:t>כי היא עצמה התכפרה מכוח גרירה של הקצירה שלידה. </a:t>
            </a:r>
          </a:p>
          <a:p>
            <a:r>
              <a:rPr lang="he-IL" dirty="0" smtClean="0"/>
              <a:t>אין אומרים שיש גרירה לגרירה.</a:t>
            </a:r>
          </a:p>
          <a:p>
            <a:r>
              <a:rPr lang="he-IL" dirty="0" smtClean="0"/>
              <a:t>כאשר ייוודע לו על הטחינה </a:t>
            </a:r>
            <a:r>
              <a:rPr lang="he-IL" dirty="0" err="1" smtClean="0"/>
              <a:t>השניה</a:t>
            </a:r>
            <a:r>
              <a:rPr lang="he-IL" dirty="0" smtClean="0"/>
              <a:t>, יתחייב חטאת בפני עצמה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929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25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75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25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25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 animBg="1"/>
      <p:bldP spid="8" grpId="0" animBg="1"/>
      <p:bldP spid="23" grpId="0" animBg="1"/>
      <p:bldP spid="30" grpId="0" animBg="1"/>
      <p:bldP spid="31" grpId="0" animBg="1"/>
      <p:bldP spid="32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70649" y="176107"/>
            <a:ext cx="12961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דף ע"א  ב'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7462289" y="1697105"/>
            <a:ext cx="217239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טחינה </a:t>
            </a:r>
            <a:r>
              <a:rPr lang="he-IL" dirty="0" err="1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נמי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גוררת טחינה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9599" y="1729664"/>
            <a:ext cx="57816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הטחינה הראשונה כן גוררת את הטחינה </a:t>
            </a:r>
            <a:r>
              <a:rPr lang="he-IL" dirty="0" err="1" smtClean="0"/>
              <a:t>השניה</a:t>
            </a:r>
            <a:r>
              <a:rPr lang="he-IL" dirty="0" smtClean="0"/>
              <a:t> להתכפר אִתה.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10954734" y="3834771"/>
            <a:ext cx="10120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הסיבה:</a:t>
            </a:r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8848078" y="3834771"/>
            <a:ext cx="194796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שֵם 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טחינה אחת היא 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266331" y="3466689"/>
            <a:ext cx="760816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מאחר שיש לשתי המלאכות האלה שֵם אחד (טחינה) ועשה אותן בהעלם אחד – </a:t>
            </a:r>
          </a:p>
          <a:p>
            <a:r>
              <a:rPr lang="he-IL" dirty="0" smtClean="0"/>
              <a:t>שלא נודע לו בין שתיהן שחטא, </a:t>
            </a:r>
          </a:p>
          <a:p>
            <a:r>
              <a:rPr lang="he-IL" dirty="0" smtClean="0"/>
              <a:t>מתכפרות שתיהן בקרבן אחד, למרות שהטחינה הראשונה מתכפרת רק מכוח הגרירה,</a:t>
            </a:r>
          </a:p>
          <a:p>
            <a:r>
              <a:rPr lang="he-IL" dirty="0" smtClean="0"/>
              <a:t> גרירה זו גוררת גם את הטחינה </a:t>
            </a:r>
            <a:r>
              <a:rPr lang="he-IL" dirty="0" err="1" smtClean="0"/>
              <a:t>השניה</a:t>
            </a:r>
            <a:r>
              <a:rPr lang="he-IL" dirty="0" smtClean="0"/>
              <a:t>. </a:t>
            </a:r>
          </a:p>
          <a:p>
            <a:r>
              <a:rPr lang="he-IL" dirty="0" smtClean="0"/>
              <a:t>כי אנו אומרים: יש גרירה לגרירה.</a:t>
            </a:r>
            <a:endParaRPr lang="he-IL" dirty="0"/>
          </a:p>
        </p:txBody>
      </p:sp>
      <p:sp>
        <p:nvSpPr>
          <p:cNvPr id="13" name="מלבן 12"/>
          <p:cNvSpPr/>
          <p:nvPr/>
        </p:nvSpPr>
        <p:spPr>
          <a:xfrm>
            <a:off x="10010676" y="1697105"/>
            <a:ext cx="11015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אביי אמר: 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5326603" y="545439"/>
            <a:ext cx="4809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אביי חולק על הגישה הטוענת שאין גרירה לגרירה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6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5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477235" y="1659037"/>
            <a:ext cx="477807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אכל 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שני זיתי חלב בהעלם אחד ונודע לו על אחת מהן  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6052277" y="954455"/>
            <a:ext cx="22942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ומי </a:t>
            </a:r>
            <a:r>
              <a:rPr lang="he-IL" dirty="0" err="1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אית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ליה </a:t>
            </a:r>
            <a:r>
              <a:rPr lang="he-IL" dirty="0" err="1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לרבא</a:t>
            </a:r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גרירה</a:t>
            </a:r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670649" y="176107"/>
            <a:ext cx="12961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דף ע"א  ב'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664610" y="367297"/>
            <a:ext cx="44033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מתוך דברי רבא לעיל, הסקנו שיש לו דין גרירה.</a:t>
            </a:r>
          </a:p>
          <a:p>
            <a:endParaRPr lang="he-IL" dirty="0" smtClean="0"/>
          </a:p>
          <a:p>
            <a:r>
              <a:rPr lang="he-IL" dirty="0" smtClean="0"/>
              <a:t>שואלת הגמרא: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134569" y="908082"/>
            <a:ext cx="35300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האם אכן סובר רבא  שיש דין גרירה ?</a:t>
            </a:r>
            <a:endParaRPr lang="he-IL" dirty="0"/>
          </a:p>
        </p:txBody>
      </p:sp>
      <p:sp>
        <p:nvSpPr>
          <p:cNvPr id="8" name="מלבן 7"/>
          <p:cNvSpPr/>
          <p:nvPr/>
        </p:nvSpPr>
        <p:spPr>
          <a:xfrm>
            <a:off x="10862436" y="1582543"/>
            <a:ext cx="119135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והא איתמר 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6627838" y="2537460"/>
            <a:ext cx="283923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וחזר ואכל כזית </a:t>
            </a:r>
            <a:r>
              <a:rPr lang="he-IL" dirty="0" err="1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בהעלמו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של שני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276278" y="1426672"/>
            <a:ext cx="47850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אדם אכל שני זיתי חֵלֶב בהעלם אחד, </a:t>
            </a:r>
          </a:p>
          <a:p>
            <a:r>
              <a:rPr lang="he-IL" dirty="0" smtClean="0"/>
              <a:t>נודע לו שאכל חלב באכילה הראשונה, </a:t>
            </a:r>
          </a:p>
          <a:p>
            <a:r>
              <a:rPr lang="he-IL" dirty="0" smtClean="0"/>
              <a:t>ולא נודע לו שאכל חלב באכילה </a:t>
            </a:r>
            <a:r>
              <a:rPr lang="he-IL" dirty="0" err="1" smtClean="0"/>
              <a:t>השניה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987603" y="2526455"/>
            <a:ext cx="51579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אחר כך אכל כזית חֵלב שלישי </a:t>
            </a:r>
          </a:p>
          <a:p>
            <a:r>
              <a:rPr lang="he-IL" dirty="0" smtClean="0"/>
              <a:t>כאשר עדיין איננו יודע שאכל את הכזית השני שהוא חֵלב.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1224809" y="5399519"/>
            <a:ext cx="94458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תוצאה: </a:t>
            </a:r>
            <a:r>
              <a:rPr lang="he-IL" b="1" dirty="0" smtClean="0"/>
              <a:t>בהתחלה </a:t>
            </a:r>
            <a:r>
              <a:rPr lang="he-IL" dirty="0" smtClean="0"/>
              <a:t>אכל שני זיתים </a:t>
            </a:r>
            <a:r>
              <a:rPr lang="he-IL" dirty="0"/>
              <a:t>של </a:t>
            </a:r>
            <a:r>
              <a:rPr lang="he-IL" dirty="0" smtClean="0"/>
              <a:t>חֵלב בהעלם אחד. (שני זיתים ראשונים) </a:t>
            </a:r>
          </a:p>
          <a:p>
            <a:r>
              <a:rPr lang="he-IL" dirty="0"/>
              <a:t> </a:t>
            </a:r>
            <a:r>
              <a:rPr lang="he-IL" dirty="0" smtClean="0"/>
              <a:t>        אחר כך אכל שני זיתים של חלב בהעלם אחד (שני זיתים אחרונים – כזית שני וכזית שלישי)</a:t>
            </a:r>
            <a:endParaRPr lang="he-IL" dirty="0"/>
          </a:p>
          <a:p>
            <a:r>
              <a:rPr lang="he-IL" dirty="0" smtClean="0"/>
              <a:t>         הכזית הראשון והשלישי לא היו באותו העלם, מפני שנודע לו על הראשון </a:t>
            </a:r>
            <a:r>
              <a:rPr lang="he-IL" b="1" dirty="0" smtClean="0"/>
              <a:t>לפני</a:t>
            </a:r>
            <a:r>
              <a:rPr lang="he-IL" dirty="0" smtClean="0"/>
              <a:t> שאכל את השלישי</a:t>
            </a:r>
            <a:endParaRPr lang="he-IL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168" y="3971896"/>
            <a:ext cx="883178" cy="66437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641" y="4007580"/>
            <a:ext cx="889403" cy="66905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562" y="3973582"/>
            <a:ext cx="891825" cy="6708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09857" y="4323262"/>
            <a:ext cx="727969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/>
              <a:t>כזית חֵלֶב</a:t>
            </a:r>
            <a:endParaRPr lang="he-IL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186247" y="4369305"/>
            <a:ext cx="727969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/>
              <a:t>כזית חֵלֶב</a:t>
            </a:r>
            <a:endParaRPr lang="he-IL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8055651" y="4342107"/>
            <a:ext cx="727969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/>
              <a:t>כזית חֵלֶב</a:t>
            </a:r>
            <a:endParaRPr lang="he-IL" sz="1100" dirty="0"/>
          </a:p>
        </p:txBody>
      </p:sp>
      <p:sp>
        <p:nvSpPr>
          <p:cNvPr id="19" name="חץ מעוקל למטה 18"/>
          <p:cNvSpPr/>
          <p:nvPr/>
        </p:nvSpPr>
        <p:spPr>
          <a:xfrm flipH="1" flipV="1">
            <a:off x="6910385" y="4585086"/>
            <a:ext cx="1467664" cy="3888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0231" y="3726708"/>
            <a:ext cx="19264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אכל בהעלם אחד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4701383" y="3719697"/>
            <a:ext cx="19264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אכל בהעלם אחד</a:t>
            </a:r>
            <a:endParaRPr lang="he-IL" dirty="0"/>
          </a:p>
        </p:txBody>
      </p:sp>
      <p:sp>
        <p:nvSpPr>
          <p:cNvPr id="22" name="חץ מעוקל למטה 21"/>
          <p:cNvSpPr/>
          <p:nvPr/>
        </p:nvSpPr>
        <p:spPr>
          <a:xfrm flipH="1" flipV="1">
            <a:off x="4930778" y="4598904"/>
            <a:ext cx="1467664" cy="3888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1733" y="4398439"/>
            <a:ext cx="127016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נודע לו שאכל חלב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5725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25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75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250"/>
                            </p:stCondLst>
                            <p:childTnLst>
                              <p:par>
                                <p:cTn id="80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25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25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 animBg="1"/>
      <p:bldP spid="9" grpId="0" animBg="1"/>
      <p:bldP spid="10" grpId="0"/>
      <p:bldP spid="11" grpId="0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7929995" y="5451889"/>
            <a:ext cx="336093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הביא 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קרבן על האמצעי </a:t>
            </a:r>
            <a:r>
              <a:rPr lang="he-IL" dirty="0" err="1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נתכפרו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כולן 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0670649" y="87330"/>
            <a:ext cx="12961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דף ע"א  ב'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31" y="252199"/>
            <a:ext cx="883178" cy="66437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604" y="287883"/>
            <a:ext cx="889403" cy="66905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525" y="253885"/>
            <a:ext cx="891825" cy="6708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9820" y="603565"/>
            <a:ext cx="727969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/>
              <a:t>כזית חֵלֶב</a:t>
            </a:r>
            <a:endParaRPr lang="he-IL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946210" y="649608"/>
            <a:ext cx="727969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/>
              <a:t>כזית חֵלֶב</a:t>
            </a:r>
            <a:endParaRPr lang="he-IL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815614" y="622410"/>
            <a:ext cx="727969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/>
              <a:t>כזית חֵלֶב</a:t>
            </a:r>
            <a:endParaRPr lang="he-IL" sz="1100" dirty="0"/>
          </a:p>
        </p:txBody>
      </p:sp>
      <p:sp>
        <p:nvSpPr>
          <p:cNvPr id="11" name="חץ מעוקל למטה 10"/>
          <p:cNvSpPr/>
          <p:nvPr/>
        </p:nvSpPr>
        <p:spPr>
          <a:xfrm flipH="1" flipV="1">
            <a:off x="6670348" y="865389"/>
            <a:ext cx="1467664" cy="3888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0194" y="7011"/>
            <a:ext cx="19264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אכל בהעלם אחד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4461346" y="0"/>
            <a:ext cx="19264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אכל בהעלם אחד</a:t>
            </a:r>
            <a:endParaRPr lang="he-IL" dirty="0"/>
          </a:p>
        </p:txBody>
      </p:sp>
      <p:sp>
        <p:nvSpPr>
          <p:cNvPr id="14" name="חץ מעוקל למטה 13"/>
          <p:cNvSpPr/>
          <p:nvPr/>
        </p:nvSpPr>
        <p:spPr>
          <a:xfrm flipH="1" flipV="1">
            <a:off x="4690741" y="879207"/>
            <a:ext cx="1467664" cy="3888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696" y="678742"/>
            <a:ext cx="127016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נודע לו שאכל חלב</a:t>
            </a:r>
            <a:endParaRPr lang="he-IL" sz="1200" dirty="0"/>
          </a:p>
        </p:txBody>
      </p:sp>
      <p:sp>
        <p:nvSpPr>
          <p:cNvPr id="16" name="מלבן 15"/>
          <p:cNvSpPr/>
          <p:nvPr/>
        </p:nvSpPr>
        <p:spPr>
          <a:xfrm>
            <a:off x="6470384" y="1512953"/>
            <a:ext cx="48205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אמר </a:t>
            </a:r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רבא: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 </a:t>
            </a:r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הביא 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קרבן על </a:t>
            </a:r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ראשון,  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ראשון ושני </a:t>
            </a:r>
            <a:r>
              <a:rPr lang="he-IL" dirty="0" err="1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מתכפרין</a:t>
            </a:r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, 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919370" y="1295027"/>
            <a:ext cx="53644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אם הביא קרבן, על הכזית הראשון</a:t>
            </a:r>
          </a:p>
          <a:p>
            <a:r>
              <a:rPr lang="he-IL" dirty="0" smtClean="0"/>
              <a:t>אזי, הכזית הראשון </a:t>
            </a:r>
            <a:r>
              <a:rPr lang="he-IL" dirty="0" err="1" smtClean="0"/>
              <a:t>והכזית</a:t>
            </a:r>
            <a:r>
              <a:rPr lang="he-IL" dirty="0" smtClean="0"/>
              <a:t> השני מתכפרים באותו קרבן,</a:t>
            </a:r>
          </a:p>
          <a:p>
            <a:r>
              <a:rPr lang="he-IL" dirty="0" smtClean="0"/>
              <a:t>הסיבה: הוא אכל את שניהם באותו העלם.</a:t>
            </a:r>
            <a:endParaRPr lang="he-IL" dirty="0"/>
          </a:p>
        </p:txBody>
      </p:sp>
      <p:sp>
        <p:nvSpPr>
          <p:cNvPr id="18" name="מלבן 17"/>
          <p:cNvSpPr/>
          <p:nvPr/>
        </p:nvSpPr>
        <p:spPr>
          <a:xfrm>
            <a:off x="8364720" y="2613669"/>
            <a:ext cx="1890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ושלישי אינו מתכפר 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435429" y="2299140"/>
            <a:ext cx="76164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הכזית השלישי שלא נאכל בהעלם אחד עם הכזית הראשון, לא מתכפר בקרבן שהובא. 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719838" y="2608234"/>
            <a:ext cx="73135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אין אומרים</a:t>
            </a:r>
            <a:r>
              <a:rPr lang="he-IL" dirty="0" smtClean="0"/>
              <a:t>, שכיוון שאכל את הכזית השלישי עם השני, באותו העלם, </a:t>
            </a:r>
            <a:endParaRPr lang="he-IL" dirty="0" smtClean="0"/>
          </a:p>
          <a:p>
            <a:r>
              <a:rPr lang="he-IL" dirty="0" err="1" smtClean="0"/>
              <a:t>שהכזית</a:t>
            </a:r>
            <a:r>
              <a:rPr lang="he-IL" dirty="0" smtClean="0"/>
              <a:t> </a:t>
            </a:r>
            <a:r>
              <a:rPr lang="he-IL" dirty="0" smtClean="0"/>
              <a:t>השני, </a:t>
            </a:r>
            <a:r>
              <a:rPr lang="he-IL" b="1" dirty="0" smtClean="0"/>
              <a:t>יגרור </a:t>
            </a:r>
            <a:r>
              <a:rPr lang="he-IL" dirty="0" smtClean="0"/>
              <a:t>את הכזית השלישי שיתכפר עִמו באותו קרבן</a:t>
            </a:r>
            <a:endParaRPr lang="he-IL" dirty="0"/>
          </a:p>
        </p:txBody>
      </p:sp>
      <p:sp>
        <p:nvSpPr>
          <p:cNvPr id="21" name="מלבן 20"/>
          <p:cNvSpPr/>
          <p:nvPr/>
        </p:nvSpPr>
        <p:spPr>
          <a:xfrm>
            <a:off x="7815614" y="3387242"/>
            <a:ext cx="39100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הביא קרבן על השלישי שלישי ושני </a:t>
            </a:r>
            <a:r>
              <a:rPr lang="he-IL" dirty="0" err="1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מתכפרין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1" y="3387242"/>
            <a:ext cx="7099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 הביא קרבן על השלישי, אמר בפירוש שהפריש את הקרבן עבור השלישי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319291" y="3773645"/>
            <a:ext cx="70974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הדין לפי רבא: הקרבן מכפר את השני והשלישי שאכלם בהעלם אחד</a:t>
            </a:r>
            <a:endParaRPr lang="he-IL" dirty="0"/>
          </a:p>
        </p:txBody>
      </p:sp>
      <p:sp>
        <p:nvSpPr>
          <p:cNvPr id="25" name="מלבן 24"/>
          <p:cNvSpPr/>
          <p:nvPr/>
        </p:nvSpPr>
        <p:spPr>
          <a:xfrm>
            <a:off x="8884946" y="4274568"/>
            <a:ext cx="18069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ראשון אינו מתכפר 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1229953" y="4259133"/>
            <a:ext cx="6186824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הכזית הראשון איננו מתכפר כי לא אכלו בהעלם אחד עם השלישי, </a:t>
            </a:r>
            <a:r>
              <a:rPr lang="he-IL" sz="2000" b="1" dirty="0" smtClean="0"/>
              <a:t>הכזית השני איננו גורר את הכזית הראשון להתכפר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3286618" y="5278095"/>
            <a:ext cx="42759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שלושת הזיתים שאכל מתכפרים ללא דין גרירה</a:t>
            </a:r>
            <a:endParaRPr lang="he-IL" dirty="0"/>
          </a:p>
        </p:txBody>
      </p:sp>
      <p:sp>
        <p:nvSpPr>
          <p:cNvPr id="29" name="TextBox 28"/>
          <p:cNvSpPr txBox="1"/>
          <p:nvPr/>
        </p:nvSpPr>
        <p:spPr>
          <a:xfrm>
            <a:off x="719838" y="5756366"/>
            <a:ext cx="68904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הסיבה: גם הכזית הראשון, וגם הכזית השלישי היו בהעלם עם הכזית השני.</a:t>
            </a: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4859781" y="6339215"/>
            <a:ext cx="41991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ממקרה זה רואים שרבא </a:t>
            </a:r>
            <a:r>
              <a:rPr lang="he-IL" b="1" dirty="0" smtClean="0"/>
              <a:t>לא מקבל דין גרירה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6891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75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75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5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75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 animBg="1"/>
      <p:bldP spid="18" grpId="0" animBg="1"/>
      <p:bldP spid="21" grpId="0" animBg="1"/>
      <p:bldP spid="25" grpId="0" animBg="1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003829" y="779580"/>
            <a:ext cx="484720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אביי </a:t>
            </a:r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אמר:  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אפילו הביא קרבן על אחד מהן </a:t>
            </a:r>
            <a:r>
              <a:rPr lang="he-IL" dirty="0" err="1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נתכפרו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כולן.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70649" y="87330"/>
            <a:ext cx="12961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דף ע"א  ב'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956264" y="1662912"/>
            <a:ext cx="68180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גם אם הביא קרבן על חלב ראשון או שלישי, ולא על האמצעי, </a:t>
            </a:r>
            <a:r>
              <a:rPr lang="he-IL" dirty="0" err="1" smtClean="0"/>
              <a:t>נתכפרו</a:t>
            </a:r>
            <a:r>
              <a:rPr lang="he-IL" dirty="0" smtClean="0"/>
              <a:t> כולם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75208" y="2479661"/>
            <a:ext cx="1117698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הסיבה:  אביי סבור </a:t>
            </a:r>
            <a:r>
              <a:rPr lang="he-IL" b="1" dirty="0" smtClean="0"/>
              <a:t>שיש דין גרירה. </a:t>
            </a:r>
          </a:p>
          <a:p>
            <a:r>
              <a:rPr lang="he-IL" dirty="0" smtClean="0"/>
              <a:t>לכן, כאשר הפריש קרבן על הכזית הראשון, מתכפר יחד אִתן הכזית השני – הוא נגרר אחרי הראשון. </a:t>
            </a:r>
          </a:p>
          <a:p>
            <a:r>
              <a:rPr lang="he-IL" dirty="0" smtClean="0"/>
              <a:t>כי היה אִתו בהעלם אחד.</a:t>
            </a:r>
          </a:p>
          <a:p>
            <a:r>
              <a:rPr lang="he-IL" dirty="0" smtClean="0"/>
              <a:t>הכזית השני גורר את הכזית השלישי שהיה אתו בהעלם אחד ולכן גם השלישי מתכפר.</a:t>
            </a:r>
          </a:p>
          <a:p>
            <a:r>
              <a:rPr lang="he-IL" dirty="0" smtClean="0"/>
              <a:t>אותו דבר לגבי המקרה שהפריש קרבן על הכזית השלישי.</a:t>
            </a:r>
          </a:p>
          <a:p>
            <a:r>
              <a:rPr lang="he-IL" dirty="0" smtClean="0"/>
              <a:t>השני נגרר אחר השלישי היה באותו העלם.</a:t>
            </a:r>
          </a:p>
          <a:p>
            <a:r>
              <a:rPr lang="he-IL" dirty="0" smtClean="0"/>
              <a:t>הראשון נגרר אחר השני שהיה באותו העלם.</a:t>
            </a:r>
          </a:p>
          <a:p>
            <a:r>
              <a:rPr lang="he-IL" dirty="0" smtClean="0"/>
              <a:t>ולכן, כל שלושת הזיתים מתכפרים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7931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5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75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25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2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758213" y="1796165"/>
            <a:ext cx="6096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אי 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הכי טחינה </a:t>
            </a:r>
            <a:r>
              <a:rPr lang="he-IL" dirty="0" err="1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נמי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e-IL" dirty="0" err="1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תגרר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לטחינה גרירה </a:t>
            </a:r>
            <a:r>
              <a:rPr lang="he-IL" dirty="0" err="1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אית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ליה גרירה </a:t>
            </a:r>
            <a:r>
              <a:rPr lang="he-IL" dirty="0" err="1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דגרירה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לית ליה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6150826" y="683581"/>
            <a:ext cx="235833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בתר </a:t>
            </a:r>
            <a:r>
              <a:rPr lang="he-IL" dirty="0" err="1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דשמעה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e-IL" dirty="0" err="1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מאביי</a:t>
            </a:r>
            <a:r>
              <a:rPr lang="he-IL" dirty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סברה 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670649" y="87330"/>
            <a:ext cx="12961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דף ע"א  ב'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8700117" y="683581"/>
            <a:ext cx="33468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הגמרא משיבה על הקושיה על רבא: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" y="271996"/>
            <a:ext cx="59598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לאחר ששמע רבא דין גרירה </a:t>
            </a:r>
            <a:r>
              <a:rPr lang="he-IL" dirty="0" err="1" smtClean="0"/>
              <a:t>מאביי</a:t>
            </a:r>
            <a:r>
              <a:rPr lang="he-IL" dirty="0" smtClean="0"/>
              <a:t>, </a:t>
            </a:r>
          </a:p>
          <a:p>
            <a:r>
              <a:rPr lang="he-IL" dirty="0" smtClean="0"/>
              <a:t>שמשהביא קרבן אחד, כולם מתכפרים מדין גרירה, </a:t>
            </a:r>
          </a:p>
          <a:p>
            <a:r>
              <a:rPr lang="he-IL" dirty="0" smtClean="0"/>
              <a:t>חזר בו רבא וקיבל את דין גרירה כפי שראינו במקרה שהובא בדין קצירה וטחינה. שהטחינה נגררה אחרי הקצירה.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0111666" y="1819922"/>
            <a:ext cx="18551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שואלת הגמרא: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3302493" y="2489337"/>
            <a:ext cx="71997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אם אכן רבא סובר שיש דין גרירה, מדוע הוא אומר: </a:t>
            </a:r>
          </a:p>
          <a:p>
            <a:endParaRPr lang="he-IL" dirty="0"/>
          </a:p>
        </p:txBody>
      </p:sp>
      <p:sp>
        <p:nvSpPr>
          <p:cNvPr id="12" name="מלבן 11"/>
          <p:cNvSpPr/>
          <p:nvPr/>
        </p:nvSpPr>
        <p:spPr>
          <a:xfrm>
            <a:off x="2979937" y="2539417"/>
            <a:ext cx="282641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he-IL" b="0" i="0" dirty="0" smtClean="0">
                <a:solidFill>
                  <a:srgbClr val="202122"/>
                </a:solidFill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וטחינה שכנגדה במקומה עומדת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2015541" y="3020592"/>
            <a:ext cx="84867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הטחינה </a:t>
            </a:r>
            <a:r>
              <a:rPr lang="he-IL" dirty="0" err="1" smtClean="0"/>
              <a:t>השניה</a:t>
            </a:r>
            <a:r>
              <a:rPr lang="he-IL" dirty="0" smtClean="0"/>
              <a:t> איננה נגררת אחרי הטחינה הראשונה,  למרות שנעשו בהעלם אחד, </a:t>
            </a:r>
          </a:p>
          <a:p>
            <a:r>
              <a:rPr lang="he-IL" dirty="0" smtClean="0"/>
              <a:t>ואין הטחינה </a:t>
            </a:r>
            <a:r>
              <a:rPr lang="he-IL" dirty="0" err="1" smtClean="0"/>
              <a:t>השניה</a:t>
            </a:r>
            <a:r>
              <a:rPr lang="he-IL" dirty="0" smtClean="0"/>
              <a:t> מתכפרת בטחינה הראשונה שנגררה אחרי הקצירה </a:t>
            </a:r>
            <a:r>
              <a:rPr lang="he-IL" dirty="0" err="1" smtClean="0"/>
              <a:t>השניה</a:t>
            </a:r>
            <a:endParaRPr lang="he-IL" dirty="0"/>
          </a:p>
        </p:txBody>
      </p:sp>
      <p:sp>
        <p:nvSpPr>
          <p:cNvPr id="14" name="מלבן 13"/>
          <p:cNvSpPr/>
          <p:nvPr/>
        </p:nvSpPr>
        <p:spPr>
          <a:xfrm>
            <a:off x="6994179" y="4216025"/>
            <a:ext cx="32816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גרירה </a:t>
            </a:r>
            <a:r>
              <a:rPr lang="he-IL" dirty="0" err="1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אית</a:t>
            </a:r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ליה גרירה </a:t>
            </a:r>
            <a:r>
              <a:rPr lang="he-IL" dirty="0" err="1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דגרירה</a:t>
            </a:r>
            <a:r>
              <a:rPr lang="he-IL" dirty="0" smtClean="0">
                <a:solidFill>
                  <a:srgbClr val="20212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לית ליה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10275847" y="4202760"/>
            <a:ext cx="15847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עונה הגמרא: 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929196" y="4202760"/>
            <a:ext cx="58770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אכן, רבא מסכים שיש דין גרירה. אך הוא מקבל דין גרירה לגרירה.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474800" y="4831272"/>
            <a:ext cx="1084391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רבא לא מסכים שהטחינה הראשונה מתכפרת עם הקצירה </a:t>
            </a:r>
            <a:r>
              <a:rPr lang="he-IL" dirty="0" err="1" smtClean="0"/>
              <a:t>השניה</a:t>
            </a:r>
            <a:r>
              <a:rPr lang="he-IL" dirty="0" smtClean="0"/>
              <a:t>, רק מכוח גרירה.</a:t>
            </a:r>
          </a:p>
          <a:p>
            <a:r>
              <a:rPr lang="he-IL" dirty="0" smtClean="0"/>
              <a:t>הסיבה: הקרבן לא בא על הטחינה הראשונה, ולא על הקצירה הראשונה, אלא על הקצירה </a:t>
            </a:r>
            <a:r>
              <a:rPr lang="he-IL" dirty="0" err="1" smtClean="0"/>
              <a:t>השניה</a:t>
            </a:r>
            <a:r>
              <a:rPr lang="he-IL" dirty="0" smtClean="0"/>
              <a:t>.</a:t>
            </a:r>
          </a:p>
          <a:p>
            <a:r>
              <a:rPr lang="he-IL" dirty="0" smtClean="0"/>
              <a:t>הטחינה הראשונה נגררת עם הקצירה הראשונה, ושתיהן מתכפרות בקרבן שהובא עבור הקצירה </a:t>
            </a:r>
            <a:r>
              <a:rPr lang="he-IL" dirty="0" err="1" smtClean="0"/>
              <a:t>השניה</a:t>
            </a:r>
            <a:r>
              <a:rPr lang="he-IL" dirty="0" smtClean="0"/>
              <a:t>. (גרירה ראשונה)</a:t>
            </a:r>
          </a:p>
          <a:p>
            <a:r>
              <a:rPr lang="he-IL" dirty="0" smtClean="0"/>
              <a:t>אם נרצה שגם הטחינה </a:t>
            </a:r>
            <a:r>
              <a:rPr lang="he-IL" dirty="0" err="1" smtClean="0"/>
              <a:t>השניה</a:t>
            </a:r>
            <a:r>
              <a:rPr lang="he-IL" dirty="0" smtClean="0"/>
              <a:t> תתכפר, זו תהיה גרירה נוספת ממלאכה שכבר נגררה בעצמה.</a:t>
            </a:r>
          </a:p>
          <a:p>
            <a:r>
              <a:rPr lang="he-IL" dirty="0" smtClean="0"/>
              <a:t>וזו גרירה לגרירה.</a:t>
            </a:r>
          </a:p>
          <a:p>
            <a:r>
              <a:rPr lang="he-IL" dirty="0" smtClean="0"/>
              <a:t>רבא לא מקבל דין גרירה לגרירה.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7118467" y="6216266"/>
            <a:ext cx="10120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hlinkClick r:id="rId2" action="ppaction://hlinksldjump"/>
              </a:rPr>
              <a:t>להדגמה</a:t>
            </a: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520667" y="1232583"/>
            <a:ext cx="10120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hlinkClick r:id="rId3" action="ppaction://hlinksldjump"/>
              </a:rPr>
              <a:t>להדגמה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8158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8" grpId="0"/>
      <p:bldP spid="11" grpId="0"/>
      <p:bldP spid="12" grpId="0" animBg="1"/>
      <p:bldP spid="14" grpId="0" animBg="1"/>
      <p:bldP spid="16" grpId="0"/>
      <p:bldP spid="18" grpId="0"/>
      <p:bldP spid="19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1391</Words>
  <Application>Microsoft Office PowerPoint</Application>
  <PresentationFormat>מסך רחב</PresentationFormat>
  <Paragraphs>182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Narkisim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izak rossler</dc:creator>
  <cp:lastModifiedBy>izak rossler</cp:lastModifiedBy>
  <cp:revision>59</cp:revision>
  <dcterms:created xsi:type="dcterms:W3CDTF">2020-05-17T08:03:44Z</dcterms:created>
  <dcterms:modified xsi:type="dcterms:W3CDTF">2020-05-19T09:33:01Z</dcterms:modified>
</cp:coreProperties>
</file>