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A2A3F-F2DD-4C30-8C9F-DE5192805F58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F2C05-17AE-44E2-BDF8-1F09C7FAF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923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A2A3F-F2DD-4C30-8C9F-DE5192805F58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F2C05-17AE-44E2-BDF8-1F09C7FAF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10763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A2A3F-F2DD-4C30-8C9F-DE5192805F58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F2C05-17AE-44E2-BDF8-1F09C7FAF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9932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A2A3F-F2DD-4C30-8C9F-DE5192805F58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F2C05-17AE-44E2-BDF8-1F09C7FAF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7338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A2A3F-F2DD-4C30-8C9F-DE5192805F58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F2C05-17AE-44E2-BDF8-1F09C7FAF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75556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A2A3F-F2DD-4C30-8C9F-DE5192805F58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F2C05-17AE-44E2-BDF8-1F09C7FAF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6094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A2A3F-F2DD-4C30-8C9F-DE5192805F58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F2C05-17AE-44E2-BDF8-1F09C7FAF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65021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A2A3F-F2DD-4C30-8C9F-DE5192805F58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F2C05-17AE-44E2-BDF8-1F09C7FAF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61314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A2A3F-F2DD-4C30-8C9F-DE5192805F58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F2C05-17AE-44E2-BDF8-1F09C7FAF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5230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A2A3F-F2DD-4C30-8C9F-DE5192805F58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F2C05-17AE-44E2-BDF8-1F09C7FAF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11048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A2A3F-F2DD-4C30-8C9F-DE5192805F58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F2C05-17AE-44E2-BDF8-1F09C7FAF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72469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A2A3F-F2DD-4C30-8C9F-DE5192805F58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F2C05-17AE-44E2-BDF8-1F09C7FAF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44276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23269" y="426720"/>
            <a:ext cx="139337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דף נ"ה עמ' א'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1332409" y="78284"/>
            <a:ext cx="8081555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r>
              <a:rPr lang="he-IL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</a:t>
            </a:r>
            <a:r>
              <a:rPr lang="he-IL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ַתְנִי'   </a:t>
            </a:r>
            <a:r>
              <a:rPr lang="he-IL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רַבִּי מֵאִיר אוֹמֵר:  </a:t>
            </a:r>
            <a:r>
              <a:rPr lang="he-IL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כׇּל</a:t>
            </a:r>
            <a:r>
              <a:rPr lang="he-IL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מְלָאכָה שֶׁהִתְחִיל בָּהּ קוֹדֶם לְאַרְבָּעָה עָשָׂר גּוֹמְרָהּ בְּאַרְבָּעָה עָשָׂר אֲבָל לֹא יַתְחִיל בָּהּ </a:t>
            </a:r>
            <a:r>
              <a:rPr lang="he-IL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בַּתְּחִלָּה</a:t>
            </a:r>
            <a:r>
              <a:rPr lang="he-IL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בְּאַרְבָּעָה עָשָׂר אַף עַל פִּי שֶׁיָּכוֹל </a:t>
            </a:r>
            <a:r>
              <a:rPr lang="he-IL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לְגוֹמְרָה</a:t>
            </a:r>
            <a:r>
              <a:rPr lang="he-IL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ּ</a:t>
            </a: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1611084" y="796052"/>
            <a:ext cx="7524206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b="1" dirty="0" smtClean="0"/>
              <a:t>גמָ</a:t>
            </a:r>
            <a:r>
              <a:rPr lang="he-IL" b="1" dirty="0"/>
              <a:t>' </a:t>
            </a:r>
            <a:r>
              <a:rPr lang="he-IL" b="1" dirty="0" smtClean="0"/>
              <a:t>  </a:t>
            </a:r>
            <a:r>
              <a:rPr lang="he-IL" dirty="0" err="1" smtClean="0"/>
              <a:t>אִיבַּעְיָא</a:t>
            </a:r>
            <a:r>
              <a:rPr lang="he-IL" dirty="0" smtClean="0"/>
              <a:t> לְהוּ:  </a:t>
            </a:r>
            <a:r>
              <a:rPr lang="he-IL" dirty="0"/>
              <a:t>לְצוֹרֶךְ הַמּוֹעֵד תְּנַן אֲבָל שֶׁלֹּא לְצוֹרֶךְ הַמּוֹעֵד אֲפִילּוּ </a:t>
            </a:r>
            <a:r>
              <a:rPr lang="he-IL" dirty="0" err="1"/>
              <a:t>מִיגְמַר</a:t>
            </a:r>
            <a:r>
              <a:rPr lang="he-IL" dirty="0"/>
              <a:t> </a:t>
            </a:r>
            <a:r>
              <a:rPr lang="he-IL" dirty="0" err="1"/>
              <a:t>נָמֵי</a:t>
            </a:r>
            <a:r>
              <a:rPr lang="he-IL" dirty="0"/>
              <a:t> </a:t>
            </a:r>
            <a:r>
              <a:rPr lang="he-IL" dirty="0" smtClean="0"/>
              <a:t>לָא ?</a:t>
            </a:r>
          </a:p>
          <a:p>
            <a:r>
              <a:rPr lang="he-IL" b="1" dirty="0" smtClean="0"/>
              <a:t> </a:t>
            </a:r>
            <a:r>
              <a:rPr lang="he-IL" b="1" dirty="0"/>
              <a:t>אוֹ דִילְמָא </a:t>
            </a:r>
            <a:r>
              <a:rPr lang="he-IL" dirty="0"/>
              <a:t>שֶׁלֹּא לְצוֹרֶךְ הַמּוֹעֵד תְּנַן אֲבָל לְצוֹרֶךְ אַתְחוֹלֵי </a:t>
            </a:r>
            <a:r>
              <a:rPr lang="he-IL" dirty="0" err="1"/>
              <a:t>מַתְחֲלִינַן</a:t>
            </a:r>
            <a:r>
              <a:rPr lang="he-IL" dirty="0"/>
              <a:t> </a:t>
            </a:r>
            <a:r>
              <a:rPr lang="he-IL" dirty="0" smtClean="0"/>
              <a:t>?</a:t>
            </a:r>
          </a:p>
          <a:p>
            <a:r>
              <a:rPr lang="he-IL" b="1" dirty="0" smtClean="0"/>
              <a:t>אוֹ </a:t>
            </a:r>
            <a:r>
              <a:rPr lang="he-IL" b="1" dirty="0"/>
              <a:t>דִילְמָא </a:t>
            </a:r>
            <a:r>
              <a:rPr lang="he-IL" dirty="0"/>
              <a:t>בֵּין לְצוֹרֶךְ הַמּוֹעֵד בֵּין שֶׁלֹּא לְצוֹרֶךְ </a:t>
            </a:r>
            <a:r>
              <a:rPr lang="he-IL" dirty="0" err="1"/>
              <a:t>מִיגְמַר</a:t>
            </a:r>
            <a:r>
              <a:rPr lang="he-IL" dirty="0"/>
              <a:t> אִין אַתְחוֹלֵי </a:t>
            </a:r>
            <a:r>
              <a:rPr lang="he-IL" dirty="0" smtClean="0"/>
              <a:t>לָא ?</a:t>
            </a:r>
            <a:endParaRPr lang="he-IL" dirty="0"/>
          </a:p>
        </p:txBody>
      </p:sp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495851"/>
              </p:ext>
            </p:extLst>
          </p:nvPr>
        </p:nvGraphicFramePr>
        <p:xfrm>
          <a:off x="523965" y="2486298"/>
          <a:ext cx="9698445" cy="435428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939689">
                  <a:extLst>
                    <a:ext uri="{9D8B030D-6E8A-4147-A177-3AD203B41FA5}">
                      <a16:colId xmlns:a16="http://schemas.microsoft.com/office/drawing/2014/main" val="1770990879"/>
                    </a:ext>
                  </a:extLst>
                </a:gridCol>
                <a:gridCol w="1939689">
                  <a:extLst>
                    <a:ext uri="{9D8B030D-6E8A-4147-A177-3AD203B41FA5}">
                      <a16:colId xmlns:a16="http://schemas.microsoft.com/office/drawing/2014/main" val="1564328403"/>
                    </a:ext>
                  </a:extLst>
                </a:gridCol>
                <a:gridCol w="1939689">
                  <a:extLst>
                    <a:ext uri="{9D8B030D-6E8A-4147-A177-3AD203B41FA5}">
                      <a16:colId xmlns:a16="http://schemas.microsoft.com/office/drawing/2014/main" val="1163647122"/>
                    </a:ext>
                  </a:extLst>
                </a:gridCol>
                <a:gridCol w="1939689">
                  <a:extLst>
                    <a:ext uri="{9D8B030D-6E8A-4147-A177-3AD203B41FA5}">
                      <a16:colId xmlns:a16="http://schemas.microsoft.com/office/drawing/2014/main" val="1089842770"/>
                    </a:ext>
                  </a:extLst>
                </a:gridCol>
                <a:gridCol w="1939689">
                  <a:extLst>
                    <a:ext uri="{9D8B030D-6E8A-4147-A177-3AD203B41FA5}">
                      <a16:colId xmlns:a16="http://schemas.microsoft.com/office/drawing/2014/main" val="2992240045"/>
                    </a:ext>
                  </a:extLst>
                </a:gridCol>
              </a:tblGrid>
              <a:tr h="666303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431477"/>
                  </a:ext>
                </a:extLst>
              </a:tr>
              <a:tr h="921996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237894"/>
                  </a:ext>
                </a:extLst>
              </a:tr>
              <a:tr h="921996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0370"/>
                  </a:ext>
                </a:extLst>
              </a:tr>
              <a:tr h="921996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0539694"/>
                  </a:ext>
                </a:extLst>
              </a:tr>
              <a:tr h="921996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371395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463042" y="2591730"/>
            <a:ext cx="1968136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שלא לצורך המועד</a:t>
            </a:r>
            <a:endParaRPr lang="he-IL" dirty="0"/>
          </a:p>
        </p:txBody>
      </p:sp>
      <p:sp>
        <p:nvSpPr>
          <p:cNvPr id="10" name="TextBox 9"/>
          <p:cNvSpPr txBox="1"/>
          <p:nvPr/>
        </p:nvSpPr>
        <p:spPr>
          <a:xfrm>
            <a:off x="5734594" y="2486298"/>
            <a:ext cx="139337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לצורך המועד</a:t>
            </a:r>
            <a:endParaRPr lang="he-IL" dirty="0"/>
          </a:p>
        </p:txBody>
      </p:sp>
      <p:sp>
        <p:nvSpPr>
          <p:cNvPr id="11" name="TextBox 10"/>
          <p:cNvSpPr txBox="1"/>
          <p:nvPr/>
        </p:nvSpPr>
        <p:spPr>
          <a:xfrm>
            <a:off x="6635931" y="3233094"/>
            <a:ext cx="139337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להתחיל ב י"ד</a:t>
            </a:r>
            <a:endParaRPr lang="he-IL" dirty="0"/>
          </a:p>
        </p:txBody>
      </p:sp>
      <p:sp>
        <p:nvSpPr>
          <p:cNvPr id="12" name="TextBox 11"/>
          <p:cNvSpPr txBox="1"/>
          <p:nvPr/>
        </p:nvSpPr>
        <p:spPr>
          <a:xfrm>
            <a:off x="2734492" y="3233094"/>
            <a:ext cx="139337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להתחיל ב י"ד</a:t>
            </a:r>
            <a:endParaRPr lang="he-IL" dirty="0"/>
          </a:p>
        </p:txBody>
      </p:sp>
      <p:sp>
        <p:nvSpPr>
          <p:cNvPr id="13" name="TextBox 12"/>
          <p:cNvSpPr txBox="1"/>
          <p:nvPr/>
        </p:nvSpPr>
        <p:spPr>
          <a:xfrm>
            <a:off x="4676502" y="3216681"/>
            <a:ext cx="139337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לגמור ב י"ד</a:t>
            </a:r>
            <a:endParaRPr lang="he-IL" dirty="0"/>
          </a:p>
        </p:txBody>
      </p:sp>
      <p:sp>
        <p:nvSpPr>
          <p:cNvPr id="15" name="TextBox 14"/>
          <p:cNvSpPr txBox="1"/>
          <p:nvPr/>
        </p:nvSpPr>
        <p:spPr>
          <a:xfrm>
            <a:off x="635725" y="3236518"/>
            <a:ext cx="139337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לגמור ב י"ד</a:t>
            </a:r>
            <a:endParaRPr lang="he-IL" dirty="0"/>
          </a:p>
        </p:txBody>
      </p:sp>
      <p:sp>
        <p:nvSpPr>
          <p:cNvPr id="16" name="TextBox 15"/>
          <p:cNvSpPr txBox="1"/>
          <p:nvPr/>
        </p:nvSpPr>
        <p:spPr>
          <a:xfrm>
            <a:off x="3661955" y="1910427"/>
            <a:ext cx="3466011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פירושים אפשריים להוראת רבי מאיר</a:t>
            </a:r>
            <a:endParaRPr lang="he-IL" dirty="0"/>
          </a:p>
        </p:txBody>
      </p:sp>
      <p:sp>
        <p:nvSpPr>
          <p:cNvPr id="18" name="TextBox 17"/>
          <p:cNvSpPr txBox="1"/>
          <p:nvPr/>
        </p:nvSpPr>
        <p:spPr>
          <a:xfrm>
            <a:off x="8821782" y="4294109"/>
            <a:ext cx="101019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פירוש א</a:t>
            </a:r>
            <a:endParaRPr lang="he-IL" dirty="0"/>
          </a:p>
        </p:txBody>
      </p:sp>
      <p:sp>
        <p:nvSpPr>
          <p:cNvPr id="19" name="TextBox 18"/>
          <p:cNvSpPr txBox="1"/>
          <p:nvPr/>
        </p:nvSpPr>
        <p:spPr>
          <a:xfrm>
            <a:off x="8795657" y="6101920"/>
            <a:ext cx="101019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פירוש ג</a:t>
            </a:r>
            <a:endParaRPr lang="he-IL" dirty="0"/>
          </a:p>
        </p:txBody>
      </p:sp>
      <p:sp>
        <p:nvSpPr>
          <p:cNvPr id="20" name="TextBox 19"/>
          <p:cNvSpPr txBox="1"/>
          <p:nvPr/>
        </p:nvSpPr>
        <p:spPr>
          <a:xfrm>
            <a:off x="8908869" y="5198015"/>
            <a:ext cx="101019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פירוש ב</a:t>
            </a:r>
            <a:endParaRPr lang="he-IL" dirty="0"/>
          </a:p>
        </p:txBody>
      </p:sp>
      <p:sp>
        <p:nvSpPr>
          <p:cNvPr id="21" name="TextBox 20"/>
          <p:cNvSpPr txBox="1"/>
          <p:nvPr/>
        </p:nvSpPr>
        <p:spPr>
          <a:xfrm>
            <a:off x="7108373" y="4311454"/>
            <a:ext cx="648786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אסור</a:t>
            </a:r>
            <a:endParaRPr lang="he-IL" dirty="0"/>
          </a:p>
        </p:txBody>
      </p:sp>
      <p:sp>
        <p:nvSpPr>
          <p:cNvPr id="22" name="TextBox 21"/>
          <p:cNvSpPr txBox="1"/>
          <p:nvPr/>
        </p:nvSpPr>
        <p:spPr>
          <a:xfrm>
            <a:off x="3039292" y="6227841"/>
            <a:ext cx="648786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אסור</a:t>
            </a:r>
            <a:endParaRPr lang="he-IL" dirty="0"/>
          </a:p>
        </p:txBody>
      </p:sp>
      <p:sp>
        <p:nvSpPr>
          <p:cNvPr id="23" name="TextBox 22"/>
          <p:cNvSpPr txBox="1"/>
          <p:nvPr/>
        </p:nvSpPr>
        <p:spPr>
          <a:xfrm>
            <a:off x="3039292" y="5292672"/>
            <a:ext cx="648786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אסור</a:t>
            </a:r>
            <a:endParaRPr lang="he-IL" dirty="0"/>
          </a:p>
        </p:txBody>
      </p:sp>
      <p:sp>
        <p:nvSpPr>
          <p:cNvPr id="24" name="TextBox 23"/>
          <p:cNvSpPr txBox="1"/>
          <p:nvPr/>
        </p:nvSpPr>
        <p:spPr>
          <a:xfrm>
            <a:off x="1112522" y="4281976"/>
            <a:ext cx="648786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אסור</a:t>
            </a:r>
            <a:endParaRPr lang="he-IL" dirty="0"/>
          </a:p>
        </p:txBody>
      </p:sp>
      <p:sp>
        <p:nvSpPr>
          <p:cNvPr id="25" name="TextBox 24"/>
          <p:cNvSpPr txBox="1"/>
          <p:nvPr/>
        </p:nvSpPr>
        <p:spPr>
          <a:xfrm>
            <a:off x="3100980" y="4281976"/>
            <a:ext cx="648786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אסור</a:t>
            </a:r>
            <a:endParaRPr lang="he-IL" dirty="0"/>
          </a:p>
        </p:txBody>
      </p:sp>
      <p:sp>
        <p:nvSpPr>
          <p:cNvPr id="26" name="TextBox 25"/>
          <p:cNvSpPr txBox="1"/>
          <p:nvPr/>
        </p:nvSpPr>
        <p:spPr>
          <a:xfrm>
            <a:off x="7108373" y="6169021"/>
            <a:ext cx="648786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אסור</a:t>
            </a:r>
            <a:endParaRPr lang="he-IL" dirty="0"/>
          </a:p>
        </p:txBody>
      </p:sp>
      <p:sp>
        <p:nvSpPr>
          <p:cNvPr id="27" name="TextBox 26"/>
          <p:cNvSpPr txBox="1"/>
          <p:nvPr/>
        </p:nvSpPr>
        <p:spPr>
          <a:xfrm>
            <a:off x="7108373" y="5198015"/>
            <a:ext cx="64878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מותר</a:t>
            </a:r>
            <a:endParaRPr lang="he-IL" dirty="0"/>
          </a:p>
        </p:txBody>
      </p:sp>
      <p:sp>
        <p:nvSpPr>
          <p:cNvPr id="28" name="TextBox 27"/>
          <p:cNvSpPr txBox="1"/>
          <p:nvPr/>
        </p:nvSpPr>
        <p:spPr>
          <a:xfrm>
            <a:off x="1132843" y="6227841"/>
            <a:ext cx="64878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מותר</a:t>
            </a:r>
            <a:endParaRPr lang="he-IL" dirty="0"/>
          </a:p>
        </p:txBody>
      </p:sp>
      <p:sp>
        <p:nvSpPr>
          <p:cNvPr id="29" name="TextBox 28"/>
          <p:cNvSpPr txBox="1"/>
          <p:nvPr/>
        </p:nvSpPr>
        <p:spPr>
          <a:xfrm>
            <a:off x="1060995" y="5276259"/>
            <a:ext cx="64878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מותר</a:t>
            </a:r>
            <a:endParaRPr lang="he-IL" dirty="0"/>
          </a:p>
        </p:txBody>
      </p:sp>
      <p:sp>
        <p:nvSpPr>
          <p:cNvPr id="30" name="TextBox 29"/>
          <p:cNvSpPr txBox="1"/>
          <p:nvPr/>
        </p:nvSpPr>
        <p:spPr>
          <a:xfrm>
            <a:off x="5001985" y="6227841"/>
            <a:ext cx="64878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מותר</a:t>
            </a:r>
            <a:endParaRPr lang="he-IL" dirty="0"/>
          </a:p>
        </p:txBody>
      </p:sp>
      <p:sp>
        <p:nvSpPr>
          <p:cNvPr id="31" name="TextBox 30"/>
          <p:cNvSpPr txBox="1"/>
          <p:nvPr/>
        </p:nvSpPr>
        <p:spPr>
          <a:xfrm>
            <a:off x="5001985" y="5276259"/>
            <a:ext cx="64878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מותר</a:t>
            </a:r>
            <a:endParaRPr lang="he-IL" dirty="0"/>
          </a:p>
        </p:txBody>
      </p:sp>
      <p:sp>
        <p:nvSpPr>
          <p:cNvPr id="32" name="TextBox 31"/>
          <p:cNvSpPr txBox="1"/>
          <p:nvPr/>
        </p:nvSpPr>
        <p:spPr>
          <a:xfrm>
            <a:off x="5085808" y="4280973"/>
            <a:ext cx="64878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מותר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100412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1" presetClass="entr" presetSubtype="0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250"/>
                            </p:stCondLst>
                            <p:childTnLst>
                              <p:par>
                                <p:cTn id="20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500"/>
                            </p:stCondLst>
                            <p:childTnLst>
                              <p:par>
                                <p:cTn id="27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8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8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8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9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9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116</Words>
  <Application>Microsoft Office PowerPoint</Application>
  <PresentationFormat>מסך רחב</PresentationFormat>
  <Paragraphs>27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3</cp:revision>
  <dcterms:created xsi:type="dcterms:W3CDTF">2021-01-16T16:25:22Z</dcterms:created>
  <dcterms:modified xsi:type="dcterms:W3CDTF">2021-01-16T16:36:41Z</dcterms:modified>
</cp:coreProperties>
</file>