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028" autoAdjust="0"/>
    <p:restoredTop sz="94660"/>
  </p:normalViewPr>
  <p:slideViewPr>
    <p:cSldViewPr snapToGrid="0">
      <p:cViewPr varScale="1">
        <p:scale>
          <a:sx n="88" d="100"/>
          <a:sy n="88" d="100"/>
        </p:scale>
        <p:origin x="40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EBEC-B21B-4CA8-9A91-B70268D3584A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B458C-3EB5-4E85-AC11-D69534175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3646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EBEC-B21B-4CA8-9A91-B70268D3584A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B458C-3EB5-4E85-AC11-D69534175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7085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EBEC-B21B-4CA8-9A91-B70268D3584A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B458C-3EB5-4E85-AC11-D69534175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44521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EBEC-B21B-4CA8-9A91-B70268D3584A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B458C-3EB5-4E85-AC11-D69534175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14083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EBEC-B21B-4CA8-9A91-B70268D3584A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B458C-3EB5-4E85-AC11-D69534175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475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EBEC-B21B-4CA8-9A91-B70268D3584A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B458C-3EB5-4E85-AC11-D69534175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32934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EBEC-B21B-4CA8-9A91-B70268D3584A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B458C-3EB5-4E85-AC11-D69534175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12140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EBEC-B21B-4CA8-9A91-B70268D3584A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B458C-3EB5-4E85-AC11-D69534175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9928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EBEC-B21B-4CA8-9A91-B70268D3584A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B458C-3EB5-4E85-AC11-D69534175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15122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EBEC-B21B-4CA8-9A91-B70268D3584A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B458C-3EB5-4E85-AC11-D69534175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6388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EBEC-B21B-4CA8-9A91-B70268D3584A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B458C-3EB5-4E85-AC11-D69534175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72698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8EBEC-B21B-4CA8-9A91-B70268D3584A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B458C-3EB5-4E85-AC11-D695341753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10285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462596"/>
              </p:ext>
            </p:extLst>
          </p:nvPr>
        </p:nvGraphicFramePr>
        <p:xfrm>
          <a:off x="143691" y="857967"/>
          <a:ext cx="11268890" cy="570341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39075">
                  <a:extLst>
                    <a:ext uri="{9D8B030D-6E8A-4147-A177-3AD203B41FA5}">
                      <a16:colId xmlns:a16="http://schemas.microsoft.com/office/drawing/2014/main" val="4086299456"/>
                    </a:ext>
                  </a:extLst>
                </a:gridCol>
                <a:gridCol w="1773288">
                  <a:extLst>
                    <a:ext uri="{9D8B030D-6E8A-4147-A177-3AD203B41FA5}">
                      <a16:colId xmlns:a16="http://schemas.microsoft.com/office/drawing/2014/main" val="467173192"/>
                    </a:ext>
                  </a:extLst>
                </a:gridCol>
                <a:gridCol w="1556580">
                  <a:extLst>
                    <a:ext uri="{9D8B030D-6E8A-4147-A177-3AD203B41FA5}">
                      <a16:colId xmlns:a16="http://schemas.microsoft.com/office/drawing/2014/main" val="4191293289"/>
                    </a:ext>
                  </a:extLst>
                </a:gridCol>
                <a:gridCol w="1649788">
                  <a:extLst>
                    <a:ext uri="{9D8B030D-6E8A-4147-A177-3AD203B41FA5}">
                      <a16:colId xmlns:a16="http://schemas.microsoft.com/office/drawing/2014/main" val="5093791"/>
                    </a:ext>
                  </a:extLst>
                </a:gridCol>
                <a:gridCol w="1593863">
                  <a:extLst>
                    <a:ext uri="{9D8B030D-6E8A-4147-A177-3AD203B41FA5}">
                      <a16:colId xmlns:a16="http://schemas.microsoft.com/office/drawing/2014/main" val="3506205947"/>
                    </a:ext>
                  </a:extLst>
                </a:gridCol>
                <a:gridCol w="1878148">
                  <a:extLst>
                    <a:ext uri="{9D8B030D-6E8A-4147-A177-3AD203B41FA5}">
                      <a16:colId xmlns:a16="http://schemas.microsoft.com/office/drawing/2014/main" val="4202292830"/>
                    </a:ext>
                  </a:extLst>
                </a:gridCol>
                <a:gridCol w="1878148">
                  <a:extLst>
                    <a:ext uri="{9D8B030D-6E8A-4147-A177-3AD203B41FA5}">
                      <a16:colId xmlns:a16="http://schemas.microsoft.com/office/drawing/2014/main" val="1330784990"/>
                    </a:ext>
                  </a:extLst>
                </a:gridCol>
              </a:tblGrid>
              <a:tr h="713014">
                <a:tc gridSpan="2"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721614"/>
                  </a:ext>
                </a:extLst>
              </a:tr>
              <a:tr h="713014">
                <a:tc gridSpan="2"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60660173"/>
                  </a:ext>
                </a:extLst>
              </a:tr>
              <a:tr h="713014">
                <a:tc rowSpan="2"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128905039"/>
                  </a:ext>
                </a:extLst>
              </a:tr>
              <a:tr h="713014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417992369"/>
                  </a:ext>
                </a:extLst>
              </a:tr>
              <a:tr h="713014">
                <a:tc rowSpan="2"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331190893"/>
                  </a:ext>
                </a:extLst>
              </a:tr>
              <a:tr h="713014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05442661"/>
                  </a:ext>
                </a:extLst>
              </a:tr>
              <a:tr h="712320">
                <a:tc rowSpan="2"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468537721"/>
                  </a:ext>
                </a:extLst>
              </a:tr>
              <a:tr h="713014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8851157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798423" y="217714"/>
            <a:ext cx="35182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9379131" y="1040840"/>
            <a:ext cx="94052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השיטות</a:t>
            </a: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614165" y="1087006"/>
            <a:ext cx="94052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sz="1200" dirty="0" smtClean="0"/>
              <a:t>תמיד בשבת</a:t>
            </a:r>
            <a:endParaRPr lang="he-IL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2531079" y="1070076"/>
            <a:ext cx="94052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sz="1200" dirty="0" smtClean="0"/>
              <a:t>תמיד בחול</a:t>
            </a:r>
            <a:endParaRPr lang="he-IL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3996749" y="1105212"/>
            <a:ext cx="1341121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sz="1100" dirty="0" smtClean="0"/>
              <a:t>ערב פסח ערב שבת</a:t>
            </a:r>
            <a:endParaRPr lang="he-IL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5765376" y="1111559"/>
            <a:ext cx="1175658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sz="1200" dirty="0" smtClean="0"/>
              <a:t>ערב פסח בשבת</a:t>
            </a:r>
            <a:endParaRPr lang="he-IL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7368540" y="1074802"/>
            <a:ext cx="1064623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sz="1200" dirty="0" smtClean="0"/>
              <a:t>ערב פסח בחול</a:t>
            </a:r>
            <a:endParaRPr lang="he-IL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9423765" y="1732028"/>
            <a:ext cx="801188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משנה</a:t>
            </a:r>
            <a:endParaRPr lang="he-IL" dirty="0"/>
          </a:p>
        </p:txBody>
      </p:sp>
      <p:sp>
        <p:nvSpPr>
          <p:cNvPr id="16" name="TextBox 15"/>
          <p:cNvSpPr txBox="1"/>
          <p:nvPr/>
        </p:nvSpPr>
        <p:spPr>
          <a:xfrm>
            <a:off x="10528180" y="4255495"/>
            <a:ext cx="862149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אביי</a:t>
            </a:r>
            <a:endParaRPr lang="he-IL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10463346" y="5539663"/>
            <a:ext cx="86214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רבה </a:t>
            </a:r>
          </a:p>
          <a:p>
            <a:pPr algn="ctr"/>
            <a:r>
              <a:rPr lang="he-IL" sz="1600" dirty="0" smtClean="0"/>
              <a:t>בר </a:t>
            </a:r>
            <a:r>
              <a:rPr lang="he-IL" sz="1600" dirty="0" err="1" smtClean="0"/>
              <a:t>עולא</a:t>
            </a:r>
            <a:endParaRPr lang="he-IL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10463346" y="2878178"/>
            <a:ext cx="862149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רבא</a:t>
            </a:r>
            <a:endParaRPr lang="he-IL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8961120" y="5351221"/>
            <a:ext cx="1193074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sz="1600" dirty="0" smtClean="0"/>
              <a:t>רבי ישמעאל</a:t>
            </a:r>
            <a:endParaRPr lang="he-IL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8961120" y="3916941"/>
            <a:ext cx="1193074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sz="1600" dirty="0" smtClean="0"/>
              <a:t>רבי ישמעאל</a:t>
            </a:r>
            <a:endParaRPr lang="he-IL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8961120" y="2437123"/>
            <a:ext cx="1193074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sz="1600" dirty="0" smtClean="0"/>
              <a:t>רבי ישמעאל</a:t>
            </a:r>
            <a:endParaRPr lang="he-IL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8961120" y="6093417"/>
            <a:ext cx="1193074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sz="1600" dirty="0" smtClean="0"/>
              <a:t>רבי עקיבא</a:t>
            </a:r>
            <a:endParaRPr lang="he-IL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8904515" y="4637686"/>
            <a:ext cx="1193074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sz="1600" dirty="0" smtClean="0"/>
              <a:t>רבי עקיבא</a:t>
            </a:r>
            <a:endParaRPr lang="he-IL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8961120" y="3226295"/>
            <a:ext cx="1193074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sz="1600" dirty="0" smtClean="0"/>
              <a:t>רבי עקיבא</a:t>
            </a:r>
            <a:endParaRPr lang="he-IL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5648576" y="1759348"/>
            <a:ext cx="1088571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שבע ומחצה</a:t>
            </a:r>
            <a:endParaRPr lang="he-IL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7264028" y="1767165"/>
            <a:ext cx="1088571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שבע ומחצה</a:t>
            </a:r>
            <a:endParaRPr lang="he-IL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5778136" y="5385774"/>
            <a:ext cx="1088571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שבע ומחצה</a:t>
            </a:r>
            <a:endParaRPr lang="he-IL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5739553" y="6108008"/>
            <a:ext cx="1088571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שבע ומחצה</a:t>
            </a:r>
            <a:endParaRPr lang="he-IL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7264027" y="3180127"/>
            <a:ext cx="1088571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שבע ומחצה</a:t>
            </a:r>
            <a:endParaRPr lang="he-IL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7299963" y="3926558"/>
            <a:ext cx="1088571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שבע ומחצה</a:t>
            </a:r>
            <a:endParaRPr lang="he-IL" sz="1400" dirty="0"/>
          </a:p>
        </p:txBody>
      </p:sp>
      <p:sp>
        <p:nvSpPr>
          <p:cNvPr id="31" name="TextBox 30"/>
          <p:cNvSpPr txBox="1"/>
          <p:nvPr/>
        </p:nvSpPr>
        <p:spPr>
          <a:xfrm>
            <a:off x="7297922" y="4635245"/>
            <a:ext cx="1088571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שבע ומחצה</a:t>
            </a:r>
            <a:endParaRPr lang="he-IL" sz="1400" dirty="0"/>
          </a:p>
        </p:txBody>
      </p:sp>
      <p:sp>
        <p:nvSpPr>
          <p:cNvPr id="32" name="TextBox 31"/>
          <p:cNvSpPr txBox="1"/>
          <p:nvPr/>
        </p:nvSpPr>
        <p:spPr>
          <a:xfrm>
            <a:off x="7282542" y="5352690"/>
            <a:ext cx="1088571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שבע ומחצה</a:t>
            </a:r>
            <a:endParaRPr lang="he-IL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7304312" y="6090286"/>
            <a:ext cx="1088571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שבע ומחצה</a:t>
            </a:r>
            <a:endParaRPr lang="he-IL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7216134" y="2408347"/>
            <a:ext cx="1341120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200" dirty="0" smtClean="0"/>
              <a:t>כסדרו בחול (בע"פ) שבע ומחצה</a:t>
            </a:r>
            <a:endParaRPr lang="he-IL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5613279" y="2408685"/>
            <a:ext cx="1341120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200" dirty="0" smtClean="0"/>
              <a:t>סדרו בשבת (בע"פ) שבע ומחצה</a:t>
            </a:r>
            <a:endParaRPr lang="he-IL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5613279" y="3120264"/>
            <a:ext cx="1341120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200" dirty="0" smtClean="0"/>
              <a:t>כסדרו בע"פ</a:t>
            </a:r>
          </a:p>
          <a:p>
            <a:pPr algn="ctr"/>
            <a:r>
              <a:rPr lang="he-IL" sz="1200" dirty="0" smtClean="0"/>
              <a:t> שש  ומחצה</a:t>
            </a:r>
            <a:endParaRPr lang="he-IL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5612982" y="3779344"/>
            <a:ext cx="1360104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200" dirty="0" smtClean="0"/>
              <a:t>כסדרו בחול </a:t>
            </a:r>
          </a:p>
          <a:p>
            <a:pPr algn="ctr"/>
            <a:r>
              <a:rPr lang="he-IL" sz="1200" dirty="0" smtClean="0"/>
              <a:t>סדרו בשבת (בע"פ) שמונה ומחצה</a:t>
            </a:r>
            <a:endParaRPr lang="he-IL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5612982" y="4569544"/>
            <a:ext cx="1317171" cy="4748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200" dirty="0" smtClean="0"/>
              <a:t>כסדרו בערב פסח </a:t>
            </a:r>
          </a:p>
          <a:p>
            <a:pPr algn="ctr"/>
            <a:r>
              <a:rPr lang="he-IL" sz="1200" dirty="0" smtClean="0"/>
              <a:t>שבע ומחצה</a:t>
            </a:r>
            <a:endParaRPr lang="he-IL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4110232" y="1772223"/>
            <a:ext cx="1088571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שש  ומחצה</a:t>
            </a:r>
            <a:endParaRPr lang="he-IL" sz="1400" dirty="0"/>
          </a:p>
        </p:txBody>
      </p:sp>
      <p:sp>
        <p:nvSpPr>
          <p:cNvPr id="40" name="TextBox 39"/>
          <p:cNvSpPr txBox="1"/>
          <p:nvPr/>
        </p:nvSpPr>
        <p:spPr>
          <a:xfrm>
            <a:off x="4169227" y="3241683"/>
            <a:ext cx="1088571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שש  ומחצה</a:t>
            </a:r>
            <a:endParaRPr lang="he-IL" sz="1400" dirty="0"/>
          </a:p>
        </p:txBody>
      </p:sp>
      <p:sp>
        <p:nvSpPr>
          <p:cNvPr id="41" name="TextBox 40"/>
          <p:cNvSpPr txBox="1"/>
          <p:nvPr/>
        </p:nvSpPr>
        <p:spPr>
          <a:xfrm>
            <a:off x="4150425" y="3935556"/>
            <a:ext cx="1088571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שש  ומחצה</a:t>
            </a:r>
            <a:endParaRPr lang="he-IL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4151516" y="4671496"/>
            <a:ext cx="1088571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שש  ומחצה</a:t>
            </a:r>
            <a:endParaRPr lang="he-IL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4126775" y="5367066"/>
            <a:ext cx="1088571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שש  ומחצה</a:t>
            </a:r>
            <a:endParaRPr lang="he-IL" sz="1400" dirty="0"/>
          </a:p>
        </p:txBody>
      </p:sp>
      <p:sp>
        <p:nvSpPr>
          <p:cNvPr id="44" name="TextBox 43"/>
          <p:cNvSpPr txBox="1"/>
          <p:nvPr/>
        </p:nvSpPr>
        <p:spPr>
          <a:xfrm>
            <a:off x="4126775" y="6098889"/>
            <a:ext cx="1088571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שש  ומחצה</a:t>
            </a:r>
            <a:endParaRPr lang="he-IL" sz="1400" dirty="0"/>
          </a:p>
        </p:txBody>
      </p:sp>
      <p:sp>
        <p:nvSpPr>
          <p:cNvPr id="45" name="TextBox 44"/>
          <p:cNvSpPr txBox="1"/>
          <p:nvPr/>
        </p:nvSpPr>
        <p:spPr>
          <a:xfrm>
            <a:off x="4159425" y="2513216"/>
            <a:ext cx="1088571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שש  ומחצה</a:t>
            </a:r>
            <a:endParaRPr lang="he-IL" sz="1400" dirty="0"/>
          </a:p>
        </p:txBody>
      </p:sp>
      <p:sp>
        <p:nvSpPr>
          <p:cNvPr id="46" name="TextBox 45"/>
          <p:cNvSpPr txBox="1"/>
          <p:nvPr/>
        </p:nvSpPr>
        <p:spPr>
          <a:xfrm>
            <a:off x="2250621" y="1787133"/>
            <a:ext cx="1323703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שמונה   ומחצה</a:t>
            </a:r>
            <a:endParaRPr lang="he-IL" sz="1400" dirty="0"/>
          </a:p>
        </p:txBody>
      </p:sp>
      <p:sp>
        <p:nvSpPr>
          <p:cNvPr id="47" name="TextBox 46"/>
          <p:cNvSpPr txBox="1"/>
          <p:nvPr/>
        </p:nvSpPr>
        <p:spPr>
          <a:xfrm>
            <a:off x="2254115" y="2509824"/>
            <a:ext cx="1323703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שמונה   ומחצה</a:t>
            </a:r>
            <a:endParaRPr lang="he-IL" sz="1400" dirty="0"/>
          </a:p>
        </p:txBody>
      </p:sp>
      <p:sp>
        <p:nvSpPr>
          <p:cNvPr id="48" name="TextBox 47"/>
          <p:cNvSpPr txBox="1"/>
          <p:nvPr/>
        </p:nvSpPr>
        <p:spPr>
          <a:xfrm>
            <a:off x="2215243" y="3236583"/>
            <a:ext cx="1323703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שמונה   ומחצה</a:t>
            </a:r>
            <a:endParaRPr lang="he-IL" sz="1400" dirty="0"/>
          </a:p>
        </p:txBody>
      </p:sp>
      <p:sp>
        <p:nvSpPr>
          <p:cNvPr id="49" name="TextBox 48"/>
          <p:cNvSpPr txBox="1"/>
          <p:nvPr/>
        </p:nvSpPr>
        <p:spPr>
          <a:xfrm>
            <a:off x="2162391" y="3926557"/>
            <a:ext cx="1323703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שמונה   ומחצה</a:t>
            </a:r>
            <a:endParaRPr lang="he-IL" sz="1400" dirty="0"/>
          </a:p>
        </p:txBody>
      </p:sp>
      <p:sp>
        <p:nvSpPr>
          <p:cNvPr id="50" name="TextBox 49"/>
          <p:cNvSpPr txBox="1"/>
          <p:nvPr/>
        </p:nvSpPr>
        <p:spPr>
          <a:xfrm>
            <a:off x="2215242" y="4645285"/>
            <a:ext cx="1323703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שמונה   ומחצה</a:t>
            </a:r>
            <a:endParaRPr lang="he-IL" sz="1400" dirty="0"/>
          </a:p>
        </p:txBody>
      </p:sp>
      <p:sp>
        <p:nvSpPr>
          <p:cNvPr id="51" name="TextBox 50"/>
          <p:cNvSpPr txBox="1"/>
          <p:nvPr/>
        </p:nvSpPr>
        <p:spPr>
          <a:xfrm>
            <a:off x="2213065" y="5440335"/>
            <a:ext cx="1323703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שמונה   ומחצה</a:t>
            </a:r>
            <a:endParaRPr lang="he-IL" sz="1400" dirty="0"/>
          </a:p>
        </p:txBody>
      </p:sp>
      <p:sp>
        <p:nvSpPr>
          <p:cNvPr id="52" name="TextBox 51"/>
          <p:cNvSpPr txBox="1"/>
          <p:nvPr/>
        </p:nvSpPr>
        <p:spPr>
          <a:xfrm>
            <a:off x="2202750" y="6089659"/>
            <a:ext cx="1323703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שמונה   ומחצה</a:t>
            </a:r>
            <a:endParaRPr lang="he-IL" sz="1400" dirty="0"/>
          </a:p>
        </p:txBody>
      </p:sp>
      <p:sp>
        <p:nvSpPr>
          <p:cNvPr id="53" name="TextBox 52"/>
          <p:cNvSpPr txBox="1"/>
          <p:nvPr/>
        </p:nvSpPr>
        <p:spPr>
          <a:xfrm>
            <a:off x="1347968" y="5105116"/>
            <a:ext cx="1093465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כסדרו בחול</a:t>
            </a:r>
            <a:endParaRPr lang="he-IL" sz="1400" dirty="0"/>
          </a:p>
        </p:txBody>
      </p:sp>
      <p:sp>
        <p:nvSpPr>
          <p:cNvPr id="54" name="TextBox 53"/>
          <p:cNvSpPr txBox="1"/>
          <p:nvPr/>
        </p:nvSpPr>
        <p:spPr>
          <a:xfrm>
            <a:off x="382517" y="5440334"/>
            <a:ext cx="1323703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שמונה   ומחצה</a:t>
            </a:r>
            <a:endParaRPr lang="he-IL" sz="1400" dirty="0"/>
          </a:p>
        </p:txBody>
      </p:sp>
      <p:sp>
        <p:nvSpPr>
          <p:cNvPr id="55" name="TextBox 54"/>
          <p:cNvSpPr txBox="1"/>
          <p:nvPr/>
        </p:nvSpPr>
        <p:spPr>
          <a:xfrm>
            <a:off x="277600" y="5981937"/>
            <a:ext cx="1566450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400" dirty="0" smtClean="0"/>
              <a:t>כסדרו בערב שבת</a:t>
            </a:r>
          </a:p>
          <a:p>
            <a:pPr algn="ctr"/>
            <a:r>
              <a:rPr lang="he-IL" sz="1400" dirty="0" smtClean="0"/>
              <a:t>שבע ומחצה</a:t>
            </a:r>
            <a:endParaRPr lang="he-IL" sz="1400" dirty="0"/>
          </a:p>
        </p:txBody>
      </p:sp>
      <p:sp>
        <p:nvSpPr>
          <p:cNvPr id="56" name="TextBox 55"/>
          <p:cNvSpPr txBox="1"/>
          <p:nvPr/>
        </p:nvSpPr>
        <p:spPr>
          <a:xfrm>
            <a:off x="10319657" y="146856"/>
            <a:ext cx="161108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 smtClean="0"/>
              <a:t>דף נ"ח עמ' ב</a:t>
            </a:r>
            <a:endParaRPr lang="he-IL" sz="1600" dirty="0"/>
          </a:p>
        </p:txBody>
      </p:sp>
      <p:sp>
        <p:nvSpPr>
          <p:cNvPr id="57" name="TextBox 56"/>
          <p:cNvSpPr txBox="1"/>
          <p:nvPr/>
        </p:nvSpPr>
        <p:spPr>
          <a:xfrm>
            <a:off x="3624942" y="209714"/>
            <a:ext cx="3657600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פירוש הברייתא על פי השיטות השונות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821414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132</Words>
  <Application>Microsoft Office PowerPoint</Application>
  <PresentationFormat>מסך רחב</PresentationFormat>
  <Paragraphs>54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6</cp:revision>
  <dcterms:created xsi:type="dcterms:W3CDTF">2021-01-18T18:06:53Z</dcterms:created>
  <dcterms:modified xsi:type="dcterms:W3CDTF">2021-01-18T19:16:40Z</dcterms:modified>
</cp:coreProperties>
</file>