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2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8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2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6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6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2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20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7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8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93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4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5688F-D35A-47FC-8AAB-E5531AD1B3C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85BE78-DEA3-44D3-99DE-82757A16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053679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ארבע תקופות השנה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אביב, קיץ, סתיו, חורף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שהם נקראים בגמ'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ניסן, תמוז, תשרי, טבת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התקופה מתחלקת לימי החמה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תקופה 91 יום ושבע וחצי שעות (לשמואל)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סה''כ 365 יום ושש שעות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כמנין ימות החמה</a:t>
            </a:r>
          </a:p>
          <a:p>
            <a:pPr algn="ctr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(הגמ' כאן מתייחסת ל 91 יום ולא לשעות)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22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49210"/>
              </p:ext>
            </p:extLst>
          </p:nvPr>
        </p:nvGraphicFramePr>
        <p:xfrm>
          <a:off x="1253516" y="212533"/>
          <a:ext cx="1128872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872">
                  <a:extLst>
                    <a:ext uri="{9D8B030D-6E8A-4147-A177-3AD203B41FA5}">
                      <a16:colId xmlns:a16="http://schemas.microsoft.com/office/drawing/2014/main" val="14949483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תשרי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0922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211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67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81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76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28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155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3374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109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788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68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9522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4101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2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8477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effectLst/>
                        </a:rPr>
                        <a:t>טו יו''ט סוכות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63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81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80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205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9061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80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כא שביעי סוכות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4301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כב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062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כג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6596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כד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1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279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כו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0463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447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16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663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535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59" b="21409"/>
          <a:stretch/>
        </p:blipFill>
        <p:spPr>
          <a:xfrm>
            <a:off x="3324539" y="1368571"/>
            <a:ext cx="8052377" cy="1017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39105" y="1362517"/>
            <a:ext cx="7399978" cy="3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7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825" y="814854"/>
            <a:ext cx="4839166" cy="77721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15919"/>
              </p:ext>
            </p:extLst>
          </p:nvPr>
        </p:nvGraphicFramePr>
        <p:xfrm>
          <a:off x="1253516" y="212533"/>
          <a:ext cx="1128872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872">
                  <a:extLst>
                    <a:ext uri="{9D8B030D-6E8A-4147-A177-3AD203B41FA5}">
                      <a16:colId xmlns:a16="http://schemas.microsoft.com/office/drawing/2014/main" val="14949483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תשרי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0922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211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67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81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76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28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155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3374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109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788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68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9522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4101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2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8477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effectLst/>
                        </a:rPr>
                        <a:t>טו יו''ט סוכות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63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81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80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205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9061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כ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80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effectLst/>
                        </a:rPr>
                        <a:t>כא שביעי סוכות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4301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כב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062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כג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6596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כד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1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279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כו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0463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447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16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663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5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773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0047"/>
          <a:stretch/>
        </p:blipFill>
        <p:spPr>
          <a:xfrm>
            <a:off x="3930278" y="448019"/>
            <a:ext cx="8261722" cy="204636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08755"/>
              </p:ext>
            </p:extLst>
          </p:nvPr>
        </p:nvGraphicFramePr>
        <p:xfrm>
          <a:off x="1253516" y="212533"/>
          <a:ext cx="1128872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872">
                  <a:extLst>
                    <a:ext uri="{9D8B030D-6E8A-4147-A177-3AD203B41FA5}">
                      <a16:colId xmlns:a16="http://schemas.microsoft.com/office/drawing/2014/main" val="14949483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תשרי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0922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211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67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81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76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28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155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3374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109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788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68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9522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4101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2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8477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effectLst/>
                        </a:rPr>
                        <a:t>טו יו''ט סוכות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63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טז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81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80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205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9061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80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כא שביעי סוכות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4301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כב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062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כג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6596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כד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1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279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כו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0463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447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16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663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5355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04588" y="653143"/>
            <a:ext cx="6500326" cy="6344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4506" y="3850433"/>
            <a:ext cx="4596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ר' יהודה סובר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צריך שיחול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תקופת תשרי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חול המועד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שאז אפשר לאסוף את התבואה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71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225" b="49116"/>
          <a:stretch/>
        </p:blipFill>
        <p:spPr>
          <a:xfrm>
            <a:off x="3930278" y="1679510"/>
            <a:ext cx="8261722" cy="59715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25010"/>
              </p:ext>
            </p:extLst>
          </p:nvPr>
        </p:nvGraphicFramePr>
        <p:xfrm>
          <a:off x="1253516" y="212533"/>
          <a:ext cx="1128872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872">
                  <a:extLst>
                    <a:ext uri="{9D8B030D-6E8A-4147-A177-3AD203B41FA5}">
                      <a16:colId xmlns:a16="http://schemas.microsoft.com/office/drawing/2014/main" val="14949483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תשרי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0922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211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67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81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76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28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155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3374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109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788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68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9522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4101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2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8477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effectLst/>
                        </a:rPr>
                        <a:t>טו יו''ט סוכות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63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טז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81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יז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80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יח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205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יט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9061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tx1"/>
                          </a:solidFill>
                          <a:effectLst/>
                        </a:rPr>
                        <a:t>כ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80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כא שביעי סוכות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4301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כב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062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כג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6596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כד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1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279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כו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0463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447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כח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16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663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53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6318" y="3943739"/>
            <a:ext cx="3949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ר' יוסי סובר</a:t>
            </a:r>
          </a:p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שאפשר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שאפי'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יום אחד מחול המועד </a:t>
            </a: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חל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בתקופת תשרי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2505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669" b="4445"/>
          <a:stretch/>
        </p:blipFill>
        <p:spPr>
          <a:xfrm>
            <a:off x="5486632" y="0"/>
            <a:ext cx="6705367" cy="1907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8447" y="2183363"/>
            <a:ext cx="6624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כיון שכל תקופה בנוסף ל 91 יום </a:t>
            </a:r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מתווסף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עוד כמה שעות</a:t>
            </a:r>
          </a:p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א''כ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שמתחילה תקופה בו,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מתחילה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אחרי כמה שעות ביום,</a:t>
            </a:r>
          </a:p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ולכך ביום שמתחילה תקופה,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השעות הראשונות הם שייכות לתקופה הקודמת, והשעות האחרונות של היום שייכות לתקופה הבאה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מסתפקת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הגמ'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אותו היום האם נחשב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לתקופה הקודמת או לתקופה הבאה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6" y="545006"/>
            <a:ext cx="442766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אם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נאמר שיום שהתקופה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מתחילה,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נחשב לתקופה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שעברה,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לר' יהודה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אפי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' שמתחיל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תקופת תשרי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בטז תשרי נחשב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ט"ז תשרי לתקופת תמוז,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א''כ לא כל החג בתקופת תשרי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וה''ה לר' יוסי אם מתחיל תקופת תשרי בכ"א תשרי, כ"א תשרי נחשב לתקופת תמוז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א''כ אין מקצת חג בתקופת תשרי </a:t>
            </a:r>
          </a:p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אלא בהכרח היום שמתחיל תקופה נחשב כתקופה החדשה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3012" y="1350405"/>
            <a:ext cx="2755311" cy="563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13"/>
          <a:stretch/>
        </p:blipFill>
        <p:spPr>
          <a:xfrm>
            <a:off x="3814699" y="-1"/>
            <a:ext cx="8324566" cy="6273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2532" y="0"/>
            <a:ext cx="4626501" cy="5752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63491" y="5668069"/>
            <a:ext cx="1047624" cy="60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4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928"/>
          <a:stretch/>
        </p:blipFill>
        <p:spPr>
          <a:xfrm>
            <a:off x="6461356" y="46737"/>
            <a:ext cx="5688254" cy="453737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85620"/>
              </p:ext>
            </p:extLst>
          </p:nvPr>
        </p:nvGraphicFramePr>
        <p:xfrm>
          <a:off x="5464193" y="377850"/>
          <a:ext cx="713559" cy="6535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3877139217"/>
                    </a:ext>
                  </a:extLst>
                </a:gridCol>
              </a:tblGrid>
              <a:tr h="451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ניסן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7238089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6494970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125229552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2875128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ד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406037817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ה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14262458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215204760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ז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50607376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ח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322887930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ט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341120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י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15354944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יא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4787617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198212810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יג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161515095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יד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260882969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טו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44181810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טז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25084154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57512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046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456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165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099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1739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76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2838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843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312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9015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9699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ל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6571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56030"/>
              </p:ext>
            </p:extLst>
          </p:nvPr>
        </p:nvGraphicFramePr>
        <p:xfrm>
          <a:off x="4619306" y="377850"/>
          <a:ext cx="713559" cy="6215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328012024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איר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1493323517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18751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1833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ג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758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1028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28395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2563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4287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2635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7911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9335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3227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1719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9860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09613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effectLst/>
                        </a:rPr>
                        <a:t>טו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1956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9009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18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6009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3988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5008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931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4067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1625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5272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01741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92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59375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216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680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96057"/>
              </p:ext>
            </p:extLst>
          </p:nvPr>
        </p:nvGraphicFramePr>
        <p:xfrm>
          <a:off x="3774419" y="377850"/>
          <a:ext cx="713559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387713921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סיון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7238089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970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552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28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7817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458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4760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7376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7930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0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944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617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2810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5095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2969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1810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154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57512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046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456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165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099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1739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76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2838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843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312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9015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9699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ל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657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71133"/>
              </p:ext>
            </p:extLst>
          </p:nvPr>
        </p:nvGraphicFramePr>
        <p:xfrm>
          <a:off x="2835039" y="377850"/>
          <a:ext cx="713559" cy="6259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328012024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תמוז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1493323517"/>
                  </a:ext>
                </a:extLst>
              </a:tr>
              <a:tr h="245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18751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1833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758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1028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28395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2563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4287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2635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7911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9335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3227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1719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9860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09613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1956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טז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9009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18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יח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6009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3988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5008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931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4067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1625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5272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כה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01741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92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59375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216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6809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39180"/>
              </p:ext>
            </p:extLst>
          </p:nvPr>
        </p:nvGraphicFramePr>
        <p:xfrm>
          <a:off x="1906763" y="377850"/>
          <a:ext cx="713559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387713921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7238089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970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552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28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7817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458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4760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7376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7930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0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944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617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2810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5095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2969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1810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154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57512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046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456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165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099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1739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76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כה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2838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8435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312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9015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9699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ל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6571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15869"/>
              </p:ext>
            </p:extLst>
          </p:nvPr>
        </p:nvGraphicFramePr>
        <p:xfrm>
          <a:off x="978487" y="377850"/>
          <a:ext cx="713559" cy="6215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328012024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אלול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1493323517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18751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1833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758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1028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28395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2563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4287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2635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7911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9335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3227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1719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9860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09613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1956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9009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184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6009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53988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50089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931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4067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16252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5272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כה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01741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926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59375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כח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2160"/>
                  </a:ext>
                </a:extLst>
              </a:tr>
              <a:tr h="200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6809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07731"/>
              </p:ext>
            </p:extLst>
          </p:nvPr>
        </p:nvGraphicFramePr>
        <p:xfrm>
          <a:off x="0" y="377850"/>
          <a:ext cx="713559" cy="6480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559">
                  <a:extLst>
                    <a:ext uri="{9D8B030D-6E8A-4147-A177-3AD203B41FA5}">
                      <a16:colId xmlns:a16="http://schemas.microsoft.com/office/drawing/2014/main" val="14949483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תשרי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:a16="http://schemas.microsoft.com/office/drawing/2014/main" val="334120922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21120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67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81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8768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ה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2823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155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3374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solidFill>
                            <a:schemeClr val="tx1"/>
                          </a:solidFill>
                          <a:effectLst/>
                        </a:rPr>
                        <a:t>ח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109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788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9168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9522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יב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41011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יג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2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יד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8477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טו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637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טז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812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יז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802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solidFill>
                            <a:schemeClr val="tx1"/>
                          </a:solidFill>
                          <a:effectLst/>
                        </a:rPr>
                        <a:t>יח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20537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>
                          <a:solidFill>
                            <a:schemeClr val="tx1"/>
                          </a:solidFill>
                          <a:effectLst/>
                        </a:rPr>
                        <a:t>יט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9061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80456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chemeClr val="tx1"/>
                          </a:solidFill>
                          <a:effectLst/>
                        </a:rPr>
                        <a:t>כא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43019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כב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06214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כג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6596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120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כה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12795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כו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0463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כז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447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כח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1608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כט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66383"/>
                  </a:ext>
                </a:extLst>
              </a:tr>
              <a:tr h="202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effectLst/>
                        </a:rPr>
                        <a:t>ל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51" marR="55451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5355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527968" y="4214718"/>
            <a:ext cx="2422252" cy="4360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8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573</Words>
  <Application>Microsoft Office PowerPoint</Application>
  <PresentationFormat>Widescreen</PresentationFormat>
  <Paragraphs>367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David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Eitan</dc:creator>
  <cp:lastModifiedBy>Eitan</cp:lastModifiedBy>
  <cp:revision>23</cp:revision>
  <dcterms:created xsi:type="dcterms:W3CDTF">2024-12-28T18:43:34Z</dcterms:created>
  <dcterms:modified xsi:type="dcterms:W3CDTF">2024-12-28T23:10:42Z</dcterms:modified>
</cp:coreProperties>
</file>