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7" r:id="rId2"/>
    <p:sldId id="258" r:id="rId3"/>
    <p:sldId id="259" r:id="rId4"/>
    <p:sldId id="260" r:id="rId5"/>
    <p:sldId id="261" r:id="rId6"/>
    <p:sldId id="262" r:id="rId7"/>
    <p:sldId id="263" r:id="rId8"/>
  </p:sldIdLst>
  <p:sldSz cx="9144000" cy="6858000" type="screen4x3"/>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42" d="100"/>
          <a:sy n="42" d="100"/>
        </p:scale>
        <p:origin x="-114" y="-49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p:cNvSpPr>
            <a:spLocks noGrp="1"/>
          </p:cNvSpPr>
          <p:nvPr>
            <p:ph type="ctrTitle"/>
          </p:nvPr>
        </p:nvSpPr>
        <p:spPr>
          <a:xfrm>
            <a:off x="685800" y="2130425"/>
            <a:ext cx="7772400" cy="1470025"/>
          </a:xfrm>
        </p:spPr>
        <p:txBody>
          <a:bodyPr/>
          <a:lstStyle/>
          <a:p>
            <a:r>
              <a:rPr lang="he-IL" smtClean="0"/>
              <a:t>לחץ כדי לערוך סגנון כותרת של תבנית בסיס</a:t>
            </a:r>
            <a:endParaRPr lang="he-IL"/>
          </a:p>
        </p:txBody>
      </p:sp>
      <p:sp>
        <p:nvSpPr>
          <p:cNvPr id="3" name="כותרת משנה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smtClean="0"/>
              <a:t>לחץ כדי לערוך סגנון כותרת משנה של תבנית בסיס</a:t>
            </a:r>
            <a:endParaRPr lang="he-IL"/>
          </a:p>
        </p:txBody>
      </p:sp>
      <p:sp>
        <p:nvSpPr>
          <p:cNvPr id="4" name="מציין מיקום של תאריך 3"/>
          <p:cNvSpPr>
            <a:spLocks noGrp="1"/>
          </p:cNvSpPr>
          <p:nvPr>
            <p:ph type="dt" sz="half" idx="10"/>
          </p:nvPr>
        </p:nvSpPr>
        <p:spPr/>
        <p:txBody>
          <a:bodyPr/>
          <a:lstStyle/>
          <a:p>
            <a:fld id="{899E4580-A63A-4836-8893-9249B248C7CE}" type="datetimeFigureOut">
              <a:rPr lang="he-IL" smtClean="0"/>
              <a:t>י"ט/אייר/תשע"ד</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B743F6AA-FBF2-43E9-8071-1CBC683836ED}" type="slidenum">
              <a:rPr lang="he-IL" smtClean="0"/>
              <a:t>‹#›</a:t>
            </a:fld>
            <a:endParaRPr lang="he-IL"/>
          </a:p>
        </p:txBody>
      </p:sp>
    </p:spTree>
    <p:extLst>
      <p:ext uri="{BB962C8B-B14F-4D97-AF65-F5344CB8AC3E}">
        <p14:creationId xmlns:p14="http://schemas.microsoft.com/office/powerpoint/2010/main" val="27268833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תוכן 2"/>
          <p:cNvSpPr>
            <a:spLocks noGrp="1"/>
          </p:cNvSpPr>
          <p:nvPr>
            <p:ph idx="1"/>
          </p:nvPr>
        </p:nvSpPr>
        <p:spPr/>
        <p:txBody>
          <a:body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10"/>
          </p:nvPr>
        </p:nvSpPr>
        <p:spPr/>
        <p:txBody>
          <a:bodyPr/>
          <a:lstStyle/>
          <a:p>
            <a:fld id="{899E4580-A63A-4836-8893-9249B248C7CE}" type="datetimeFigureOut">
              <a:rPr lang="he-IL" smtClean="0"/>
              <a:t>י"ט/אייר/תשע"ד</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B743F6AA-FBF2-43E9-8071-1CBC683836ED}" type="slidenum">
              <a:rPr lang="he-IL" smtClean="0"/>
              <a:t>‹#›</a:t>
            </a:fld>
            <a:endParaRPr lang="he-IL"/>
          </a:p>
        </p:txBody>
      </p:sp>
    </p:spTree>
    <p:extLst>
      <p:ext uri="{BB962C8B-B14F-4D97-AF65-F5344CB8AC3E}">
        <p14:creationId xmlns:p14="http://schemas.microsoft.com/office/powerpoint/2010/main" val="13518506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p:cNvSpPr>
            <a:spLocks noGrp="1"/>
          </p:cNvSpPr>
          <p:nvPr>
            <p:ph type="title"/>
          </p:nvPr>
        </p:nvSpPr>
        <p:spPr>
          <a:xfrm>
            <a:off x="722313" y="4406900"/>
            <a:ext cx="7772400" cy="1362075"/>
          </a:xfrm>
        </p:spPr>
        <p:txBody>
          <a:bodyPr anchor="t"/>
          <a:lstStyle>
            <a:lvl1pPr algn="r">
              <a:defRPr sz="4000" b="1" cap="all"/>
            </a:lvl1pPr>
          </a:lstStyle>
          <a:p>
            <a:r>
              <a:rPr lang="he-IL" smtClean="0"/>
              <a:t>לחץ כדי לערוך סגנון כותרת של תבנית בסיס</a:t>
            </a:r>
            <a:endParaRPr lang="he-IL"/>
          </a:p>
        </p:txBody>
      </p:sp>
      <p:sp>
        <p:nvSpPr>
          <p:cNvPr id="3" name="מציין מיקום טקסט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smtClean="0"/>
              <a:t>לחץ כדי לערוך סגנונות טקסט של תבנית בסיס</a:t>
            </a:r>
          </a:p>
        </p:txBody>
      </p:sp>
      <p:sp>
        <p:nvSpPr>
          <p:cNvPr id="4" name="מציין מיקום של תאריך 3"/>
          <p:cNvSpPr>
            <a:spLocks noGrp="1"/>
          </p:cNvSpPr>
          <p:nvPr>
            <p:ph type="dt" sz="half" idx="10"/>
          </p:nvPr>
        </p:nvSpPr>
        <p:spPr/>
        <p:txBody>
          <a:bodyPr/>
          <a:lstStyle/>
          <a:p>
            <a:fld id="{899E4580-A63A-4836-8893-9249B248C7CE}" type="datetimeFigureOut">
              <a:rPr lang="he-IL" smtClean="0"/>
              <a:t>י"ט/אייר/תשע"ד</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B743F6AA-FBF2-43E9-8071-1CBC683836ED}" type="slidenum">
              <a:rPr lang="he-IL" smtClean="0"/>
              <a:t>‹#›</a:t>
            </a:fld>
            <a:endParaRPr lang="he-IL"/>
          </a:p>
        </p:txBody>
      </p:sp>
    </p:spTree>
    <p:extLst>
      <p:ext uri="{BB962C8B-B14F-4D97-AF65-F5344CB8AC3E}">
        <p14:creationId xmlns:p14="http://schemas.microsoft.com/office/powerpoint/2010/main" val="28960613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תוכן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תוכן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5" name="מציין מיקום של תאריך 4"/>
          <p:cNvSpPr>
            <a:spLocks noGrp="1"/>
          </p:cNvSpPr>
          <p:nvPr>
            <p:ph type="dt" sz="half" idx="10"/>
          </p:nvPr>
        </p:nvSpPr>
        <p:spPr/>
        <p:txBody>
          <a:bodyPr/>
          <a:lstStyle/>
          <a:p>
            <a:fld id="{899E4580-A63A-4836-8893-9249B248C7CE}" type="datetimeFigureOut">
              <a:rPr lang="he-IL" smtClean="0"/>
              <a:t>י"ט/אייר/תשע"ד</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B743F6AA-FBF2-43E9-8071-1CBC683836ED}" type="slidenum">
              <a:rPr lang="he-IL" smtClean="0"/>
              <a:t>‹#›</a:t>
            </a:fld>
            <a:endParaRPr lang="he-IL"/>
          </a:p>
        </p:txBody>
      </p:sp>
    </p:spTree>
    <p:extLst>
      <p:ext uri="{BB962C8B-B14F-4D97-AF65-F5344CB8AC3E}">
        <p14:creationId xmlns:p14="http://schemas.microsoft.com/office/powerpoint/2010/main" val="39964108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lvl1pPr>
              <a:defRPr/>
            </a:lvl1pPr>
          </a:lstStyle>
          <a:p>
            <a:r>
              <a:rPr lang="he-IL" smtClean="0"/>
              <a:t>לחץ כדי לערוך סגנון כותרת של תבנית בסיס</a:t>
            </a:r>
            <a:endParaRPr lang="he-IL"/>
          </a:p>
        </p:txBody>
      </p:sp>
      <p:sp>
        <p:nvSpPr>
          <p:cNvPr id="3" name="מציין מיקום טקסט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smtClean="0"/>
              <a:t>לחץ כדי לערוך סגנונות טקסט של תבנית בסיס</a:t>
            </a:r>
          </a:p>
        </p:txBody>
      </p:sp>
      <p:sp>
        <p:nvSpPr>
          <p:cNvPr id="4" name="מציין מיקום תוכן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5" name="מציין מיקום טקסט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smtClean="0"/>
              <a:t>לחץ כדי לערוך סגנונות טקסט של תבנית בסיס</a:t>
            </a:r>
          </a:p>
        </p:txBody>
      </p:sp>
      <p:sp>
        <p:nvSpPr>
          <p:cNvPr id="6" name="מציין מיקום תוכן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7" name="מציין מיקום של תאריך 6"/>
          <p:cNvSpPr>
            <a:spLocks noGrp="1"/>
          </p:cNvSpPr>
          <p:nvPr>
            <p:ph type="dt" sz="half" idx="10"/>
          </p:nvPr>
        </p:nvSpPr>
        <p:spPr/>
        <p:txBody>
          <a:bodyPr/>
          <a:lstStyle/>
          <a:p>
            <a:fld id="{899E4580-A63A-4836-8893-9249B248C7CE}" type="datetimeFigureOut">
              <a:rPr lang="he-IL" smtClean="0"/>
              <a:t>י"ט/אייר/תשע"ד</a:t>
            </a:fld>
            <a:endParaRPr lang="he-IL"/>
          </a:p>
        </p:txBody>
      </p:sp>
      <p:sp>
        <p:nvSpPr>
          <p:cNvPr id="8" name="מציין מיקום של כותרת תחתונה 7"/>
          <p:cNvSpPr>
            <a:spLocks noGrp="1"/>
          </p:cNvSpPr>
          <p:nvPr>
            <p:ph type="ftr" sz="quarter" idx="11"/>
          </p:nvPr>
        </p:nvSpPr>
        <p:spPr/>
        <p:txBody>
          <a:bodyPr/>
          <a:lstStyle/>
          <a:p>
            <a:endParaRPr lang="he-IL"/>
          </a:p>
        </p:txBody>
      </p:sp>
      <p:sp>
        <p:nvSpPr>
          <p:cNvPr id="9" name="מציין מיקום של מספר שקופית 8"/>
          <p:cNvSpPr>
            <a:spLocks noGrp="1"/>
          </p:cNvSpPr>
          <p:nvPr>
            <p:ph type="sldNum" sz="quarter" idx="12"/>
          </p:nvPr>
        </p:nvSpPr>
        <p:spPr/>
        <p:txBody>
          <a:bodyPr/>
          <a:lstStyle/>
          <a:p>
            <a:fld id="{B743F6AA-FBF2-43E9-8071-1CBC683836ED}" type="slidenum">
              <a:rPr lang="he-IL" smtClean="0"/>
              <a:t>‹#›</a:t>
            </a:fld>
            <a:endParaRPr lang="he-IL"/>
          </a:p>
        </p:txBody>
      </p:sp>
    </p:spTree>
    <p:extLst>
      <p:ext uri="{BB962C8B-B14F-4D97-AF65-F5344CB8AC3E}">
        <p14:creationId xmlns:p14="http://schemas.microsoft.com/office/powerpoint/2010/main" val="36112970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של תאריך 2"/>
          <p:cNvSpPr>
            <a:spLocks noGrp="1"/>
          </p:cNvSpPr>
          <p:nvPr>
            <p:ph type="dt" sz="half" idx="10"/>
          </p:nvPr>
        </p:nvSpPr>
        <p:spPr/>
        <p:txBody>
          <a:bodyPr/>
          <a:lstStyle/>
          <a:p>
            <a:fld id="{899E4580-A63A-4836-8893-9249B248C7CE}" type="datetimeFigureOut">
              <a:rPr lang="he-IL" smtClean="0"/>
              <a:t>י"ט/אייר/תשע"ד</a:t>
            </a:fld>
            <a:endParaRPr lang="he-IL"/>
          </a:p>
        </p:txBody>
      </p:sp>
      <p:sp>
        <p:nvSpPr>
          <p:cNvPr id="4" name="מציין מיקום של כותרת תחתונה 3"/>
          <p:cNvSpPr>
            <a:spLocks noGrp="1"/>
          </p:cNvSpPr>
          <p:nvPr>
            <p:ph type="ftr" sz="quarter" idx="11"/>
          </p:nvPr>
        </p:nvSpPr>
        <p:spPr/>
        <p:txBody>
          <a:bodyPr/>
          <a:lstStyle/>
          <a:p>
            <a:endParaRPr lang="he-IL"/>
          </a:p>
        </p:txBody>
      </p:sp>
      <p:sp>
        <p:nvSpPr>
          <p:cNvPr id="5" name="מציין מיקום של מספר שקופית 4"/>
          <p:cNvSpPr>
            <a:spLocks noGrp="1"/>
          </p:cNvSpPr>
          <p:nvPr>
            <p:ph type="sldNum" sz="quarter" idx="12"/>
          </p:nvPr>
        </p:nvSpPr>
        <p:spPr/>
        <p:txBody>
          <a:bodyPr/>
          <a:lstStyle/>
          <a:p>
            <a:fld id="{B743F6AA-FBF2-43E9-8071-1CBC683836ED}" type="slidenum">
              <a:rPr lang="he-IL" smtClean="0"/>
              <a:t>‹#›</a:t>
            </a:fld>
            <a:endParaRPr lang="he-IL"/>
          </a:p>
        </p:txBody>
      </p:sp>
    </p:spTree>
    <p:extLst>
      <p:ext uri="{BB962C8B-B14F-4D97-AF65-F5344CB8AC3E}">
        <p14:creationId xmlns:p14="http://schemas.microsoft.com/office/powerpoint/2010/main" val="16372118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p:cNvSpPr>
            <a:spLocks noGrp="1"/>
          </p:cNvSpPr>
          <p:nvPr>
            <p:ph type="dt" sz="half" idx="10"/>
          </p:nvPr>
        </p:nvSpPr>
        <p:spPr/>
        <p:txBody>
          <a:bodyPr/>
          <a:lstStyle/>
          <a:p>
            <a:fld id="{899E4580-A63A-4836-8893-9249B248C7CE}" type="datetimeFigureOut">
              <a:rPr lang="he-IL" smtClean="0"/>
              <a:t>י"ט/אייר/תשע"ד</a:t>
            </a:fld>
            <a:endParaRPr lang="he-IL"/>
          </a:p>
        </p:txBody>
      </p:sp>
      <p:sp>
        <p:nvSpPr>
          <p:cNvPr id="3" name="מציין מיקום של כותרת תחתונה 2"/>
          <p:cNvSpPr>
            <a:spLocks noGrp="1"/>
          </p:cNvSpPr>
          <p:nvPr>
            <p:ph type="ftr" sz="quarter" idx="11"/>
          </p:nvPr>
        </p:nvSpPr>
        <p:spPr/>
        <p:txBody>
          <a:bodyPr/>
          <a:lstStyle/>
          <a:p>
            <a:endParaRPr lang="he-IL"/>
          </a:p>
        </p:txBody>
      </p:sp>
      <p:sp>
        <p:nvSpPr>
          <p:cNvPr id="4" name="מציין מיקום של מספר שקופית 3"/>
          <p:cNvSpPr>
            <a:spLocks noGrp="1"/>
          </p:cNvSpPr>
          <p:nvPr>
            <p:ph type="sldNum" sz="quarter" idx="12"/>
          </p:nvPr>
        </p:nvSpPr>
        <p:spPr/>
        <p:txBody>
          <a:bodyPr/>
          <a:lstStyle/>
          <a:p>
            <a:fld id="{B743F6AA-FBF2-43E9-8071-1CBC683836ED}" type="slidenum">
              <a:rPr lang="he-IL" smtClean="0"/>
              <a:t>‹#›</a:t>
            </a:fld>
            <a:endParaRPr lang="he-IL"/>
          </a:p>
        </p:txBody>
      </p:sp>
    </p:spTree>
    <p:extLst>
      <p:ext uri="{BB962C8B-B14F-4D97-AF65-F5344CB8AC3E}">
        <p14:creationId xmlns:p14="http://schemas.microsoft.com/office/powerpoint/2010/main" val="15498724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457200" y="273050"/>
            <a:ext cx="3008313" cy="1162050"/>
          </a:xfrm>
        </p:spPr>
        <p:txBody>
          <a:bodyPr anchor="b"/>
          <a:lstStyle>
            <a:lvl1pPr algn="r">
              <a:defRPr sz="2000" b="1"/>
            </a:lvl1pPr>
          </a:lstStyle>
          <a:p>
            <a:r>
              <a:rPr lang="he-IL" smtClean="0"/>
              <a:t>לחץ כדי לערוך סגנון כותרת של תבנית בסיס</a:t>
            </a:r>
            <a:endParaRPr lang="he-IL"/>
          </a:p>
        </p:txBody>
      </p:sp>
      <p:sp>
        <p:nvSpPr>
          <p:cNvPr id="3" name="מציין מיקום תוכן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טקסט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smtClean="0"/>
              <a:t>לחץ כדי לערוך סגנונות טקסט של תבנית בסיס</a:t>
            </a:r>
          </a:p>
        </p:txBody>
      </p:sp>
      <p:sp>
        <p:nvSpPr>
          <p:cNvPr id="5" name="מציין מיקום של תאריך 4"/>
          <p:cNvSpPr>
            <a:spLocks noGrp="1"/>
          </p:cNvSpPr>
          <p:nvPr>
            <p:ph type="dt" sz="half" idx="10"/>
          </p:nvPr>
        </p:nvSpPr>
        <p:spPr/>
        <p:txBody>
          <a:bodyPr/>
          <a:lstStyle/>
          <a:p>
            <a:fld id="{899E4580-A63A-4836-8893-9249B248C7CE}" type="datetimeFigureOut">
              <a:rPr lang="he-IL" smtClean="0"/>
              <a:t>י"ט/אייר/תשע"ד</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B743F6AA-FBF2-43E9-8071-1CBC683836ED}" type="slidenum">
              <a:rPr lang="he-IL" smtClean="0"/>
              <a:t>‹#›</a:t>
            </a:fld>
            <a:endParaRPr lang="he-IL"/>
          </a:p>
        </p:txBody>
      </p:sp>
    </p:spTree>
    <p:extLst>
      <p:ext uri="{BB962C8B-B14F-4D97-AF65-F5344CB8AC3E}">
        <p14:creationId xmlns:p14="http://schemas.microsoft.com/office/powerpoint/2010/main" val="8990338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1792288" y="4800600"/>
            <a:ext cx="5486400" cy="566738"/>
          </a:xfrm>
        </p:spPr>
        <p:txBody>
          <a:bodyPr anchor="b"/>
          <a:lstStyle>
            <a:lvl1pPr algn="r">
              <a:defRPr sz="2000" b="1"/>
            </a:lvl1pPr>
          </a:lstStyle>
          <a:p>
            <a:r>
              <a:rPr lang="he-IL" smtClean="0"/>
              <a:t>לחץ כדי לערוך סגנון כותרת של תבנית בסיס</a:t>
            </a:r>
            <a:endParaRPr lang="he-IL"/>
          </a:p>
        </p:txBody>
      </p:sp>
      <p:sp>
        <p:nvSpPr>
          <p:cNvPr id="3" name="מציין מיקום של תמונה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smtClean="0"/>
              <a:t>לחץ כדי לערוך סגנונות טקסט של תבנית בסיס</a:t>
            </a:r>
          </a:p>
        </p:txBody>
      </p:sp>
      <p:sp>
        <p:nvSpPr>
          <p:cNvPr id="5" name="מציין מיקום של תאריך 4"/>
          <p:cNvSpPr>
            <a:spLocks noGrp="1"/>
          </p:cNvSpPr>
          <p:nvPr>
            <p:ph type="dt" sz="half" idx="10"/>
          </p:nvPr>
        </p:nvSpPr>
        <p:spPr/>
        <p:txBody>
          <a:bodyPr/>
          <a:lstStyle/>
          <a:p>
            <a:fld id="{899E4580-A63A-4836-8893-9249B248C7CE}" type="datetimeFigureOut">
              <a:rPr lang="he-IL" smtClean="0"/>
              <a:t>י"ט/אייר/תשע"ד</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B743F6AA-FBF2-43E9-8071-1CBC683836ED}" type="slidenum">
              <a:rPr lang="he-IL" smtClean="0"/>
              <a:t>‹#›</a:t>
            </a:fld>
            <a:endParaRPr lang="he-IL"/>
          </a:p>
        </p:txBody>
      </p:sp>
    </p:spTree>
    <p:extLst>
      <p:ext uri="{BB962C8B-B14F-4D97-AF65-F5344CB8AC3E}">
        <p14:creationId xmlns:p14="http://schemas.microsoft.com/office/powerpoint/2010/main" val="7464537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של טקסט אנכי 2"/>
          <p:cNvSpPr>
            <a:spLocks noGrp="1"/>
          </p:cNvSpPr>
          <p:nvPr>
            <p:ph type="body" orient="vert" idx="1"/>
          </p:nvPr>
        </p:nvSpPr>
        <p:spPr/>
        <p:txBody>
          <a:bodyPr vert="eaVert"/>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10"/>
          </p:nvPr>
        </p:nvSpPr>
        <p:spPr/>
        <p:txBody>
          <a:bodyPr/>
          <a:lstStyle/>
          <a:p>
            <a:fld id="{899E4580-A63A-4836-8893-9249B248C7CE}" type="datetimeFigureOut">
              <a:rPr lang="he-IL" smtClean="0"/>
              <a:t>י"ט/אייר/תשע"ד</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B743F6AA-FBF2-43E9-8071-1CBC683836ED}" type="slidenum">
              <a:rPr lang="he-IL" smtClean="0"/>
              <a:t>‹#›</a:t>
            </a:fld>
            <a:endParaRPr lang="he-IL"/>
          </a:p>
        </p:txBody>
      </p:sp>
    </p:spTree>
    <p:extLst>
      <p:ext uri="{BB962C8B-B14F-4D97-AF65-F5344CB8AC3E}">
        <p14:creationId xmlns:p14="http://schemas.microsoft.com/office/powerpoint/2010/main" val="26378058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p:cNvSpPr>
            <a:spLocks noGrp="1"/>
          </p:cNvSpPr>
          <p:nvPr>
            <p:ph type="title" orient="vert"/>
          </p:nvPr>
        </p:nvSpPr>
        <p:spPr>
          <a:xfrm>
            <a:off x="6629400" y="274638"/>
            <a:ext cx="2057400" cy="5851525"/>
          </a:xfrm>
        </p:spPr>
        <p:txBody>
          <a:bodyPr vert="eaVert"/>
          <a:lstStyle/>
          <a:p>
            <a:r>
              <a:rPr lang="he-IL" smtClean="0"/>
              <a:t>לחץ כדי לערוך סגנון כותרת של תבנית בסיס</a:t>
            </a:r>
            <a:endParaRPr lang="he-IL"/>
          </a:p>
        </p:txBody>
      </p:sp>
      <p:sp>
        <p:nvSpPr>
          <p:cNvPr id="3" name="מציין מיקום של טקסט אנכי 2"/>
          <p:cNvSpPr>
            <a:spLocks noGrp="1"/>
          </p:cNvSpPr>
          <p:nvPr>
            <p:ph type="body" orient="vert" idx="1"/>
          </p:nvPr>
        </p:nvSpPr>
        <p:spPr>
          <a:xfrm>
            <a:off x="457200" y="274638"/>
            <a:ext cx="6019800" cy="5851525"/>
          </a:xfrm>
        </p:spPr>
        <p:txBody>
          <a:bodyPr vert="eaVert"/>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10"/>
          </p:nvPr>
        </p:nvSpPr>
        <p:spPr/>
        <p:txBody>
          <a:bodyPr/>
          <a:lstStyle/>
          <a:p>
            <a:fld id="{899E4580-A63A-4836-8893-9249B248C7CE}" type="datetimeFigureOut">
              <a:rPr lang="he-IL" smtClean="0"/>
              <a:t>י"ט/אייר/תשע"ד</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B743F6AA-FBF2-43E9-8071-1CBC683836ED}" type="slidenum">
              <a:rPr lang="he-IL" smtClean="0"/>
              <a:t>‹#›</a:t>
            </a:fld>
            <a:endParaRPr lang="he-IL"/>
          </a:p>
        </p:txBody>
      </p:sp>
    </p:spTree>
    <p:extLst>
      <p:ext uri="{BB962C8B-B14F-4D97-AF65-F5344CB8AC3E}">
        <p14:creationId xmlns:p14="http://schemas.microsoft.com/office/powerpoint/2010/main" val="24789505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he-IL" smtClean="0"/>
              <a:t>לחץ כדי לערוך סגנון כותרת של תבנית בסיס</a:t>
            </a:r>
            <a:endParaRPr lang="he-IL"/>
          </a:p>
        </p:txBody>
      </p:sp>
      <p:sp>
        <p:nvSpPr>
          <p:cNvPr id="3" name="מציין מיקום טקסט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899E4580-A63A-4836-8893-9249B248C7CE}" type="datetimeFigureOut">
              <a:rPr lang="he-IL" smtClean="0"/>
              <a:t>י"ט/אייר/תשע"ד</a:t>
            </a:fld>
            <a:endParaRPr lang="he-IL"/>
          </a:p>
        </p:txBody>
      </p:sp>
      <p:sp>
        <p:nvSpPr>
          <p:cNvPr id="5" name="מציין מיקום של כותרת תחתונה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he-IL"/>
          </a:p>
        </p:txBody>
      </p:sp>
      <p:sp>
        <p:nvSpPr>
          <p:cNvPr id="6" name="מציין מיקום של מספר שקופית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B743F6AA-FBF2-43E9-8071-1CBC683836ED}" type="slidenum">
              <a:rPr lang="he-IL" smtClean="0"/>
              <a:t>‹#›</a:t>
            </a:fld>
            <a:endParaRPr lang="he-IL"/>
          </a:p>
        </p:txBody>
      </p:sp>
    </p:spTree>
    <p:extLst>
      <p:ext uri="{BB962C8B-B14F-4D97-AF65-F5344CB8AC3E}">
        <p14:creationId xmlns:p14="http://schemas.microsoft.com/office/powerpoint/2010/main" val="228070433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467544" y="2564904"/>
            <a:ext cx="8229600" cy="1143000"/>
          </a:xfrm>
        </p:spPr>
        <p:txBody>
          <a:bodyPr>
            <a:normAutofit/>
          </a:bodyPr>
          <a:lstStyle/>
          <a:p>
            <a:r>
              <a:rPr lang="he-IL" sz="6600" dirty="0" smtClean="0"/>
              <a:t>חשבון ז' ט' תרמ"ב</a:t>
            </a:r>
            <a:endParaRPr lang="he-IL" sz="6600" dirty="0"/>
          </a:p>
        </p:txBody>
      </p:sp>
    </p:spTree>
    <p:extLst>
      <p:ext uri="{BB962C8B-B14F-4D97-AF65-F5344CB8AC3E}">
        <p14:creationId xmlns:p14="http://schemas.microsoft.com/office/powerpoint/2010/main" val="13703681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rmAutofit fontScale="90000"/>
          </a:bodyPr>
          <a:lstStyle/>
          <a:p>
            <a:r>
              <a:rPr lang="he-IL" dirty="0"/>
              <a:t>רמב"ם הלכות קידוש החודש </a:t>
            </a:r>
            <a:r>
              <a:rPr lang="he-IL" dirty="0" smtClean="0"/>
              <a:t>פ"ט </a:t>
            </a:r>
            <a:r>
              <a:rPr lang="he-IL" dirty="0" err="1" smtClean="0"/>
              <a:t>ה"ג</a:t>
            </a:r>
            <a:r>
              <a:rPr lang="he-IL" dirty="0" smtClean="0"/>
              <a:t> </a:t>
            </a:r>
            <a:r>
              <a:rPr lang="he-IL" dirty="0"/>
              <a:t/>
            </a:r>
            <a:br>
              <a:rPr lang="he-IL" dirty="0"/>
            </a:br>
            <a:r>
              <a:rPr lang="he-IL" dirty="0" smtClean="0"/>
              <a:t>חשבון התקופות לפי שיטת שמואל</a:t>
            </a:r>
            <a:endParaRPr lang="he-IL" dirty="0"/>
          </a:p>
        </p:txBody>
      </p:sp>
      <p:sp>
        <p:nvSpPr>
          <p:cNvPr id="3" name="מציין מיקום תוכן 2"/>
          <p:cNvSpPr>
            <a:spLocks noGrp="1"/>
          </p:cNvSpPr>
          <p:nvPr>
            <p:ph idx="1"/>
          </p:nvPr>
        </p:nvSpPr>
        <p:spPr/>
        <p:txBody>
          <a:bodyPr>
            <a:normAutofit lnSpcReduction="10000"/>
          </a:bodyPr>
          <a:lstStyle/>
          <a:p>
            <a:endParaRPr lang="he-IL" dirty="0"/>
          </a:p>
          <a:p>
            <a:pPr marL="0" indent="0">
              <a:buNone/>
            </a:pPr>
            <a:r>
              <a:rPr lang="he-IL" dirty="0" smtClean="0"/>
              <a:t>תקופת </a:t>
            </a:r>
            <a:r>
              <a:rPr lang="he-IL" dirty="0"/>
              <a:t>ניסן היא השעה והחלק שתכנס בו השמש </a:t>
            </a:r>
            <a:r>
              <a:rPr lang="he-IL" dirty="0" smtClean="0"/>
              <a:t>לתחילת </a:t>
            </a:r>
            <a:r>
              <a:rPr lang="he-IL" dirty="0"/>
              <a:t>מזל טלה, ותקופת תמוז היות השמש בראש מזל סרטן, ותקופת תשרי היות השמש בראש מזל מאזנים, ותקופת טבת היות השמש בראש מזל גדי, ותקופת ניסן היתה בשנה הראשונה של יצירה לפי חשבון זה קודם מולד ניסן </a:t>
            </a:r>
            <a:r>
              <a:rPr lang="he-IL" b="1" dirty="0"/>
              <a:t>בשבעה ימים ותשע שעות ושש מאות ושנים וארבעים חלקים</a:t>
            </a:r>
            <a:r>
              <a:rPr lang="he-IL" dirty="0"/>
              <a:t>, </a:t>
            </a:r>
            <a:r>
              <a:rPr lang="en-US" dirty="0" smtClean="0"/>
              <a:t/>
            </a:r>
            <a:br>
              <a:rPr lang="en-US" dirty="0" smtClean="0"/>
            </a:br>
            <a:r>
              <a:rPr lang="he-IL" dirty="0" smtClean="0"/>
              <a:t>סימנה </a:t>
            </a:r>
            <a:r>
              <a:rPr lang="he-IL" dirty="0" err="1"/>
              <a:t>ז"ט</a:t>
            </a:r>
            <a:r>
              <a:rPr lang="he-IL" dirty="0"/>
              <a:t> תרמ"ב. </a:t>
            </a:r>
          </a:p>
          <a:p>
            <a:endParaRPr lang="he-IL" dirty="0"/>
          </a:p>
          <a:p>
            <a:endParaRPr lang="he-IL" dirty="0"/>
          </a:p>
        </p:txBody>
      </p:sp>
    </p:spTree>
    <p:extLst>
      <p:ext uri="{BB962C8B-B14F-4D97-AF65-F5344CB8AC3E}">
        <p14:creationId xmlns:p14="http://schemas.microsoft.com/office/powerpoint/2010/main" val="3461807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rmAutofit fontScale="90000"/>
          </a:bodyPr>
          <a:lstStyle/>
          <a:p>
            <a:r>
              <a:rPr lang="he-IL" dirty="0" smtClean="0"/>
              <a:t>תוספות ר"ה ח. ח: </a:t>
            </a:r>
            <a:r>
              <a:rPr lang="en-US" dirty="0" smtClean="0"/>
              <a:t/>
            </a:r>
            <a:br>
              <a:rPr lang="en-US" dirty="0" smtClean="0"/>
            </a:br>
            <a:r>
              <a:rPr lang="he-IL" dirty="0" smtClean="0"/>
              <a:t>מחלוקת רבי אליעזר ורבי יהושע</a:t>
            </a:r>
            <a:endParaRPr lang="he-IL" dirty="0"/>
          </a:p>
        </p:txBody>
      </p:sp>
      <p:sp>
        <p:nvSpPr>
          <p:cNvPr id="3" name="מציין מיקום תוכן 2"/>
          <p:cNvSpPr>
            <a:spLocks noGrp="1"/>
          </p:cNvSpPr>
          <p:nvPr>
            <p:ph idx="1"/>
          </p:nvPr>
        </p:nvSpPr>
        <p:spPr/>
        <p:txBody>
          <a:bodyPr>
            <a:noAutofit/>
          </a:bodyPr>
          <a:lstStyle/>
          <a:p>
            <a:endParaRPr lang="he-IL" sz="1600" dirty="0" smtClean="0"/>
          </a:p>
          <a:p>
            <a:pPr marL="0" indent="0">
              <a:buNone/>
            </a:pPr>
            <a:r>
              <a:rPr lang="he-IL" sz="2400" dirty="0" smtClean="0"/>
              <a:t>לתקופות </a:t>
            </a:r>
            <a:r>
              <a:rPr lang="he-IL" sz="2400" dirty="0" err="1" smtClean="0"/>
              <a:t>כר"א</a:t>
            </a:r>
            <a:r>
              <a:rPr lang="he-IL" sz="2400" dirty="0" smtClean="0"/>
              <a:t> </a:t>
            </a:r>
            <a:r>
              <a:rPr lang="he-IL" sz="2400" dirty="0" err="1" smtClean="0"/>
              <a:t>דאמר</a:t>
            </a:r>
            <a:r>
              <a:rPr lang="he-IL" sz="2400" dirty="0" smtClean="0"/>
              <a:t> בתשרי נברא העולם - </a:t>
            </a:r>
            <a:r>
              <a:rPr lang="he-IL" sz="2400" dirty="0" err="1" smtClean="0"/>
              <a:t>ומונין</a:t>
            </a:r>
            <a:r>
              <a:rPr lang="he-IL" sz="2400" dirty="0" smtClean="0"/>
              <a:t> מולד הלבנה והתקופה מאחד בתשרי ורבי יהושע מונה מניסן ויש נפקותא מרובה בדבר במה שקודם מנין של זה </a:t>
            </a:r>
            <a:r>
              <a:rPr lang="he-IL" sz="2400" dirty="0" err="1" smtClean="0"/>
              <a:t>למנין</a:t>
            </a:r>
            <a:r>
              <a:rPr lang="he-IL" sz="2400" dirty="0" smtClean="0"/>
              <a:t> של זה חצי שנה והא </a:t>
            </a:r>
            <a:r>
              <a:rPr lang="he-IL" sz="2400" dirty="0" err="1" smtClean="0"/>
              <a:t>דקיימא</a:t>
            </a:r>
            <a:r>
              <a:rPr lang="he-IL" sz="2400" dirty="0" smtClean="0"/>
              <a:t> לן פרק כיצד </a:t>
            </a:r>
            <a:r>
              <a:rPr lang="he-IL" sz="2400" dirty="0" err="1" smtClean="0"/>
              <a:t>מעברין</a:t>
            </a:r>
            <a:r>
              <a:rPr lang="he-IL" sz="2400" dirty="0" smtClean="0"/>
              <a:t> (עירובין ד' נו. ושם) </a:t>
            </a:r>
            <a:r>
              <a:rPr lang="he-IL" sz="2400" dirty="0" err="1" smtClean="0"/>
              <a:t>דאין</a:t>
            </a:r>
            <a:r>
              <a:rPr lang="he-IL" sz="2400" dirty="0" smtClean="0"/>
              <a:t> תקופת ניסן נופלת אלא בארבעה רבעי היום אם בתחילת היום וכו' היינו משום </a:t>
            </a:r>
            <a:r>
              <a:rPr lang="he-IL" sz="2400" dirty="0" err="1" smtClean="0"/>
              <a:t>דהתם</a:t>
            </a:r>
            <a:r>
              <a:rPr lang="he-IL" sz="2400" dirty="0" smtClean="0"/>
              <a:t> </a:t>
            </a:r>
            <a:r>
              <a:rPr lang="he-IL" sz="2400" dirty="0" err="1" smtClean="0"/>
              <a:t>כולהו</a:t>
            </a:r>
            <a:r>
              <a:rPr lang="he-IL" sz="2400" dirty="0" smtClean="0"/>
              <a:t> כר' יהושע </a:t>
            </a:r>
            <a:r>
              <a:rPr lang="he-IL" sz="2400" dirty="0" err="1" smtClean="0"/>
              <a:t>דתניא</a:t>
            </a:r>
            <a:r>
              <a:rPr lang="he-IL" sz="2400" dirty="0" smtClean="0"/>
              <a:t> בברייתא כוותיה </a:t>
            </a:r>
            <a:r>
              <a:rPr lang="he-IL" sz="2400" dirty="0" err="1" smtClean="0"/>
              <a:t>דשמואל</a:t>
            </a:r>
            <a:r>
              <a:rPr lang="he-IL" sz="2400" dirty="0" smtClean="0"/>
              <a:t> סבר כר' יהושע </a:t>
            </a:r>
            <a:r>
              <a:rPr lang="he-IL" sz="2400" dirty="0" err="1" smtClean="0"/>
              <a:t>דלר"א</a:t>
            </a:r>
            <a:r>
              <a:rPr lang="he-IL" sz="2400" dirty="0" smtClean="0"/>
              <a:t> בכ"ה באלול נברא העולם </a:t>
            </a:r>
            <a:r>
              <a:rPr lang="he-IL" sz="2400" dirty="0" err="1" smtClean="0"/>
              <a:t>ולר</a:t>
            </a:r>
            <a:r>
              <a:rPr lang="he-IL" sz="2400" dirty="0" smtClean="0"/>
              <a:t>' יהושע בכ"ה באדר היינו </a:t>
            </a:r>
            <a:r>
              <a:rPr lang="he-IL" sz="2400" dirty="0" err="1" smtClean="0"/>
              <a:t>דכשנברא</a:t>
            </a:r>
            <a:r>
              <a:rPr lang="he-IL" sz="2400" dirty="0" smtClean="0"/>
              <a:t> אדם בששי קדש החדש </a:t>
            </a:r>
            <a:r>
              <a:rPr lang="he-IL" sz="2400" b="1" dirty="0" smtClean="0"/>
              <a:t>וזה טעם </a:t>
            </a:r>
            <a:r>
              <a:rPr lang="he-IL" sz="2400" b="1" u="sng" dirty="0" smtClean="0"/>
              <a:t>למחשבי </a:t>
            </a:r>
            <a:r>
              <a:rPr lang="he-IL" sz="2400" b="1" u="sng" dirty="0" err="1" smtClean="0"/>
              <a:t>העבור</a:t>
            </a:r>
            <a:r>
              <a:rPr lang="he-IL" sz="2400" b="1" u="sng" dirty="0" smtClean="0"/>
              <a:t> </a:t>
            </a:r>
            <a:r>
              <a:rPr lang="he-IL" sz="2400" b="1" dirty="0" smtClean="0"/>
              <a:t>לאחר שצרפו כל השעות והקפה של כל מחזורים </a:t>
            </a:r>
            <a:r>
              <a:rPr lang="he-IL" sz="2400" b="1" dirty="0" err="1" smtClean="0"/>
              <a:t>שמסירין</a:t>
            </a:r>
            <a:r>
              <a:rPr lang="he-IL" sz="2400" b="1" dirty="0" smtClean="0"/>
              <a:t> </a:t>
            </a:r>
            <a:r>
              <a:rPr lang="he-IL" sz="2400" b="1" dirty="0" err="1" smtClean="0"/>
              <a:t>ז"ט</a:t>
            </a:r>
            <a:r>
              <a:rPr lang="he-IL" sz="2400" b="1" dirty="0" smtClean="0"/>
              <a:t> תרמ"ב </a:t>
            </a:r>
            <a:r>
              <a:rPr lang="he-IL" sz="2400" dirty="0" smtClean="0"/>
              <a:t>פי' ז' ימים תשע שעות תרמ"ב חלקים </a:t>
            </a:r>
            <a:r>
              <a:rPr lang="he-IL" sz="2400" dirty="0" err="1" smtClean="0"/>
              <a:t>דרגילים</a:t>
            </a:r>
            <a:r>
              <a:rPr lang="he-IL" sz="2400" dirty="0" smtClean="0"/>
              <a:t> לומר לפי </a:t>
            </a:r>
            <a:r>
              <a:rPr lang="he-IL" sz="2400" dirty="0" err="1" smtClean="0"/>
              <a:t>שהיתה</a:t>
            </a:r>
            <a:r>
              <a:rPr lang="he-IL" sz="2400" dirty="0" smtClean="0"/>
              <a:t> הלבנה נזופה ע"י שקטרגה ונהגה נזיפה בעצמה </a:t>
            </a:r>
            <a:r>
              <a:rPr lang="he-IL" sz="2400" dirty="0" err="1" smtClean="0"/>
              <a:t>ז"ט</a:t>
            </a:r>
            <a:r>
              <a:rPr lang="he-IL" sz="2400" dirty="0" smtClean="0"/>
              <a:t> תרמ"ב ולא מצינו טעם זה</a:t>
            </a:r>
            <a:endParaRPr lang="he-IL" sz="2400" dirty="0"/>
          </a:p>
        </p:txBody>
      </p:sp>
    </p:spTree>
    <p:extLst>
      <p:ext uri="{BB962C8B-B14F-4D97-AF65-F5344CB8AC3E}">
        <p14:creationId xmlns:p14="http://schemas.microsoft.com/office/powerpoint/2010/main" val="20308414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457200" y="764704"/>
            <a:ext cx="8229600" cy="5361459"/>
          </a:xfrm>
        </p:spPr>
        <p:txBody>
          <a:bodyPr>
            <a:normAutofit fontScale="77500" lnSpcReduction="20000"/>
          </a:bodyPr>
          <a:lstStyle/>
          <a:p>
            <a:r>
              <a:rPr lang="he-IL" sz="3400" dirty="0" smtClean="0"/>
              <a:t>בכל מקום אלא זהו הטעם לפי שהמונה מבריאת העולם לא מונה ר"ה עד יום ששי שנברא אדם הראשון ובשעה תשיעית נצטווה </a:t>
            </a:r>
            <a:r>
              <a:rPr lang="he-IL" sz="3400" dirty="0" err="1" smtClean="0"/>
              <a:t>כדאמר</a:t>
            </a:r>
            <a:r>
              <a:rPr lang="he-IL" sz="3400" dirty="0" smtClean="0"/>
              <a:t> פרק אחד דיני ממונות (סנהדרין ד' לח:) ומסתמא אז קדש החדש </a:t>
            </a:r>
            <a:r>
              <a:rPr lang="he-IL" sz="3400" dirty="0" err="1" smtClean="0"/>
              <a:t>ומשקדש</a:t>
            </a:r>
            <a:r>
              <a:rPr lang="he-IL" sz="3400" dirty="0" smtClean="0"/>
              <a:t> החדש ע"כ היה המולד </a:t>
            </a:r>
            <a:r>
              <a:rPr lang="en-US" sz="3400" dirty="0" smtClean="0"/>
              <a:t/>
            </a:r>
            <a:br>
              <a:rPr lang="en-US" sz="3400" dirty="0" smtClean="0"/>
            </a:br>
            <a:r>
              <a:rPr lang="he-IL" sz="3400" dirty="0" smtClean="0"/>
              <a:t>ו' שעות קודם, </a:t>
            </a:r>
            <a:r>
              <a:rPr lang="he-IL" sz="3400" dirty="0" err="1" smtClean="0"/>
              <a:t>דשית</a:t>
            </a:r>
            <a:r>
              <a:rPr lang="he-IL" sz="3400" dirty="0" smtClean="0"/>
              <a:t> שעי מכסי </a:t>
            </a:r>
            <a:r>
              <a:rPr lang="he-IL" sz="3400" dirty="0" err="1" smtClean="0"/>
              <a:t>סיהרא</a:t>
            </a:r>
            <a:r>
              <a:rPr lang="he-IL" sz="3400" dirty="0" smtClean="0"/>
              <a:t> ונמצא המולד בתחילת שעה ט"ו </a:t>
            </a:r>
            <a:r>
              <a:rPr lang="he-IL" sz="3400" dirty="0"/>
              <a:t>(בשעה 8</a:t>
            </a:r>
            <a:r>
              <a:rPr lang="he-IL" sz="3400" dirty="0" smtClean="0"/>
              <a:t>:00</a:t>
            </a:r>
            <a:r>
              <a:rPr lang="he-IL" sz="3400" dirty="0"/>
              <a:t>) </a:t>
            </a:r>
            <a:r>
              <a:rPr lang="he-IL" sz="3400" dirty="0" err="1"/>
              <a:t>דהיא</a:t>
            </a:r>
            <a:r>
              <a:rPr lang="he-IL" sz="3400" dirty="0"/>
              <a:t> </a:t>
            </a:r>
            <a:r>
              <a:rPr lang="he-IL" sz="3400" dirty="0" smtClean="0"/>
              <a:t>שעה שלישית של יום וסימן</a:t>
            </a:r>
            <a:r>
              <a:rPr lang="he-IL" sz="3500" u="sng" dirty="0">
                <a:solidFill>
                  <a:srgbClr val="FF0000"/>
                </a:solidFill>
              </a:rPr>
              <a:t> וי"ד </a:t>
            </a:r>
            <a:r>
              <a:rPr lang="he-IL" sz="3400" dirty="0" smtClean="0"/>
              <a:t>פי' ביום ו' בסוף שעה י"ד היה המולד מאחר שלא היה ר"ה עד יום ו' שקידש אדם הראשון החדש נמצא שנברא העולם בכ"ה באלול ואותה שנה של תוהו </a:t>
            </a:r>
            <a:r>
              <a:rPr lang="he-IL" sz="3400" dirty="0" err="1" smtClean="0"/>
              <a:t>שמונין</a:t>
            </a:r>
            <a:r>
              <a:rPr lang="he-IL" sz="3400" dirty="0" smtClean="0"/>
              <a:t> משום </a:t>
            </a:r>
            <a:r>
              <a:rPr lang="he-IL" sz="3400" dirty="0" err="1" smtClean="0"/>
              <a:t>דיום</a:t>
            </a:r>
            <a:r>
              <a:rPr lang="he-IL" sz="3400" dirty="0" smtClean="0"/>
              <a:t> אחד בשנה חשוב שנה </a:t>
            </a:r>
            <a:r>
              <a:rPr lang="he-IL" sz="3400" b="1" dirty="0" smtClean="0">
                <a:solidFill>
                  <a:srgbClr val="0070C0"/>
                </a:solidFill>
              </a:rPr>
              <a:t>וכשתדקדק על מולד ניסן של תוהו שלפני תשרי של יישוב שבו נברא אדם תמצא מולד ניסן ברביעי בתשע שעות תרמ"ב חלקים</a:t>
            </a:r>
            <a:r>
              <a:rPr lang="he-IL" sz="3400" dirty="0" smtClean="0"/>
              <a:t> שאתה צריך להשליך </a:t>
            </a:r>
            <a:r>
              <a:rPr lang="he-IL" sz="3500" u="sng" dirty="0">
                <a:solidFill>
                  <a:srgbClr val="FF0000"/>
                </a:solidFill>
              </a:rPr>
              <a:t>ב' ד' תל"ח </a:t>
            </a:r>
            <a:r>
              <a:rPr lang="he-IL" sz="3400" dirty="0" smtClean="0"/>
              <a:t>לאחריו ב' ימים ד' שעות תל"ח חלקים </a:t>
            </a:r>
            <a:r>
              <a:rPr lang="he-IL" sz="3400" dirty="0" smtClean="0">
                <a:solidFill>
                  <a:srgbClr val="FF0000"/>
                </a:solidFill>
              </a:rPr>
              <a:t>ומולד תשרי של תוהו שלפניו שנמצא </a:t>
            </a:r>
            <a:r>
              <a:rPr lang="he-IL" sz="3500" u="sng" dirty="0">
                <a:solidFill>
                  <a:srgbClr val="FF0000"/>
                </a:solidFill>
              </a:rPr>
              <a:t>ב' ה' ר"ד </a:t>
            </a:r>
            <a:r>
              <a:rPr lang="he-IL" sz="3400" dirty="0" smtClean="0"/>
              <a:t>ולתקופה מניסן של תוהו מונין </a:t>
            </a:r>
            <a:r>
              <a:rPr lang="he-IL" sz="3400" dirty="0" err="1" smtClean="0"/>
              <a:t>שהיתה</a:t>
            </a:r>
            <a:r>
              <a:rPr lang="he-IL" sz="3400" dirty="0" smtClean="0"/>
              <a:t> התקופה בתחילת ליל ארבעה ונמצאת תקופת תשרי של יישוב של אחריו ביום </a:t>
            </a:r>
            <a:r>
              <a:rPr lang="he-IL" sz="3500" u="sng" dirty="0">
                <a:solidFill>
                  <a:srgbClr val="FF0000"/>
                </a:solidFill>
              </a:rPr>
              <a:t>ד' ט"ו </a:t>
            </a:r>
            <a:r>
              <a:rPr lang="he-IL" sz="3400" dirty="0" smtClean="0"/>
              <a:t>שעות</a:t>
            </a:r>
          </a:p>
          <a:p>
            <a:endParaRPr lang="he-IL" dirty="0"/>
          </a:p>
        </p:txBody>
      </p:sp>
    </p:spTree>
    <p:extLst>
      <p:ext uri="{BB962C8B-B14F-4D97-AF65-F5344CB8AC3E}">
        <p14:creationId xmlns:p14="http://schemas.microsoft.com/office/powerpoint/2010/main" val="737758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457200" y="548680"/>
            <a:ext cx="8229600" cy="5577483"/>
          </a:xfrm>
        </p:spPr>
        <p:txBody>
          <a:bodyPr>
            <a:normAutofit fontScale="85000" lnSpcReduction="20000"/>
          </a:bodyPr>
          <a:lstStyle/>
          <a:p>
            <a:pPr marL="0" indent="0">
              <a:buNone/>
            </a:pPr>
            <a:r>
              <a:rPr lang="he-IL" dirty="0" err="1" smtClean="0"/>
              <a:t>כדאמרינן</a:t>
            </a:r>
            <a:r>
              <a:rPr lang="he-IL" dirty="0" smtClean="0"/>
              <a:t> בפרק כיצד </a:t>
            </a:r>
            <a:r>
              <a:rPr lang="he-IL" dirty="0" err="1" smtClean="0"/>
              <a:t>מעברין</a:t>
            </a:r>
            <a:r>
              <a:rPr lang="he-IL" dirty="0" smtClean="0"/>
              <a:t> אין בין תקופה לתקופה אלא תשעים ואחד יום וז' שעות ומחצה נמצא דשתי תקופות ט"ו שעות ונמצא </a:t>
            </a:r>
            <a:r>
              <a:rPr lang="he-IL" dirty="0" err="1" smtClean="0"/>
              <a:t>דקדמה</a:t>
            </a:r>
            <a:r>
              <a:rPr lang="he-IL" dirty="0" smtClean="0"/>
              <a:t> תקופת תשרי למולד </a:t>
            </a:r>
            <a:r>
              <a:rPr lang="he-IL" u="sng" dirty="0">
                <a:solidFill>
                  <a:srgbClr val="FF0000"/>
                </a:solidFill>
              </a:rPr>
              <a:t>א' כ"ג </a:t>
            </a:r>
            <a:r>
              <a:rPr lang="he-IL" dirty="0" smtClean="0"/>
              <a:t>פי' יום אחד כ"ג שעות ונמצא </a:t>
            </a:r>
            <a:r>
              <a:rPr lang="he-IL" dirty="0" err="1" smtClean="0"/>
              <a:t>דקדמה</a:t>
            </a:r>
            <a:r>
              <a:rPr lang="he-IL" dirty="0" smtClean="0"/>
              <a:t> תקופת ניסן את המולד </a:t>
            </a:r>
            <a:r>
              <a:rPr lang="en-US" dirty="0" smtClean="0"/>
              <a:t/>
            </a:r>
            <a:br>
              <a:rPr lang="en-US" dirty="0" smtClean="0"/>
            </a:br>
            <a:r>
              <a:rPr lang="he-IL" dirty="0" smtClean="0"/>
              <a:t>ז' ט' תרמ"ב דל חצי </a:t>
            </a:r>
            <a:r>
              <a:rPr lang="he-IL" strike="sngStrike" dirty="0" smtClean="0">
                <a:solidFill>
                  <a:schemeClr val="bg1">
                    <a:lumMod val="65000"/>
                  </a:schemeClr>
                </a:solidFill>
              </a:rPr>
              <a:t>(שעה) </a:t>
            </a:r>
            <a:r>
              <a:rPr lang="he-IL" dirty="0" smtClean="0"/>
              <a:t>עודפת התקופה על המולד </a:t>
            </a:r>
            <a:r>
              <a:rPr lang="en-US" dirty="0" smtClean="0"/>
              <a:t/>
            </a:r>
            <a:br>
              <a:rPr lang="en-US" dirty="0" smtClean="0"/>
            </a:br>
            <a:r>
              <a:rPr lang="he-IL" u="sng" dirty="0" smtClean="0">
                <a:solidFill>
                  <a:srgbClr val="FF0000"/>
                </a:solidFill>
              </a:rPr>
              <a:t>ה' י' תרמ"ב </a:t>
            </a:r>
            <a:r>
              <a:rPr lang="he-IL" dirty="0" smtClean="0"/>
              <a:t>פי' ה' ימים י' שעות תרמ"ב חלקים </a:t>
            </a:r>
            <a:r>
              <a:rPr lang="he-IL" dirty="0" smtClean="0">
                <a:solidFill>
                  <a:srgbClr val="FF0000"/>
                </a:solidFill>
              </a:rPr>
              <a:t>וכשתצרף </a:t>
            </a:r>
            <a:r>
              <a:rPr lang="en-US" dirty="0" smtClean="0">
                <a:solidFill>
                  <a:srgbClr val="FF0000"/>
                </a:solidFill>
              </a:rPr>
              <a:t/>
            </a:r>
            <a:br>
              <a:rPr lang="en-US" dirty="0" smtClean="0">
                <a:solidFill>
                  <a:srgbClr val="FF0000"/>
                </a:solidFill>
              </a:rPr>
            </a:br>
            <a:r>
              <a:rPr lang="he-IL" u="sng" dirty="0" smtClean="0">
                <a:solidFill>
                  <a:srgbClr val="FF0000"/>
                </a:solidFill>
              </a:rPr>
              <a:t>ה' י' תרמ"ב </a:t>
            </a:r>
            <a:r>
              <a:rPr lang="he-IL" dirty="0" smtClean="0"/>
              <a:t>עם</a:t>
            </a:r>
            <a:r>
              <a:rPr lang="he-IL" dirty="0" smtClean="0">
                <a:solidFill>
                  <a:srgbClr val="FF0000"/>
                </a:solidFill>
              </a:rPr>
              <a:t> </a:t>
            </a:r>
            <a:r>
              <a:rPr lang="he-IL" u="sng" dirty="0">
                <a:solidFill>
                  <a:srgbClr val="FF0000"/>
                </a:solidFill>
              </a:rPr>
              <a:t>א' כ"ג </a:t>
            </a:r>
            <a:r>
              <a:rPr lang="he-IL" dirty="0" smtClean="0"/>
              <a:t>עולה</a:t>
            </a:r>
            <a:r>
              <a:rPr lang="he-IL" dirty="0" smtClean="0">
                <a:solidFill>
                  <a:srgbClr val="FF0000"/>
                </a:solidFill>
              </a:rPr>
              <a:t> </a:t>
            </a:r>
            <a:r>
              <a:rPr lang="he-IL" u="sng" dirty="0">
                <a:solidFill>
                  <a:srgbClr val="FF0000"/>
                </a:solidFill>
              </a:rPr>
              <a:t>ז' ט' תרמ"ב </a:t>
            </a:r>
            <a:r>
              <a:rPr lang="he-IL" dirty="0" smtClean="0"/>
              <a:t>והרי עכשיו </a:t>
            </a:r>
            <a:r>
              <a:rPr lang="he-IL" dirty="0" err="1" smtClean="0"/>
              <a:t>נוהגין</a:t>
            </a:r>
            <a:r>
              <a:rPr lang="he-IL" dirty="0" smtClean="0"/>
              <a:t> למנות מתשרי של תוהו שנות העולם כדפי' </a:t>
            </a:r>
            <a:r>
              <a:rPr lang="he-IL" dirty="0" err="1" smtClean="0"/>
              <a:t>דיום</a:t>
            </a:r>
            <a:r>
              <a:rPr lang="he-IL" dirty="0" smtClean="0"/>
              <a:t> אחד בשנה חשוב שנה ותקופת ניסן מונין מולד תשרי </a:t>
            </a:r>
            <a:r>
              <a:rPr lang="he-IL" u="sng" dirty="0">
                <a:solidFill>
                  <a:srgbClr val="FF0000"/>
                </a:solidFill>
              </a:rPr>
              <a:t>ב' ה' ר"ד </a:t>
            </a:r>
            <a:r>
              <a:rPr lang="he-IL" dirty="0" smtClean="0"/>
              <a:t>וזקוקים להסיר </a:t>
            </a:r>
            <a:r>
              <a:rPr lang="he-IL" u="sng" dirty="0">
                <a:solidFill>
                  <a:srgbClr val="FF0000"/>
                </a:solidFill>
              </a:rPr>
              <a:t>ז' ט' תרמ"ב </a:t>
            </a:r>
            <a:r>
              <a:rPr lang="he-IL" dirty="0" smtClean="0"/>
              <a:t>ודבר </a:t>
            </a:r>
            <a:r>
              <a:rPr lang="he-IL" dirty="0" err="1" smtClean="0"/>
              <a:t>תימה</a:t>
            </a:r>
            <a:r>
              <a:rPr lang="he-IL" dirty="0" smtClean="0"/>
              <a:t> הוא במה נחלקו ר"א ור' יהושע </a:t>
            </a:r>
            <a:r>
              <a:rPr lang="he-IL" dirty="0" err="1" smtClean="0"/>
              <a:t>דתניא</a:t>
            </a:r>
            <a:r>
              <a:rPr lang="he-IL" dirty="0" smtClean="0"/>
              <a:t> לקמן (דף </a:t>
            </a:r>
            <a:r>
              <a:rPr lang="he-IL" dirty="0" err="1" smtClean="0"/>
              <a:t>יב</a:t>
            </a:r>
            <a:r>
              <a:rPr lang="he-IL" dirty="0" smtClean="0"/>
              <a:t>.) מונין לתקופה מניסן ולמולדות מתשרי והלא היו יכולים לברר הדבר </a:t>
            </a:r>
            <a:r>
              <a:rPr lang="he-IL" dirty="0" err="1" smtClean="0"/>
              <a:t>דכ"ד</a:t>
            </a:r>
            <a:r>
              <a:rPr lang="he-IL" dirty="0" smtClean="0"/>
              <a:t> שעות </a:t>
            </a:r>
            <a:r>
              <a:rPr lang="he-IL" dirty="0" err="1" smtClean="0"/>
              <a:t>מיכסי</a:t>
            </a:r>
            <a:r>
              <a:rPr lang="he-IL" dirty="0" smtClean="0"/>
              <a:t> </a:t>
            </a:r>
            <a:r>
              <a:rPr lang="he-IL" dirty="0" err="1" smtClean="0"/>
              <a:t>סיהרא</a:t>
            </a:r>
            <a:r>
              <a:rPr lang="he-IL" dirty="0" smtClean="0"/>
              <a:t> בין </a:t>
            </a:r>
            <a:r>
              <a:rPr lang="he-IL" dirty="0" err="1" smtClean="0"/>
              <a:t>חדתא</a:t>
            </a:r>
            <a:r>
              <a:rPr lang="he-IL" dirty="0" smtClean="0"/>
              <a:t> </a:t>
            </a:r>
            <a:r>
              <a:rPr lang="he-IL" dirty="0" err="1" smtClean="0"/>
              <a:t>לעתיקא</a:t>
            </a:r>
            <a:r>
              <a:rPr lang="he-IL" dirty="0" smtClean="0"/>
              <a:t> </a:t>
            </a:r>
            <a:r>
              <a:rPr lang="he-IL" dirty="0" err="1" smtClean="0"/>
              <a:t>כדאיתא</a:t>
            </a:r>
            <a:r>
              <a:rPr lang="he-IL" dirty="0" smtClean="0"/>
              <a:t> בסוף </a:t>
            </a:r>
            <a:r>
              <a:rPr lang="he-IL" dirty="0" err="1" smtClean="0"/>
              <a:t>פ"ק</a:t>
            </a:r>
            <a:r>
              <a:rPr lang="he-IL" dirty="0" smtClean="0"/>
              <a:t> </a:t>
            </a:r>
            <a:r>
              <a:rPr lang="he-IL" dirty="0" err="1" smtClean="0"/>
              <a:t>דערכין</a:t>
            </a:r>
            <a:r>
              <a:rPr lang="he-IL" dirty="0" smtClean="0"/>
              <a:t> (דף ט: ושם) והם </a:t>
            </a:r>
            <a:r>
              <a:rPr lang="he-IL" dirty="0" err="1" smtClean="0"/>
              <a:t>מרחיקין</a:t>
            </a:r>
            <a:r>
              <a:rPr lang="he-IL" dirty="0" smtClean="0"/>
              <a:t> המולד זה מזה ב' ד' תל"ח כולי האי אין ראוי לטעות </a:t>
            </a:r>
            <a:r>
              <a:rPr lang="he-IL" dirty="0" err="1" smtClean="0"/>
              <a:t>דאיך</a:t>
            </a:r>
            <a:r>
              <a:rPr lang="he-IL" dirty="0" smtClean="0"/>
              <a:t> יטעו בו שני ימים. </a:t>
            </a:r>
          </a:p>
          <a:p>
            <a:endParaRPr lang="he-IL" dirty="0"/>
          </a:p>
        </p:txBody>
      </p:sp>
    </p:spTree>
    <p:extLst>
      <p:ext uri="{BB962C8B-B14F-4D97-AF65-F5344CB8AC3E}">
        <p14:creationId xmlns:p14="http://schemas.microsoft.com/office/powerpoint/2010/main" val="19277016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rmAutofit fontScale="90000"/>
          </a:bodyPr>
          <a:lstStyle/>
          <a:p>
            <a:r>
              <a:rPr lang="he-IL" dirty="0" smtClean="0"/>
              <a:t>הסבר לחשבונות של מחשבי העיבור</a:t>
            </a:r>
            <a:r>
              <a:rPr lang="en-US" dirty="0" smtClean="0"/>
              <a:t/>
            </a:r>
            <a:br>
              <a:rPr lang="en-US" dirty="0" smtClean="0"/>
            </a:br>
            <a:r>
              <a:rPr lang="he-IL" dirty="0" err="1" smtClean="0"/>
              <a:t>תוס</a:t>
            </a:r>
            <a:r>
              <a:rPr lang="he-IL" dirty="0" smtClean="0"/>
              <a:t>. ר"ה ח. ד"ה לתקופות </a:t>
            </a:r>
            <a:r>
              <a:rPr lang="he-IL" dirty="0" err="1" smtClean="0"/>
              <a:t>כר"א</a:t>
            </a:r>
            <a:endParaRPr lang="he-IL" dirty="0"/>
          </a:p>
        </p:txBody>
      </p:sp>
      <p:sp>
        <p:nvSpPr>
          <p:cNvPr id="3" name="מציין מיקום תוכן 2"/>
          <p:cNvSpPr>
            <a:spLocks noGrp="1"/>
          </p:cNvSpPr>
          <p:nvPr>
            <p:ph idx="1"/>
          </p:nvPr>
        </p:nvSpPr>
        <p:spPr/>
        <p:txBody>
          <a:bodyPr>
            <a:normAutofit fontScale="85000" lnSpcReduction="20000"/>
          </a:bodyPr>
          <a:lstStyle/>
          <a:p>
            <a:r>
              <a:rPr lang="he-IL" dirty="0" smtClean="0"/>
              <a:t>חודש אחד = כ"ט י"ב תשצ"ג   </a:t>
            </a:r>
            <a:r>
              <a:rPr lang="en-US" dirty="0" smtClean="0"/>
              <a:t>29-12-793</a:t>
            </a:r>
            <a:endParaRPr lang="he-IL" dirty="0" smtClean="0"/>
          </a:p>
          <a:p>
            <a:r>
              <a:rPr lang="he-IL" dirty="0" smtClean="0"/>
              <a:t>ששה חודשים = 174-72-4758</a:t>
            </a:r>
          </a:p>
          <a:p>
            <a:pPr marL="0" indent="0" algn="l" rtl="0">
              <a:buNone/>
            </a:pPr>
            <a:r>
              <a:rPr lang="en-US" dirty="0" smtClean="0"/>
              <a:t>=</a:t>
            </a:r>
            <a:r>
              <a:rPr lang="he-IL" dirty="0" smtClean="0"/>
              <a:t> </a:t>
            </a:r>
            <a:r>
              <a:rPr lang="en-US" dirty="0" smtClean="0"/>
              <a:t> 174 - (72+4) - 438</a:t>
            </a:r>
          </a:p>
          <a:p>
            <a:pPr marL="0" indent="0" algn="l" rtl="0">
              <a:buNone/>
            </a:pPr>
            <a:r>
              <a:rPr lang="en-US" dirty="0" smtClean="0"/>
              <a:t>= (174+3) - 4 - 438</a:t>
            </a:r>
          </a:p>
          <a:p>
            <a:pPr marL="0" indent="0" algn="l" rtl="0">
              <a:buNone/>
            </a:pPr>
            <a:r>
              <a:rPr lang="en-US" dirty="0" smtClean="0"/>
              <a:t>= 2 – 4 – 438  = </a:t>
            </a:r>
            <a:r>
              <a:rPr lang="he-IL" dirty="0" smtClean="0"/>
              <a:t>ב' ד ' תל"ח</a:t>
            </a:r>
            <a:endParaRPr lang="en-US" dirty="0" smtClean="0"/>
          </a:p>
          <a:p>
            <a:pPr marL="0" indent="0" algn="r">
              <a:buNone/>
            </a:pPr>
            <a:endParaRPr lang="he-IL" dirty="0" smtClean="0"/>
          </a:p>
          <a:p>
            <a:pPr marL="0" indent="0" algn="r">
              <a:buNone/>
            </a:pPr>
            <a:r>
              <a:rPr lang="he-IL" dirty="0" smtClean="0"/>
              <a:t>מולד ניסן קדם למולד תשרי (</a:t>
            </a:r>
            <a:r>
              <a:rPr lang="en-US" dirty="0" smtClean="0"/>
              <a:t>6-14</a:t>
            </a:r>
            <a:r>
              <a:rPr lang="he-IL" dirty="0" smtClean="0"/>
              <a:t>) ב' ד' תל"ח</a:t>
            </a:r>
          </a:p>
          <a:p>
            <a:pPr marL="0" indent="0" algn="l" rtl="0">
              <a:buNone/>
            </a:pPr>
            <a:r>
              <a:rPr lang="en-US" dirty="0" smtClean="0"/>
              <a:t>    6-14-0 </a:t>
            </a:r>
          </a:p>
          <a:p>
            <a:pPr algn="l" rtl="0">
              <a:buFontTx/>
              <a:buChar char="-"/>
            </a:pPr>
            <a:r>
              <a:rPr lang="en-US" u="sng" dirty="0" smtClean="0"/>
              <a:t>2-4-438</a:t>
            </a:r>
          </a:p>
          <a:p>
            <a:pPr algn="l" rtl="0">
              <a:buFontTx/>
              <a:buChar char="-"/>
            </a:pPr>
            <a:r>
              <a:rPr lang="en-US" dirty="0" smtClean="0"/>
              <a:t>4-9-642 = </a:t>
            </a:r>
            <a:r>
              <a:rPr lang="he-IL" dirty="0" smtClean="0"/>
              <a:t>ד' ט' תרמ"ב</a:t>
            </a:r>
            <a:endParaRPr lang="he-IL" dirty="0"/>
          </a:p>
        </p:txBody>
      </p:sp>
    </p:spTree>
    <p:extLst>
      <p:ext uri="{BB962C8B-B14F-4D97-AF65-F5344CB8AC3E}">
        <p14:creationId xmlns:p14="http://schemas.microsoft.com/office/powerpoint/2010/main" val="31743785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endParaRPr lang="he-IL"/>
          </a:p>
        </p:txBody>
      </p:sp>
      <p:graphicFrame>
        <p:nvGraphicFramePr>
          <p:cNvPr id="6" name="מציין מיקום תוכן 5"/>
          <p:cNvGraphicFramePr>
            <a:graphicFrameLocks noGrp="1"/>
          </p:cNvGraphicFramePr>
          <p:nvPr>
            <p:ph idx="1"/>
            <p:extLst>
              <p:ext uri="{D42A27DB-BD31-4B8C-83A1-F6EECF244321}">
                <p14:modId xmlns:p14="http://schemas.microsoft.com/office/powerpoint/2010/main" val="1466916290"/>
              </p:ext>
            </p:extLst>
          </p:nvPr>
        </p:nvGraphicFramePr>
        <p:xfrm>
          <a:off x="1403648" y="1600200"/>
          <a:ext cx="7283152" cy="2479040"/>
        </p:xfrm>
        <a:graphic>
          <a:graphicData uri="http://schemas.openxmlformats.org/drawingml/2006/table">
            <a:tbl>
              <a:tblPr rtl="1" firstRow="1" bandRow="1">
                <a:tableStyleId>{5C22544A-7EE6-4342-B048-85BDC9FD1C3A}</a:tableStyleId>
              </a:tblPr>
              <a:tblGrid>
                <a:gridCol w="1820788"/>
                <a:gridCol w="1820788"/>
                <a:gridCol w="1820788"/>
                <a:gridCol w="1820788"/>
              </a:tblGrid>
              <a:tr h="370840">
                <a:tc>
                  <a:txBody>
                    <a:bodyPr/>
                    <a:lstStyle/>
                    <a:p>
                      <a:pPr algn="ctr" rtl="1"/>
                      <a:endParaRPr lang="he-IL" dirty="0"/>
                    </a:p>
                  </a:txBody>
                  <a:tcPr/>
                </a:tc>
                <a:tc>
                  <a:txBody>
                    <a:bodyPr/>
                    <a:lstStyle/>
                    <a:p>
                      <a:pPr algn="ctr" rtl="1"/>
                      <a:r>
                        <a:rPr lang="he-IL" dirty="0" smtClean="0"/>
                        <a:t>ניסן</a:t>
                      </a:r>
                      <a:endParaRPr lang="he-IL" dirty="0"/>
                    </a:p>
                  </a:txBody>
                  <a:tcPr/>
                </a:tc>
                <a:tc>
                  <a:txBody>
                    <a:bodyPr/>
                    <a:lstStyle/>
                    <a:p>
                      <a:pPr algn="ctr" rtl="1"/>
                      <a:r>
                        <a:rPr lang="he-IL" dirty="0" smtClean="0"/>
                        <a:t>תשרי</a:t>
                      </a:r>
                      <a:endParaRPr lang="he-IL" dirty="0"/>
                    </a:p>
                  </a:txBody>
                  <a:tcPr/>
                </a:tc>
                <a:tc>
                  <a:txBody>
                    <a:bodyPr/>
                    <a:lstStyle/>
                    <a:p>
                      <a:pPr algn="ctr" rtl="1"/>
                      <a:r>
                        <a:rPr lang="he-IL" dirty="0" smtClean="0"/>
                        <a:t>הפרש</a:t>
                      </a:r>
                      <a:endParaRPr lang="he-IL" dirty="0"/>
                    </a:p>
                  </a:txBody>
                  <a:tcPr/>
                </a:tc>
              </a:tr>
              <a:tr h="370840">
                <a:tc>
                  <a:txBody>
                    <a:bodyPr/>
                    <a:lstStyle/>
                    <a:p>
                      <a:pPr algn="ctr" rtl="1"/>
                      <a:r>
                        <a:rPr lang="he-IL" sz="2400" dirty="0" smtClean="0"/>
                        <a:t>מולד</a:t>
                      </a:r>
                      <a:endParaRPr lang="he-IL" sz="2400" dirty="0"/>
                    </a:p>
                  </a:txBody>
                  <a:tcPr/>
                </a:tc>
                <a:tc>
                  <a:txBody>
                    <a:bodyPr/>
                    <a:lstStyle/>
                    <a:p>
                      <a:pPr algn="ctr" rtl="1"/>
                      <a:r>
                        <a:rPr lang="en-US" dirty="0" smtClean="0"/>
                        <a:t>4-9-642</a:t>
                      </a:r>
                      <a:endParaRPr lang="he-IL" dirty="0"/>
                    </a:p>
                  </a:txBody>
                  <a:tcPr/>
                </a:tc>
                <a:tc>
                  <a:txBody>
                    <a:bodyPr/>
                    <a:lstStyle/>
                    <a:p>
                      <a:pPr algn="ctr" rtl="1"/>
                      <a:r>
                        <a:rPr lang="en-US" sz="2400" b="1" dirty="0" smtClean="0">
                          <a:solidFill>
                            <a:srgbClr val="0070C0"/>
                          </a:solidFill>
                        </a:rPr>
                        <a:t>6-14-0</a:t>
                      </a:r>
                      <a:endParaRPr lang="he-IL" sz="2400" b="1" dirty="0">
                        <a:solidFill>
                          <a:srgbClr val="0070C0"/>
                        </a:solidFill>
                      </a:endParaRPr>
                    </a:p>
                  </a:txBody>
                  <a:tcPr/>
                </a:tc>
                <a:tc>
                  <a:txBody>
                    <a:bodyPr/>
                    <a:lstStyle/>
                    <a:p>
                      <a:pPr algn="ctr" rtl="1"/>
                      <a:r>
                        <a:rPr lang="en-US" sz="2000" dirty="0" smtClean="0">
                          <a:solidFill>
                            <a:srgbClr val="FF0000"/>
                          </a:solidFill>
                        </a:rPr>
                        <a:t>2-4-438</a:t>
                      </a:r>
                      <a:endParaRPr lang="he-IL" sz="2400" b="1" dirty="0">
                        <a:solidFill>
                          <a:srgbClr val="FF0000"/>
                        </a:solidFill>
                      </a:endParaRPr>
                    </a:p>
                  </a:txBody>
                  <a:tcPr/>
                </a:tc>
              </a:tr>
              <a:tr h="370840">
                <a:tc>
                  <a:txBody>
                    <a:bodyPr/>
                    <a:lstStyle/>
                    <a:p>
                      <a:pPr algn="ctr" rtl="1"/>
                      <a:r>
                        <a:rPr lang="he-IL" sz="2400" dirty="0" smtClean="0"/>
                        <a:t>תקופה</a:t>
                      </a:r>
                      <a:endParaRPr lang="he-IL" sz="2400" dirty="0"/>
                    </a:p>
                  </a:txBody>
                  <a:tcPr/>
                </a:tc>
                <a:tc>
                  <a:txBody>
                    <a:bodyPr/>
                    <a:lstStyle/>
                    <a:p>
                      <a:pPr algn="ctr" rtl="1"/>
                      <a:r>
                        <a:rPr lang="en-US" sz="2400" b="1" dirty="0" smtClean="0">
                          <a:solidFill>
                            <a:srgbClr val="00B050"/>
                          </a:solidFill>
                        </a:rPr>
                        <a:t>4-0-0</a:t>
                      </a:r>
                      <a:endParaRPr lang="he-IL" sz="2400" b="1" dirty="0">
                        <a:solidFill>
                          <a:srgbClr val="00B050"/>
                        </a:solidFill>
                      </a:endParaRPr>
                    </a:p>
                  </a:txBody>
                  <a:tcPr/>
                </a:tc>
                <a:tc>
                  <a:txBody>
                    <a:bodyPr/>
                    <a:lstStyle/>
                    <a:p>
                      <a:pPr algn="ctr" rtl="1"/>
                      <a:r>
                        <a:rPr lang="en-US" dirty="0" smtClean="0"/>
                        <a:t>4-15-0</a:t>
                      </a:r>
                      <a:endParaRPr lang="he-IL" dirty="0"/>
                    </a:p>
                  </a:txBody>
                  <a:tcPr/>
                </a:tc>
                <a:tc>
                  <a:txBody>
                    <a:bodyPr/>
                    <a:lstStyle/>
                    <a:p>
                      <a:pPr algn="ctr" rtl="1"/>
                      <a:r>
                        <a:rPr lang="en-US" sz="2000" kern="1200" dirty="0" smtClean="0">
                          <a:solidFill>
                            <a:srgbClr val="FF0000"/>
                          </a:solidFill>
                          <a:latin typeface="+mn-lt"/>
                          <a:ea typeface="+mn-ea"/>
                          <a:cs typeface="+mn-cs"/>
                        </a:rPr>
                        <a:t>0-15-0</a:t>
                      </a:r>
                      <a:endParaRPr lang="he-IL" sz="2000" kern="1200" dirty="0">
                        <a:solidFill>
                          <a:srgbClr val="FF0000"/>
                        </a:solidFill>
                        <a:latin typeface="+mn-lt"/>
                        <a:ea typeface="+mn-ea"/>
                        <a:cs typeface="+mn-cs"/>
                      </a:endParaRPr>
                    </a:p>
                  </a:txBody>
                  <a:tcPr/>
                </a:tc>
              </a:tr>
              <a:tr h="370840">
                <a:tc>
                  <a:txBody>
                    <a:bodyPr/>
                    <a:lstStyle/>
                    <a:p>
                      <a:pPr algn="ctr" rtl="1"/>
                      <a:r>
                        <a:rPr lang="he-IL" sz="2400" dirty="0" smtClean="0"/>
                        <a:t>הפרש</a:t>
                      </a:r>
                      <a:endParaRPr lang="he-IL" sz="2400" dirty="0"/>
                    </a:p>
                  </a:txBody>
                  <a:tcPr/>
                </a:tc>
                <a:tc>
                  <a:txBody>
                    <a:bodyPr/>
                    <a:lstStyle/>
                    <a:p>
                      <a:pPr algn="ctr" rtl="1"/>
                      <a:r>
                        <a:rPr lang="en-US" sz="2400" b="1" dirty="0" smtClean="0">
                          <a:solidFill>
                            <a:srgbClr val="FF0000"/>
                          </a:solidFill>
                        </a:rPr>
                        <a:t>7-9-642</a:t>
                      </a:r>
                      <a:endParaRPr lang="he-IL" sz="2400" b="1" dirty="0">
                        <a:solidFill>
                          <a:srgbClr val="FF0000"/>
                        </a:solidFill>
                      </a:endParaRPr>
                    </a:p>
                  </a:txBody>
                  <a:tcPr/>
                </a:tc>
                <a:tc>
                  <a:txBody>
                    <a:bodyPr/>
                    <a:lstStyle/>
                    <a:p>
                      <a:pPr algn="ctr" rtl="1"/>
                      <a:r>
                        <a:rPr lang="en-US" sz="2400" b="1" dirty="0" smtClean="0">
                          <a:solidFill>
                            <a:srgbClr val="FF0000"/>
                          </a:solidFill>
                        </a:rPr>
                        <a:t>1-23-0</a:t>
                      </a:r>
                      <a:endParaRPr lang="he-IL" sz="2400" b="1" dirty="0">
                        <a:solidFill>
                          <a:srgbClr val="FF0000"/>
                        </a:solidFill>
                      </a:endParaRPr>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he-IL" sz="2400" b="1" kern="1200" dirty="0" smtClean="0">
                          <a:solidFill>
                            <a:srgbClr val="FF0000"/>
                          </a:solidFill>
                          <a:latin typeface="+mn-lt"/>
                          <a:ea typeface="+mn-ea"/>
                          <a:cs typeface="+mn-cs"/>
                        </a:rPr>
                        <a:t>(5-10-642)-</a:t>
                      </a:r>
                    </a:p>
                    <a:p>
                      <a:pPr algn="ctr" rtl="1"/>
                      <a:endParaRPr lang="he-IL" sz="2400" b="1" dirty="0">
                        <a:solidFill>
                          <a:srgbClr val="FF0000"/>
                        </a:solidFill>
                      </a:endParaRPr>
                    </a:p>
                  </a:txBody>
                  <a:tcPr/>
                </a:tc>
              </a:tr>
              <a:tr h="370840">
                <a:tc>
                  <a:txBody>
                    <a:bodyPr/>
                    <a:lstStyle/>
                    <a:p>
                      <a:pPr algn="ctr" rtl="1"/>
                      <a:endParaRPr lang="he-IL" dirty="0"/>
                    </a:p>
                  </a:txBody>
                  <a:tcPr/>
                </a:tc>
                <a:tc>
                  <a:txBody>
                    <a:bodyPr/>
                    <a:lstStyle/>
                    <a:p>
                      <a:pPr algn="ctr" rtl="1"/>
                      <a:r>
                        <a:rPr lang="he-IL" dirty="0" smtClean="0">
                          <a:solidFill>
                            <a:srgbClr val="FF0000"/>
                          </a:solidFill>
                        </a:rPr>
                        <a:t>ז' ט תרמ"ב</a:t>
                      </a:r>
                      <a:endParaRPr lang="he-IL" dirty="0">
                        <a:solidFill>
                          <a:srgbClr val="FF0000"/>
                        </a:solidFill>
                      </a:endParaRPr>
                    </a:p>
                  </a:txBody>
                  <a:tcPr/>
                </a:tc>
                <a:tc>
                  <a:txBody>
                    <a:bodyPr/>
                    <a:lstStyle/>
                    <a:p>
                      <a:pPr algn="ctr" rtl="1"/>
                      <a:r>
                        <a:rPr lang="he-IL" dirty="0" smtClean="0">
                          <a:solidFill>
                            <a:srgbClr val="FF0000"/>
                          </a:solidFill>
                        </a:rPr>
                        <a:t>א' כ"ג</a:t>
                      </a:r>
                      <a:endParaRPr lang="he-IL" dirty="0">
                        <a:solidFill>
                          <a:srgbClr val="FF0000"/>
                        </a:solidFill>
                      </a:endParaRPr>
                    </a:p>
                  </a:txBody>
                  <a:tcPr/>
                </a:tc>
                <a:tc>
                  <a:txBody>
                    <a:bodyPr/>
                    <a:lstStyle/>
                    <a:p>
                      <a:pPr algn="ctr" rtl="1"/>
                      <a:r>
                        <a:rPr lang="he-IL" u="none" dirty="0" smtClean="0">
                          <a:solidFill>
                            <a:srgbClr val="FF0000"/>
                          </a:solidFill>
                        </a:rPr>
                        <a:t>ה' י' תרמ"ב </a:t>
                      </a:r>
                      <a:endParaRPr lang="he-IL" u="none" dirty="0"/>
                    </a:p>
                  </a:txBody>
                  <a:tcPr/>
                </a:tc>
              </a:tr>
            </a:tbl>
          </a:graphicData>
        </a:graphic>
      </p:graphicFrame>
      <p:sp>
        <p:nvSpPr>
          <p:cNvPr id="7" name="TextBox 6"/>
          <p:cNvSpPr txBox="1"/>
          <p:nvPr/>
        </p:nvSpPr>
        <p:spPr>
          <a:xfrm>
            <a:off x="1259632" y="4293096"/>
            <a:ext cx="6408712" cy="2062103"/>
          </a:xfrm>
          <a:prstGeom prst="rect">
            <a:avLst/>
          </a:prstGeom>
          <a:noFill/>
        </p:spPr>
        <p:txBody>
          <a:bodyPr wrap="square" rtlCol="1">
            <a:spAutoFit/>
          </a:bodyPr>
          <a:lstStyle/>
          <a:p>
            <a:pPr algn="ctr"/>
            <a:r>
              <a:rPr lang="he-IL" sz="2800" dirty="0" smtClean="0"/>
              <a:t>מה ההפרש בין 2 תקופות לבין 6 מולדות?</a:t>
            </a:r>
          </a:p>
          <a:p>
            <a:pPr algn="ctr"/>
            <a:endParaRPr lang="he-IL" sz="2800" dirty="0" smtClean="0"/>
          </a:p>
          <a:p>
            <a:r>
              <a:rPr lang="he-IL" dirty="0" smtClean="0"/>
              <a:t>אורך תקופה = 91-7.5-0        2 תקופות = 182-15-0</a:t>
            </a:r>
          </a:p>
          <a:p>
            <a:r>
              <a:rPr lang="he-IL" dirty="0" smtClean="0"/>
              <a:t>ששה מולדות = 174-72-4758            = </a:t>
            </a:r>
            <a:r>
              <a:rPr lang="he-IL" u="sng" dirty="0" smtClean="0"/>
              <a:t>177-4-438</a:t>
            </a:r>
          </a:p>
          <a:p>
            <a:r>
              <a:rPr lang="he-IL" dirty="0" smtClean="0"/>
              <a:t>ההפרש        =                                      5-10-642</a:t>
            </a:r>
            <a:endParaRPr lang="he-IL" dirty="0"/>
          </a:p>
          <a:p>
            <a:endParaRPr lang="he-IL" dirty="0"/>
          </a:p>
        </p:txBody>
      </p:sp>
    </p:spTree>
    <p:extLst>
      <p:ext uri="{BB962C8B-B14F-4D97-AF65-F5344CB8AC3E}">
        <p14:creationId xmlns:p14="http://schemas.microsoft.com/office/powerpoint/2010/main" val="1434878879"/>
      </p:ext>
    </p:extLst>
  </p:cSld>
  <p:clrMapOvr>
    <a:masterClrMapping/>
  </p:clrMapOvr>
</p:sld>
</file>

<file path=ppt/theme/theme1.xml><?xml version="1.0" encoding="utf-8"?>
<a:theme xmlns:a="http://schemas.openxmlformats.org/drawingml/2006/main" name="ערכת נושא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411</Words>
  <Application>Microsoft Office PowerPoint</Application>
  <PresentationFormat>‫הצגה על המסך (4:3)</PresentationFormat>
  <Paragraphs>43</Paragraphs>
  <Slides>7</Slides>
  <Notes>0</Notes>
  <HiddenSlides>0</HiddenSlides>
  <MMClips>0</MMClips>
  <ScaleCrop>false</ScaleCrop>
  <HeadingPairs>
    <vt:vector size="4" baseType="variant">
      <vt:variant>
        <vt:lpstr>ערכת נושא</vt:lpstr>
      </vt:variant>
      <vt:variant>
        <vt:i4>1</vt:i4>
      </vt:variant>
      <vt:variant>
        <vt:lpstr>כותרות שקופיות</vt:lpstr>
      </vt:variant>
      <vt:variant>
        <vt:i4>7</vt:i4>
      </vt:variant>
    </vt:vector>
  </HeadingPairs>
  <TitlesOfParts>
    <vt:vector size="8" baseType="lpstr">
      <vt:lpstr>ערכת נושא Office</vt:lpstr>
      <vt:lpstr>חשבון ז' ט' תרמ"ב</vt:lpstr>
      <vt:lpstr>רמב"ם הלכות קידוש החודש פ"ט ה"ג  חשבון התקופות לפי שיטת שמואל</vt:lpstr>
      <vt:lpstr>תוספות ר"ה ח. ח:  מחלוקת רבי אליעזר ורבי יהושע</vt:lpstr>
      <vt:lpstr>מצגת של PowerPoint</vt:lpstr>
      <vt:lpstr>מצגת של PowerPoint</vt:lpstr>
      <vt:lpstr>הסבר לחשבונות של מחשבי העיבור תוס. ר"ה ח. ד"ה לתקופות כר"א</vt:lpstr>
      <vt:lpstr>מצגת של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חשבון ז' ט' תרמ"ב</dc:title>
  <dc:creator>owner</dc:creator>
  <cp:lastModifiedBy>owner</cp:lastModifiedBy>
  <cp:revision>1</cp:revision>
  <dcterms:created xsi:type="dcterms:W3CDTF">2014-05-19T18:07:12Z</dcterms:created>
  <dcterms:modified xsi:type="dcterms:W3CDTF">2014-05-19T18:07:57Z</dcterms:modified>
</cp:coreProperties>
</file>