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notesMasterIdLst>
    <p:notesMasterId r:id="rId10"/>
  </p:notesMasterIdLst>
  <p:sldIdLst>
    <p:sldId id="269" r:id="rId2"/>
    <p:sldId id="304" r:id="rId3"/>
    <p:sldId id="305" r:id="rId4"/>
    <p:sldId id="306" r:id="rId5"/>
    <p:sldId id="308" r:id="rId6"/>
    <p:sldId id="307" r:id="rId7"/>
    <p:sldId id="309" r:id="rId8"/>
    <p:sldId id="311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98" autoAdjust="0"/>
    <p:restoredTop sz="94434" autoAdjust="0"/>
  </p:normalViewPr>
  <p:slideViewPr>
    <p:cSldViewPr snapToGrid="0">
      <p:cViewPr>
        <p:scale>
          <a:sx n="75" d="100"/>
          <a:sy n="75" d="100"/>
        </p:scale>
        <p:origin x="-1488" y="-2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16C72CA-37EC-4D06-9B0F-74378A63C904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7FAFD32-5C2F-4144-9E0E-0670D46720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0938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4335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676450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74525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749968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865033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558615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620224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083757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4024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27505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823011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065934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913175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91827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542631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4430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03626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594A140-593E-41C7-B493-412F8EE6CC11}" type="datetimeFigureOut">
              <a:rPr lang="he-IL" smtClean="0"/>
              <a:t>י"ט/חשון/תשע"ה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9EE74C-8A40-40C6-B60F-89493F269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5304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ransition/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lhanan.haenel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78794" y="154522"/>
            <a:ext cx="921769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9600" b="1" i="1" u="sng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משניות מדף ל.</a:t>
            </a:r>
            <a:endParaRPr lang="en-US" sz="9600" b="1" i="1" u="sng" cap="none" spc="0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50478" y="0"/>
            <a:ext cx="64152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smtClean="0"/>
              <a:t>בס"ד</a:t>
            </a:r>
            <a:endParaRPr lang="he-IL" dirty="0"/>
          </a:p>
        </p:txBody>
      </p:sp>
      <p:sp>
        <p:nvSpPr>
          <p:cNvPr id="16" name="TextBox 15"/>
          <p:cNvSpPr txBox="1"/>
          <p:nvPr/>
        </p:nvSpPr>
        <p:spPr>
          <a:xfrm>
            <a:off x="8452623" y="5213532"/>
            <a:ext cx="328798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אלי בגנו, אלחנן </a:t>
            </a:r>
            <a:r>
              <a:rPr lang="he-IL" sz="2800" dirty="0" err="1" smtClean="0"/>
              <a:t>הנל</a:t>
            </a:r>
            <a:r>
              <a:rPr lang="he-IL" sz="2800" dirty="0"/>
              <a:t>.</a:t>
            </a:r>
            <a:endParaRPr lang="he-IL" sz="2800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444698" y="3975680"/>
            <a:ext cx="1729961" cy="2676076"/>
            <a:chOff x="238639" y="4126871"/>
            <a:chExt cx="1729961" cy="2676076"/>
          </a:xfrm>
        </p:grpSpPr>
        <p:grpSp>
          <p:nvGrpSpPr>
            <p:cNvPr id="7" name="Group 6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17" name="Multiply 16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6433615"/>
              <a:ext cx="1729961" cy="369332"/>
              <a:chOff x="5787639" y="4632762"/>
              <a:chExt cx="1729961" cy="369332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5872766" y="5002094"/>
                <a:ext cx="1506828" cy="0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5787639" y="4632762"/>
                <a:ext cx="1729961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בעילה שלא ברצון</a:t>
                </a:r>
                <a:endParaRPr lang="he-IL" dirty="0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9180459" y="6097758"/>
            <a:ext cx="2811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elhanan.haenel@gmail.com</a:t>
            </a:r>
            <a:endParaRPr lang="he-IL" dirty="0" smtClean="0"/>
          </a:p>
          <a:p>
            <a:r>
              <a:rPr lang="en-US" dirty="0" smtClean="0"/>
              <a:t>bagnoe@jct.ac.il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067544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20275" y="0"/>
            <a:ext cx="6048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דף ל. משנה ראשונה 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sp>
        <p:nvSpPr>
          <p:cNvPr id="7" name="Rectangle 6"/>
          <p:cNvSpPr/>
          <p:nvPr/>
        </p:nvSpPr>
        <p:spPr>
          <a:xfrm>
            <a:off x="9998350" y="1517221"/>
            <a:ext cx="2060619" cy="850005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לוי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8342" y="1879971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8431558" y="169719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קבוצה 11"/>
          <p:cNvGrpSpPr/>
          <p:nvPr/>
        </p:nvGrpSpPr>
        <p:grpSpPr>
          <a:xfrm>
            <a:off x="7843234" y="2364305"/>
            <a:ext cx="743776" cy="1599167"/>
            <a:chOff x="7843234" y="2364305"/>
            <a:chExt cx="743776" cy="1599167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7843234" y="2364305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43234" y="2668670"/>
              <a:ext cx="743776" cy="1091279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44698" y="5155591"/>
            <a:ext cx="1358887" cy="1250310"/>
            <a:chOff x="238639" y="4126871"/>
            <a:chExt cx="1609859" cy="2430221"/>
          </a:xfrm>
        </p:grpSpPr>
        <p:grpSp>
          <p:nvGrpSpPr>
            <p:cNvPr id="22" name="Group 21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30" name="Multiply 29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</p:grpSp>
      <p:sp>
        <p:nvSpPr>
          <p:cNvPr id="40" name="Rectangle 39"/>
          <p:cNvSpPr/>
          <p:nvPr/>
        </p:nvSpPr>
        <p:spPr>
          <a:xfrm>
            <a:off x="317780" y="5244570"/>
            <a:ext cx="1612722" cy="1388729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Oval 13"/>
          <p:cNvSpPr/>
          <p:nvPr/>
        </p:nvSpPr>
        <p:spPr>
          <a:xfrm>
            <a:off x="9722750" y="3974741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נכרית</a:t>
            </a:r>
            <a:endParaRPr lang="he-IL" sz="3600" dirty="0"/>
          </a:p>
        </p:txBody>
      </p:sp>
      <p:cxnSp>
        <p:nvCxnSpPr>
          <p:cNvPr id="44" name="Straight Connector 18"/>
          <p:cNvCxnSpPr/>
          <p:nvPr/>
        </p:nvCxnSpPr>
        <p:spPr>
          <a:xfrm flipV="1">
            <a:off x="10738834" y="2340157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קבוצה 28"/>
          <p:cNvGrpSpPr/>
          <p:nvPr/>
        </p:nvGrpSpPr>
        <p:grpSpPr>
          <a:xfrm>
            <a:off x="10738834" y="2323261"/>
            <a:ext cx="743776" cy="1599167"/>
            <a:chOff x="10738834" y="2323261"/>
            <a:chExt cx="743776" cy="1599167"/>
          </a:xfrm>
        </p:grpSpPr>
        <p:cxnSp>
          <p:nvCxnSpPr>
            <p:cNvPr id="46" name="Straight Connector 18"/>
            <p:cNvCxnSpPr/>
            <p:nvPr/>
          </p:nvCxnSpPr>
          <p:spPr>
            <a:xfrm flipV="1">
              <a:off x="10738834" y="2323261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8834" y="2627626"/>
              <a:ext cx="743776" cy="1091279"/>
            </a:xfrm>
            <a:prstGeom prst="rect">
              <a:avLst/>
            </a:prstGeom>
          </p:spPr>
        </p:pic>
      </p:grpSp>
      <p:cxnSp>
        <p:nvCxnSpPr>
          <p:cNvPr id="48" name="Straight Connector 20"/>
          <p:cNvCxnSpPr/>
          <p:nvPr/>
        </p:nvCxnSpPr>
        <p:spPr>
          <a:xfrm flipH="1" flipV="1">
            <a:off x="4479649" y="2516705"/>
            <a:ext cx="1" cy="155087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873" y="2770648"/>
            <a:ext cx="743776" cy="1091279"/>
          </a:xfrm>
          <a:prstGeom prst="rect">
            <a:avLst/>
          </a:prstGeom>
        </p:spPr>
      </p:pic>
      <p:sp>
        <p:nvSpPr>
          <p:cNvPr id="50" name="Multiply 12"/>
          <p:cNvSpPr/>
          <p:nvPr/>
        </p:nvSpPr>
        <p:spPr>
          <a:xfrm>
            <a:off x="11435694" y="1700113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-81653" y="788556"/>
            <a:ext cx="310192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שמעון לא מייבם את רחל כי היא אחות אשתו לאה. רחל מותרת לשוק.</a:t>
            </a:r>
          </a:p>
          <a:p>
            <a:r>
              <a:rPr lang="he-IL" dirty="0" smtClean="0"/>
              <a:t>שמעון לא מייבם את הנכרית כי היא צרת אחות אשתו. </a:t>
            </a:r>
          </a:p>
          <a:p>
            <a:r>
              <a:rPr lang="he-IL" dirty="0" smtClean="0"/>
              <a:t>הנכרית מותרת לשוק. </a:t>
            </a:r>
          </a:p>
          <a:p>
            <a:r>
              <a:rPr lang="he-IL" dirty="0" smtClean="0">
                <a:solidFill>
                  <a:srgbClr val="FFFF00"/>
                </a:solidFill>
              </a:rPr>
              <a:t>אם לוי לא ייבם את רחל אלא רק עשה בה מאמר – הנכרית אינה ממש צרת רחל ולכן חולצת. </a:t>
            </a:r>
          </a:p>
          <a:p>
            <a:r>
              <a:rPr lang="he-IL" dirty="0" smtClean="0">
                <a:solidFill>
                  <a:srgbClr val="92D050"/>
                </a:solidFill>
              </a:rPr>
              <a:t>אם לוי אפילו לא עשה ברחל מאמר – הנכרית תהיה מותרת בייבום לשמעון כי אין זיקה. </a:t>
            </a:r>
            <a:endParaRPr lang="he-IL" dirty="0">
              <a:solidFill>
                <a:srgbClr val="92D050"/>
              </a:solidFill>
            </a:endParaRPr>
          </a:p>
        </p:txBody>
      </p:sp>
      <p:cxnSp>
        <p:nvCxnSpPr>
          <p:cNvPr id="52" name="Straight Connector 35"/>
          <p:cNvCxnSpPr/>
          <p:nvPr/>
        </p:nvCxnSpPr>
        <p:spPr>
          <a:xfrm flipV="1">
            <a:off x="8877300" y="2367226"/>
            <a:ext cx="1739900" cy="1823774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5362" y="2618248"/>
            <a:ext cx="743776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11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0" grpId="0" animBg="1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02592" y="0"/>
            <a:ext cx="5283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דף ל. משנה שניה 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sp>
        <p:nvSpPr>
          <p:cNvPr id="7" name="Rectangle 6"/>
          <p:cNvSpPr/>
          <p:nvPr/>
        </p:nvSpPr>
        <p:spPr>
          <a:xfrm>
            <a:off x="9998350" y="1517221"/>
            <a:ext cx="2060619" cy="850005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לוי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8342" y="1879971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8431558" y="169719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843234" y="2364305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234" y="2668670"/>
            <a:ext cx="743776" cy="109127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44698" y="5155591"/>
            <a:ext cx="1358887" cy="1250310"/>
            <a:chOff x="238639" y="4126871"/>
            <a:chExt cx="1609859" cy="2430221"/>
          </a:xfrm>
        </p:grpSpPr>
        <p:grpSp>
          <p:nvGrpSpPr>
            <p:cNvPr id="22" name="Group 21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30" name="Multiply 29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</p:grpSp>
      <p:sp>
        <p:nvSpPr>
          <p:cNvPr id="40" name="Rectangle 39"/>
          <p:cNvSpPr/>
          <p:nvPr/>
        </p:nvSpPr>
        <p:spPr>
          <a:xfrm>
            <a:off x="317780" y="5244570"/>
            <a:ext cx="1612722" cy="1388729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Oval 13"/>
          <p:cNvSpPr/>
          <p:nvPr/>
        </p:nvSpPr>
        <p:spPr>
          <a:xfrm>
            <a:off x="9722750" y="396168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נכרית</a:t>
            </a:r>
            <a:endParaRPr lang="he-IL" sz="3600" dirty="0"/>
          </a:p>
        </p:txBody>
      </p:sp>
      <p:cxnSp>
        <p:nvCxnSpPr>
          <p:cNvPr id="44" name="Straight Connector 18"/>
          <p:cNvCxnSpPr/>
          <p:nvPr/>
        </p:nvCxnSpPr>
        <p:spPr>
          <a:xfrm flipV="1">
            <a:off x="10738834" y="2340157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קבוצה 28"/>
          <p:cNvGrpSpPr/>
          <p:nvPr/>
        </p:nvGrpSpPr>
        <p:grpSpPr>
          <a:xfrm>
            <a:off x="10738834" y="2323261"/>
            <a:ext cx="743776" cy="1599167"/>
            <a:chOff x="10738834" y="2323261"/>
            <a:chExt cx="743776" cy="1599167"/>
          </a:xfrm>
        </p:grpSpPr>
        <p:cxnSp>
          <p:nvCxnSpPr>
            <p:cNvPr id="46" name="Straight Connector 18"/>
            <p:cNvCxnSpPr/>
            <p:nvPr/>
          </p:nvCxnSpPr>
          <p:spPr>
            <a:xfrm flipV="1">
              <a:off x="10738834" y="2323261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8834" y="2627626"/>
              <a:ext cx="743776" cy="1091279"/>
            </a:xfrm>
            <a:prstGeom prst="rect">
              <a:avLst/>
            </a:prstGeom>
          </p:spPr>
        </p:pic>
      </p:grpSp>
      <p:cxnSp>
        <p:nvCxnSpPr>
          <p:cNvPr id="48" name="Straight Connector 20"/>
          <p:cNvCxnSpPr/>
          <p:nvPr/>
        </p:nvCxnSpPr>
        <p:spPr>
          <a:xfrm flipH="1" flipV="1">
            <a:off x="4479649" y="2516705"/>
            <a:ext cx="1" cy="155087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873" y="2770648"/>
            <a:ext cx="743776" cy="1091279"/>
          </a:xfrm>
          <a:prstGeom prst="rect">
            <a:avLst/>
          </a:prstGeom>
        </p:spPr>
      </p:pic>
      <p:sp>
        <p:nvSpPr>
          <p:cNvPr id="50" name="Multiply 12"/>
          <p:cNvSpPr/>
          <p:nvPr/>
        </p:nvSpPr>
        <p:spPr>
          <a:xfrm>
            <a:off x="11435694" y="1700113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3451409" y="5683593"/>
            <a:ext cx="518618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שמעון לא מייבם את רחל כי היא אחות אשתו לאה. שמעון לא מייבם את הנכרית כי היא צרת אחות אשתו. </a:t>
            </a:r>
          </a:p>
          <a:p>
            <a:r>
              <a:rPr lang="he-IL" dirty="0" smtClean="0">
                <a:solidFill>
                  <a:srgbClr val="FFFF00"/>
                </a:solidFill>
              </a:rPr>
              <a:t>אם שמעון לא ייבם את רחל אלא עשה בה מאמר – הנכרית חולצת. </a:t>
            </a:r>
            <a:endParaRPr lang="he-IL" dirty="0">
              <a:solidFill>
                <a:srgbClr val="FFFF00"/>
              </a:solidFill>
            </a:endParaRPr>
          </a:p>
        </p:txBody>
      </p:sp>
      <p:cxnSp>
        <p:nvCxnSpPr>
          <p:cNvPr id="56" name="Straight Connector 35"/>
          <p:cNvCxnSpPr/>
          <p:nvPr/>
        </p:nvCxnSpPr>
        <p:spPr>
          <a:xfrm flipH="1" flipV="1">
            <a:off x="9100075" y="2372787"/>
            <a:ext cx="1075158" cy="1590685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160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0" grpId="0" animBg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01843" y="0"/>
            <a:ext cx="60853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דף ל. משנה שלישית 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sp>
        <p:nvSpPr>
          <p:cNvPr id="7" name="Rectangle 6"/>
          <p:cNvSpPr/>
          <p:nvPr/>
        </p:nvSpPr>
        <p:spPr>
          <a:xfrm>
            <a:off x="9998350" y="1517221"/>
            <a:ext cx="2060619" cy="850005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לוי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8342" y="1879971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8431558" y="169719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קבוצה 11"/>
          <p:cNvGrpSpPr/>
          <p:nvPr/>
        </p:nvGrpSpPr>
        <p:grpSpPr>
          <a:xfrm>
            <a:off x="7843234" y="2364305"/>
            <a:ext cx="743776" cy="1599167"/>
            <a:chOff x="7843234" y="2364305"/>
            <a:chExt cx="743776" cy="1599167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7843234" y="2364305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43234" y="2668670"/>
              <a:ext cx="743776" cy="1091279"/>
            </a:xfrm>
            <a:prstGeom prst="rect">
              <a:avLst/>
            </a:prstGeom>
          </p:spPr>
        </p:pic>
      </p:grpSp>
      <p:sp>
        <p:nvSpPr>
          <p:cNvPr id="43" name="Oval 13"/>
          <p:cNvSpPr/>
          <p:nvPr/>
        </p:nvSpPr>
        <p:spPr>
          <a:xfrm>
            <a:off x="9722750" y="396168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נכרית</a:t>
            </a:r>
            <a:endParaRPr lang="he-IL" sz="3600" dirty="0"/>
          </a:p>
        </p:txBody>
      </p:sp>
      <p:cxnSp>
        <p:nvCxnSpPr>
          <p:cNvPr id="44" name="Straight Connector 18"/>
          <p:cNvCxnSpPr/>
          <p:nvPr/>
        </p:nvCxnSpPr>
        <p:spPr>
          <a:xfrm flipV="1">
            <a:off x="10738834" y="2340157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קבוצה 28"/>
          <p:cNvGrpSpPr/>
          <p:nvPr/>
        </p:nvGrpSpPr>
        <p:grpSpPr>
          <a:xfrm>
            <a:off x="10738834" y="2323261"/>
            <a:ext cx="743776" cy="1599167"/>
            <a:chOff x="10738834" y="2323261"/>
            <a:chExt cx="743776" cy="1599167"/>
          </a:xfrm>
        </p:grpSpPr>
        <p:cxnSp>
          <p:nvCxnSpPr>
            <p:cNvPr id="46" name="Straight Connector 18"/>
            <p:cNvCxnSpPr/>
            <p:nvPr/>
          </p:nvCxnSpPr>
          <p:spPr>
            <a:xfrm flipV="1">
              <a:off x="10738834" y="2323261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8834" y="2627626"/>
              <a:ext cx="743776" cy="1091279"/>
            </a:xfrm>
            <a:prstGeom prst="rect">
              <a:avLst/>
            </a:prstGeom>
          </p:spPr>
        </p:pic>
      </p:grpSp>
      <p:cxnSp>
        <p:nvCxnSpPr>
          <p:cNvPr id="48" name="Straight Connector 20"/>
          <p:cNvCxnSpPr>
            <a:endCxn id="5" idx="2"/>
          </p:cNvCxnSpPr>
          <p:nvPr/>
        </p:nvCxnSpPr>
        <p:spPr>
          <a:xfrm flipH="1" flipV="1">
            <a:off x="4528358" y="2323261"/>
            <a:ext cx="1" cy="153866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583" y="2546954"/>
            <a:ext cx="743776" cy="109127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3451409" y="5683593"/>
            <a:ext cx="518618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רחל אסורה על שמעון עולמית וגם הנכרית אסורה על שמעון  בגללה, כיון שרחל נאסרה על שמעון בשעת הנפילה. </a:t>
            </a:r>
            <a:endParaRPr lang="he-IL" dirty="0"/>
          </a:p>
        </p:txBody>
      </p:sp>
      <p:cxnSp>
        <p:nvCxnSpPr>
          <p:cNvPr id="56" name="Straight Connector 35"/>
          <p:cNvCxnSpPr/>
          <p:nvPr/>
        </p:nvCxnSpPr>
        <p:spPr>
          <a:xfrm flipV="1">
            <a:off x="8587010" y="2367226"/>
            <a:ext cx="1826990" cy="1616984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Multiply 12"/>
          <p:cNvSpPr/>
          <p:nvPr/>
        </p:nvSpPr>
        <p:spPr>
          <a:xfrm>
            <a:off x="3338599" y="3995834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Multiply 12"/>
          <p:cNvSpPr/>
          <p:nvPr/>
        </p:nvSpPr>
        <p:spPr>
          <a:xfrm>
            <a:off x="9998350" y="160748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292100" y="644819"/>
            <a:ext cx="203200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solidFill>
                  <a:srgbClr val="FFFF00"/>
                </a:solidFill>
              </a:rPr>
              <a:t>לא </a:t>
            </a:r>
            <a:r>
              <a:rPr lang="he-IL" sz="2400" dirty="0" err="1" smtClean="0">
                <a:solidFill>
                  <a:srgbClr val="FFFF00"/>
                </a:solidFill>
              </a:rPr>
              <a:t>אחזיא</a:t>
            </a:r>
            <a:r>
              <a:rPr lang="he-IL" sz="2400" dirty="0" smtClean="0">
                <a:solidFill>
                  <a:srgbClr val="FFFF00"/>
                </a:solidFill>
              </a:rPr>
              <a:t> ליה מנפילה ראשונה:</a:t>
            </a:r>
          </a:p>
          <a:p>
            <a:r>
              <a:rPr lang="he-IL" sz="2400" dirty="0" smtClean="0"/>
              <a:t>לאה מתה רק אחרי שרחל כבר נשואה ללוי.  לכן רחל </a:t>
            </a:r>
            <a:r>
              <a:rPr lang="he-IL" sz="2400" dirty="0" err="1" smtClean="0"/>
              <a:t>ראוייה</a:t>
            </a:r>
            <a:r>
              <a:rPr lang="he-IL" sz="2400" dirty="0" smtClean="0"/>
              <a:t> לשמעון בנפילה </a:t>
            </a:r>
            <a:r>
              <a:rPr lang="he-IL" sz="2400" dirty="0" err="1" smtClean="0"/>
              <a:t>השניה</a:t>
            </a:r>
            <a:r>
              <a:rPr lang="he-IL" sz="2400" dirty="0" smtClean="0"/>
              <a:t>, כשלוי מת ולא בראשונה</a:t>
            </a:r>
          </a:p>
          <a:p>
            <a:endParaRPr lang="he-IL" sz="2400" dirty="0" smtClean="0"/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853126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1" grpId="0"/>
      <p:bldP spid="52" grpId="0" animBg="1"/>
      <p:bldP spid="53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44432" y="0"/>
            <a:ext cx="7600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err="1" smtClean="0">
                <a:ln/>
                <a:solidFill>
                  <a:srgbClr val="00B050"/>
                </a:solidFill>
                <a:effectLst/>
              </a:rPr>
              <a:t>אחזיא</a:t>
            </a:r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 ליה בנפילה ראשונה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8431558" y="169719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קבוצה 11"/>
          <p:cNvGrpSpPr/>
          <p:nvPr/>
        </p:nvGrpSpPr>
        <p:grpSpPr>
          <a:xfrm>
            <a:off x="7843234" y="2364305"/>
            <a:ext cx="743776" cy="1599167"/>
            <a:chOff x="7843234" y="2364305"/>
            <a:chExt cx="743776" cy="1599167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7843234" y="2364305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43234" y="2668670"/>
              <a:ext cx="743776" cy="1091279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44698" y="5155591"/>
            <a:ext cx="1358887" cy="1250310"/>
            <a:chOff x="238639" y="4126871"/>
            <a:chExt cx="1609859" cy="2430221"/>
          </a:xfrm>
        </p:grpSpPr>
        <p:grpSp>
          <p:nvGrpSpPr>
            <p:cNvPr id="22" name="Group 21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30" name="Multiply 29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</p:grpSp>
      <p:sp>
        <p:nvSpPr>
          <p:cNvPr id="40" name="Rectangle 39"/>
          <p:cNvSpPr/>
          <p:nvPr/>
        </p:nvSpPr>
        <p:spPr>
          <a:xfrm>
            <a:off x="317780" y="5244570"/>
            <a:ext cx="1612722" cy="1388729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8" name="Straight Connector 20"/>
          <p:cNvCxnSpPr>
            <a:endCxn id="5" idx="2"/>
          </p:cNvCxnSpPr>
          <p:nvPr/>
        </p:nvCxnSpPr>
        <p:spPr>
          <a:xfrm flipH="1" flipV="1">
            <a:off x="4528358" y="2323261"/>
            <a:ext cx="1" cy="153866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583" y="2546954"/>
            <a:ext cx="743776" cy="109127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5034741" y="4853573"/>
            <a:ext cx="31115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רחל אסורה על שמעון עולמית כיון </a:t>
            </a:r>
            <a:r>
              <a:rPr lang="he-IL" dirty="0" err="1" smtClean="0"/>
              <a:t>שהיתה</a:t>
            </a:r>
            <a:r>
              <a:rPr lang="he-IL" dirty="0" smtClean="0"/>
              <a:t> אסורה עליו שעה אחת. זאת למרות שרחל הפכה להיות ראויה לשמעון בנפילה הראשונה, כלומר עוד בהיותה אלמנת ראובן, לפני שמישהו אחר ייבם אותה. </a:t>
            </a:r>
            <a:endParaRPr lang="he-IL" dirty="0"/>
          </a:p>
        </p:txBody>
      </p:sp>
      <p:sp>
        <p:nvSpPr>
          <p:cNvPr id="52" name="Multiply 12"/>
          <p:cNvSpPr/>
          <p:nvPr/>
        </p:nvSpPr>
        <p:spPr>
          <a:xfrm>
            <a:off x="3338599" y="3995834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24943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1" grpId="0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0428" y="0"/>
            <a:ext cx="58881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דף ל. משנה רביעית 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sp>
        <p:nvSpPr>
          <p:cNvPr id="7" name="Rectangle 6"/>
          <p:cNvSpPr/>
          <p:nvPr/>
        </p:nvSpPr>
        <p:spPr>
          <a:xfrm>
            <a:off x="9998350" y="1517221"/>
            <a:ext cx="2060619" cy="850005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לוי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8342" y="1879971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11470391" y="1700113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843234" y="2364305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234" y="2668670"/>
            <a:ext cx="743776" cy="109127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44698" y="5155591"/>
            <a:ext cx="1358887" cy="1250310"/>
            <a:chOff x="238639" y="4126871"/>
            <a:chExt cx="1609859" cy="2430221"/>
          </a:xfrm>
        </p:grpSpPr>
        <p:grpSp>
          <p:nvGrpSpPr>
            <p:cNvPr id="22" name="Group 21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30" name="Multiply 29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</p:grpSp>
      <p:sp>
        <p:nvSpPr>
          <p:cNvPr id="40" name="Rectangle 39"/>
          <p:cNvSpPr/>
          <p:nvPr/>
        </p:nvSpPr>
        <p:spPr>
          <a:xfrm>
            <a:off x="317780" y="5244570"/>
            <a:ext cx="1612722" cy="1388729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Oval 13"/>
          <p:cNvSpPr/>
          <p:nvPr/>
        </p:nvSpPr>
        <p:spPr>
          <a:xfrm>
            <a:off x="9722750" y="396168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נכרית</a:t>
            </a:r>
            <a:endParaRPr lang="he-IL" sz="3600" dirty="0"/>
          </a:p>
        </p:txBody>
      </p:sp>
      <p:cxnSp>
        <p:nvCxnSpPr>
          <p:cNvPr id="44" name="Straight Connector 18"/>
          <p:cNvCxnSpPr/>
          <p:nvPr/>
        </p:nvCxnSpPr>
        <p:spPr>
          <a:xfrm flipV="1">
            <a:off x="10738834" y="2340157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קבוצה 28"/>
          <p:cNvGrpSpPr/>
          <p:nvPr/>
        </p:nvGrpSpPr>
        <p:grpSpPr>
          <a:xfrm>
            <a:off x="10738834" y="2323261"/>
            <a:ext cx="743776" cy="1599167"/>
            <a:chOff x="10738834" y="2323261"/>
            <a:chExt cx="743776" cy="1599167"/>
          </a:xfrm>
        </p:grpSpPr>
        <p:cxnSp>
          <p:nvCxnSpPr>
            <p:cNvPr id="46" name="Straight Connector 18"/>
            <p:cNvCxnSpPr/>
            <p:nvPr/>
          </p:nvCxnSpPr>
          <p:spPr>
            <a:xfrm flipV="1">
              <a:off x="10738834" y="2323261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8834" y="2627626"/>
              <a:ext cx="743776" cy="1091279"/>
            </a:xfrm>
            <a:prstGeom prst="rect">
              <a:avLst/>
            </a:prstGeom>
          </p:spPr>
        </p:pic>
      </p:grpSp>
      <p:cxnSp>
        <p:nvCxnSpPr>
          <p:cNvPr id="48" name="Straight Connector 20"/>
          <p:cNvCxnSpPr>
            <a:endCxn id="5" idx="2"/>
          </p:cNvCxnSpPr>
          <p:nvPr/>
        </p:nvCxnSpPr>
        <p:spPr>
          <a:xfrm flipH="1" flipV="1">
            <a:off x="4528358" y="2323261"/>
            <a:ext cx="1" cy="153866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583" y="2546954"/>
            <a:ext cx="743776" cy="109127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3451409" y="5683593"/>
            <a:ext cx="518618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הנכרית מותרת </a:t>
            </a:r>
            <a:r>
              <a:rPr lang="he-IL" dirty="0" err="1" smtClean="0"/>
              <a:t>להתייבם</a:t>
            </a:r>
            <a:r>
              <a:rPr lang="he-IL" dirty="0" smtClean="0"/>
              <a:t> לשמעון כי כאשר היא הפכה לצרתה של רחל, (אחות אשתו של שמעון), רחל כבר אינה נשואה לראובן. כלומר הנכרית מעולם לא </a:t>
            </a:r>
            <a:r>
              <a:rPr lang="he-IL" dirty="0" err="1" smtClean="0"/>
              <a:t>היתה</a:t>
            </a:r>
            <a:r>
              <a:rPr lang="he-IL" dirty="0" smtClean="0"/>
              <a:t> צרת </a:t>
            </a:r>
            <a:r>
              <a:rPr lang="he-IL" dirty="0" err="1" smtClean="0"/>
              <a:t>ערוה</a:t>
            </a:r>
            <a:r>
              <a:rPr lang="he-IL" dirty="0" smtClean="0"/>
              <a:t>. </a:t>
            </a:r>
            <a:endParaRPr lang="he-IL" dirty="0"/>
          </a:p>
        </p:txBody>
      </p:sp>
      <p:sp>
        <p:nvSpPr>
          <p:cNvPr id="45" name="Multiply 12"/>
          <p:cNvSpPr/>
          <p:nvPr/>
        </p:nvSpPr>
        <p:spPr>
          <a:xfrm>
            <a:off x="7558708" y="3048945"/>
            <a:ext cx="569052" cy="33072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0" name="Straight Connector 35"/>
          <p:cNvCxnSpPr/>
          <p:nvPr/>
        </p:nvCxnSpPr>
        <p:spPr>
          <a:xfrm flipH="1" flipV="1">
            <a:off x="9133833" y="2418966"/>
            <a:ext cx="1075158" cy="1590685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Multiply 12"/>
          <p:cNvSpPr/>
          <p:nvPr/>
        </p:nvSpPr>
        <p:spPr>
          <a:xfrm>
            <a:off x="8482787" y="163786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317780" y="923330"/>
            <a:ext cx="2282673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 smtClean="0">
                <a:solidFill>
                  <a:srgbClr val="FFFF00"/>
                </a:solidFill>
              </a:rPr>
              <a:t>גירש ראובן ואחר כך מת לוי</a:t>
            </a:r>
            <a:endParaRPr lang="he-IL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416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1" grpId="0"/>
      <p:bldP spid="45" grpId="0" animBg="1"/>
      <p:bldP spid="45" grpId="1" animBg="1"/>
      <p:bldP spid="45" grpId="2" animBg="1"/>
      <p:bldP spid="54" grpId="0" animBg="1"/>
      <p:bldP spid="54" grpId="1" animBg="1"/>
      <p:bldP spid="5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0428" y="0"/>
            <a:ext cx="58881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דף ל. משנה רביעית 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sp>
        <p:nvSpPr>
          <p:cNvPr id="7" name="Rectangle 6"/>
          <p:cNvSpPr/>
          <p:nvPr/>
        </p:nvSpPr>
        <p:spPr>
          <a:xfrm>
            <a:off x="9998350" y="1517221"/>
            <a:ext cx="2060619" cy="850005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לוי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8342" y="1879971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11470391" y="1700113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843234" y="2364305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234" y="2668670"/>
            <a:ext cx="743776" cy="109127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44698" y="5155591"/>
            <a:ext cx="1358887" cy="1250310"/>
            <a:chOff x="238639" y="4126871"/>
            <a:chExt cx="1609859" cy="2430221"/>
          </a:xfrm>
        </p:grpSpPr>
        <p:grpSp>
          <p:nvGrpSpPr>
            <p:cNvPr id="22" name="Group 21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30" name="Multiply 29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</p:grpSp>
      <p:sp>
        <p:nvSpPr>
          <p:cNvPr id="40" name="Rectangle 39"/>
          <p:cNvSpPr/>
          <p:nvPr/>
        </p:nvSpPr>
        <p:spPr>
          <a:xfrm>
            <a:off x="317780" y="5244570"/>
            <a:ext cx="1612722" cy="1388729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Oval 13"/>
          <p:cNvSpPr/>
          <p:nvPr/>
        </p:nvSpPr>
        <p:spPr>
          <a:xfrm>
            <a:off x="9722750" y="396168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נכרית</a:t>
            </a:r>
            <a:endParaRPr lang="he-IL" sz="3600" dirty="0"/>
          </a:p>
        </p:txBody>
      </p:sp>
      <p:cxnSp>
        <p:nvCxnSpPr>
          <p:cNvPr id="44" name="Straight Connector 18"/>
          <p:cNvCxnSpPr/>
          <p:nvPr/>
        </p:nvCxnSpPr>
        <p:spPr>
          <a:xfrm flipV="1">
            <a:off x="10738834" y="2340157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קבוצה 28"/>
          <p:cNvGrpSpPr/>
          <p:nvPr/>
        </p:nvGrpSpPr>
        <p:grpSpPr>
          <a:xfrm>
            <a:off x="10738834" y="2323261"/>
            <a:ext cx="743776" cy="1599167"/>
            <a:chOff x="10738834" y="2323261"/>
            <a:chExt cx="743776" cy="1599167"/>
          </a:xfrm>
        </p:grpSpPr>
        <p:cxnSp>
          <p:nvCxnSpPr>
            <p:cNvPr id="46" name="Straight Connector 18"/>
            <p:cNvCxnSpPr/>
            <p:nvPr/>
          </p:nvCxnSpPr>
          <p:spPr>
            <a:xfrm flipV="1">
              <a:off x="10738834" y="2323261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8834" y="2627626"/>
              <a:ext cx="743776" cy="1091279"/>
            </a:xfrm>
            <a:prstGeom prst="rect">
              <a:avLst/>
            </a:prstGeom>
          </p:spPr>
        </p:pic>
      </p:grpSp>
      <p:cxnSp>
        <p:nvCxnSpPr>
          <p:cNvPr id="48" name="Straight Connector 20"/>
          <p:cNvCxnSpPr>
            <a:endCxn id="5" idx="2"/>
          </p:cNvCxnSpPr>
          <p:nvPr/>
        </p:nvCxnSpPr>
        <p:spPr>
          <a:xfrm flipH="1" flipV="1">
            <a:off x="4528358" y="2323261"/>
            <a:ext cx="1" cy="153866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583" y="2546954"/>
            <a:ext cx="743776" cy="109127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3451409" y="5683593"/>
            <a:ext cx="518618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הנכרית </a:t>
            </a:r>
            <a:r>
              <a:rPr lang="he-IL" dirty="0" smtClean="0">
                <a:solidFill>
                  <a:srgbClr val="92D050"/>
                </a:solidFill>
              </a:rPr>
              <a:t>אסורה</a:t>
            </a:r>
            <a:r>
              <a:rPr lang="he-IL" dirty="0" smtClean="0"/>
              <a:t>  </a:t>
            </a:r>
            <a:r>
              <a:rPr lang="he-IL" dirty="0" err="1" smtClean="0"/>
              <a:t>להתייבם</a:t>
            </a:r>
            <a:r>
              <a:rPr lang="he-IL" dirty="0" smtClean="0"/>
              <a:t> לשמעון כי היא </a:t>
            </a:r>
            <a:r>
              <a:rPr lang="he-IL" dirty="0" err="1" smtClean="0"/>
              <a:t>היתה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92D050"/>
                </a:solidFill>
              </a:rPr>
              <a:t>זקוקה</a:t>
            </a:r>
            <a:r>
              <a:rPr lang="he-IL" dirty="0" smtClean="0"/>
              <a:t> לראובן ושמעון לפני שראובן גירש את רחל ולכן </a:t>
            </a:r>
            <a:r>
              <a:rPr lang="he-IL" dirty="0" err="1" smtClean="0"/>
              <a:t>היתה</a:t>
            </a:r>
            <a:r>
              <a:rPr lang="he-IL" dirty="0" smtClean="0"/>
              <a:t> צרת </a:t>
            </a:r>
            <a:r>
              <a:rPr lang="he-IL" dirty="0" err="1" smtClean="0"/>
              <a:t>ערוה</a:t>
            </a:r>
            <a:r>
              <a:rPr lang="he-IL" smtClean="0"/>
              <a:t> בזיקה. </a:t>
            </a:r>
            <a:endParaRPr lang="he-IL" dirty="0"/>
          </a:p>
        </p:txBody>
      </p:sp>
      <p:sp>
        <p:nvSpPr>
          <p:cNvPr id="45" name="Multiply 12"/>
          <p:cNvSpPr/>
          <p:nvPr/>
        </p:nvSpPr>
        <p:spPr>
          <a:xfrm>
            <a:off x="7558708" y="2972199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0" name="Straight Connector 35"/>
          <p:cNvCxnSpPr/>
          <p:nvPr/>
        </p:nvCxnSpPr>
        <p:spPr>
          <a:xfrm flipH="1" flipV="1">
            <a:off x="9133833" y="2418966"/>
            <a:ext cx="1075158" cy="1590685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Multiply 12"/>
          <p:cNvSpPr/>
          <p:nvPr/>
        </p:nvSpPr>
        <p:spPr>
          <a:xfrm>
            <a:off x="8482787" y="163786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317780" y="923330"/>
            <a:ext cx="2282673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 smtClean="0">
                <a:solidFill>
                  <a:srgbClr val="FFFF00"/>
                </a:solidFill>
              </a:rPr>
              <a:t>מת לוי ואחר כך גירש ראובן</a:t>
            </a:r>
            <a:endParaRPr lang="he-IL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56313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1" grpId="0"/>
      <p:bldP spid="45" grpId="0" animBg="1"/>
      <p:bldP spid="54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0428" y="0"/>
            <a:ext cx="58881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sz="5400" b="1" i="1" u="sng" cap="none" spc="0" dirty="0" smtClean="0">
                <a:ln/>
                <a:solidFill>
                  <a:srgbClr val="00B050"/>
                </a:solidFill>
                <a:effectLst/>
              </a:rPr>
              <a:t>דף ל. משנה רביעית </a:t>
            </a:r>
            <a:endParaRPr lang="en-US" sz="5400" b="1" i="1" u="sng" cap="none" spc="0" dirty="0">
              <a:ln/>
              <a:solidFill>
                <a:srgbClr val="00B05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8426" y="1473256"/>
            <a:ext cx="2459864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שמעון</a:t>
            </a:r>
            <a:endParaRPr lang="he-IL" sz="3600" dirty="0"/>
          </a:p>
        </p:txBody>
      </p:sp>
      <p:sp>
        <p:nvSpPr>
          <p:cNvPr id="6" name="Rectangle 5"/>
          <p:cNvSpPr/>
          <p:nvPr/>
        </p:nvSpPr>
        <p:spPr>
          <a:xfrm>
            <a:off x="6788203" y="1514300"/>
            <a:ext cx="2345630" cy="850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ראובן</a:t>
            </a:r>
            <a:endParaRPr lang="he-IL" sz="3600" dirty="0"/>
          </a:p>
        </p:txBody>
      </p:sp>
      <p:sp>
        <p:nvSpPr>
          <p:cNvPr id="7" name="Rectangle 6"/>
          <p:cNvSpPr/>
          <p:nvPr/>
        </p:nvSpPr>
        <p:spPr>
          <a:xfrm>
            <a:off x="9998350" y="1517221"/>
            <a:ext cx="2060619" cy="850005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לוי</a:t>
            </a:r>
            <a:endParaRPr lang="he-IL" sz="3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56394" y="1898258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8342" y="1879971"/>
            <a:ext cx="734097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y 12"/>
          <p:cNvSpPr/>
          <p:nvPr/>
        </p:nvSpPr>
        <p:spPr>
          <a:xfrm>
            <a:off x="11470391" y="1700113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Oval 13"/>
          <p:cNvSpPr/>
          <p:nvPr/>
        </p:nvSpPr>
        <p:spPr>
          <a:xfrm>
            <a:off x="6968443" y="396347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רחל</a:t>
            </a:r>
            <a:endParaRPr lang="he-IL" sz="3600" dirty="0"/>
          </a:p>
        </p:txBody>
      </p:sp>
      <p:sp>
        <p:nvSpPr>
          <p:cNvPr id="15" name="Oval 14"/>
          <p:cNvSpPr/>
          <p:nvPr/>
        </p:nvSpPr>
        <p:spPr>
          <a:xfrm>
            <a:off x="3262207" y="3915177"/>
            <a:ext cx="2130085" cy="9594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לאה</a:t>
            </a:r>
            <a:endParaRPr lang="he-IL" sz="3600" dirty="0"/>
          </a:p>
        </p:txBody>
      </p:sp>
      <p:cxnSp>
        <p:nvCxnSpPr>
          <p:cNvPr id="17" name="Straight Connector 16"/>
          <p:cNvCxnSpPr>
            <a:stCxn id="15" idx="6"/>
            <a:endCxn id="14" idx="2"/>
          </p:cNvCxnSpPr>
          <p:nvPr/>
        </p:nvCxnSpPr>
        <p:spPr>
          <a:xfrm flipV="1">
            <a:off x="5392292" y="4394915"/>
            <a:ext cx="157615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843234" y="2364305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234" y="2668670"/>
            <a:ext cx="743776" cy="109127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44698" y="5155591"/>
            <a:ext cx="1358887" cy="1250310"/>
            <a:chOff x="238639" y="4126871"/>
            <a:chExt cx="1609859" cy="2430221"/>
          </a:xfrm>
        </p:grpSpPr>
        <p:grpSp>
          <p:nvGrpSpPr>
            <p:cNvPr id="22" name="Group 21"/>
            <p:cNvGrpSpPr/>
            <p:nvPr/>
          </p:nvGrpSpPr>
          <p:grpSpPr>
            <a:xfrm>
              <a:off x="238639" y="4642094"/>
              <a:ext cx="1609859" cy="360000"/>
              <a:chOff x="437882" y="5593586"/>
              <a:chExt cx="1609859" cy="369332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437882" y="5962918"/>
                <a:ext cx="1609859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37176" y="5593586"/>
                <a:ext cx="64793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אחים</a:t>
                </a:r>
                <a:endParaRPr lang="he-IL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38639" y="4126871"/>
              <a:ext cx="1609859" cy="360000"/>
              <a:chOff x="379276" y="5048104"/>
              <a:chExt cx="1609859" cy="38439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V="1">
                <a:off x="379276" y="5419617"/>
                <a:ext cx="1609859" cy="12879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51423" y="5048104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</a:t>
                </a:r>
                <a:endParaRPr lang="he-IL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38639" y="5157317"/>
              <a:ext cx="1609859" cy="360000"/>
              <a:chOff x="437882" y="6169186"/>
              <a:chExt cx="1609859" cy="373282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V="1">
                <a:off x="437882" y="6538518"/>
                <a:ext cx="1609859" cy="395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851423" y="6169186"/>
                <a:ext cx="66556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צאצא</a:t>
                </a:r>
                <a:endParaRPr lang="he-IL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38639" y="5672540"/>
              <a:ext cx="1609859" cy="360000"/>
              <a:chOff x="2819312" y="5042291"/>
              <a:chExt cx="1609859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2819312" y="5411623"/>
                <a:ext cx="1609859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002177" y="5042291"/>
                <a:ext cx="1426994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נישואים שניים</a:t>
                </a:r>
                <a:endParaRPr lang="he-IL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238639" y="6187760"/>
              <a:ext cx="1313645" cy="369332"/>
              <a:chOff x="2575130" y="6409525"/>
              <a:chExt cx="1313645" cy="378906"/>
            </a:xfrm>
          </p:grpSpPr>
          <p:sp>
            <p:nvSpPr>
              <p:cNvPr id="30" name="Multiply 29"/>
              <p:cNvSpPr/>
              <p:nvPr/>
            </p:nvSpPr>
            <p:spPr>
              <a:xfrm>
                <a:off x="2575130" y="6450446"/>
                <a:ext cx="427047" cy="287490"/>
              </a:xfrm>
              <a:prstGeom prst="mathMultiply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242444" y="6409525"/>
                <a:ext cx="646331" cy="37890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dirty="0" smtClean="0"/>
                  <a:t>נפטר</a:t>
                </a:r>
                <a:endParaRPr lang="he-IL" dirty="0"/>
              </a:p>
            </p:txBody>
          </p:sp>
        </p:grpSp>
      </p:grpSp>
      <p:sp>
        <p:nvSpPr>
          <p:cNvPr id="40" name="Rectangle 39"/>
          <p:cNvSpPr/>
          <p:nvPr/>
        </p:nvSpPr>
        <p:spPr>
          <a:xfrm>
            <a:off x="317780" y="5244570"/>
            <a:ext cx="1612722" cy="1388729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Oval 13"/>
          <p:cNvSpPr/>
          <p:nvPr/>
        </p:nvSpPr>
        <p:spPr>
          <a:xfrm>
            <a:off x="9722750" y="3961682"/>
            <a:ext cx="2032167" cy="8628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נכרית</a:t>
            </a:r>
            <a:endParaRPr lang="he-IL" sz="3600" dirty="0"/>
          </a:p>
        </p:txBody>
      </p:sp>
      <p:cxnSp>
        <p:nvCxnSpPr>
          <p:cNvPr id="44" name="Straight Connector 18"/>
          <p:cNvCxnSpPr/>
          <p:nvPr/>
        </p:nvCxnSpPr>
        <p:spPr>
          <a:xfrm flipV="1">
            <a:off x="10738834" y="2340157"/>
            <a:ext cx="0" cy="15991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קבוצה 28"/>
          <p:cNvGrpSpPr/>
          <p:nvPr/>
        </p:nvGrpSpPr>
        <p:grpSpPr>
          <a:xfrm>
            <a:off x="10738834" y="2323261"/>
            <a:ext cx="743776" cy="1599167"/>
            <a:chOff x="10738834" y="2323261"/>
            <a:chExt cx="743776" cy="1599167"/>
          </a:xfrm>
        </p:grpSpPr>
        <p:cxnSp>
          <p:nvCxnSpPr>
            <p:cNvPr id="46" name="Straight Connector 18"/>
            <p:cNvCxnSpPr/>
            <p:nvPr/>
          </p:nvCxnSpPr>
          <p:spPr>
            <a:xfrm flipV="1">
              <a:off x="10738834" y="2323261"/>
              <a:ext cx="0" cy="159916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8834" y="2627626"/>
              <a:ext cx="743776" cy="1091279"/>
            </a:xfrm>
            <a:prstGeom prst="rect">
              <a:avLst/>
            </a:prstGeom>
          </p:spPr>
        </p:pic>
      </p:grpSp>
      <p:cxnSp>
        <p:nvCxnSpPr>
          <p:cNvPr id="48" name="Straight Connector 20"/>
          <p:cNvCxnSpPr>
            <a:endCxn id="5" idx="2"/>
          </p:cNvCxnSpPr>
          <p:nvPr/>
        </p:nvCxnSpPr>
        <p:spPr>
          <a:xfrm flipH="1" flipV="1">
            <a:off x="4528358" y="2323261"/>
            <a:ext cx="1" cy="153866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583" y="2546954"/>
            <a:ext cx="743776" cy="1091279"/>
          </a:xfrm>
          <a:prstGeom prst="rect">
            <a:avLst/>
          </a:prstGeom>
        </p:spPr>
      </p:pic>
      <p:sp>
        <p:nvSpPr>
          <p:cNvPr id="45" name="Multiply 12"/>
          <p:cNvSpPr/>
          <p:nvPr/>
        </p:nvSpPr>
        <p:spPr>
          <a:xfrm>
            <a:off x="7558708" y="2972199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0" name="Straight Connector 35"/>
          <p:cNvCxnSpPr/>
          <p:nvPr/>
        </p:nvCxnSpPr>
        <p:spPr>
          <a:xfrm flipH="1" flipV="1">
            <a:off x="9133833" y="2418966"/>
            <a:ext cx="1075158" cy="1590685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Multiply 12"/>
          <p:cNvSpPr/>
          <p:nvPr/>
        </p:nvSpPr>
        <p:spPr>
          <a:xfrm>
            <a:off x="8482787" y="1637862"/>
            <a:ext cx="569052" cy="4842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317780" y="923330"/>
            <a:ext cx="2282673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 smtClean="0">
                <a:solidFill>
                  <a:srgbClr val="FFFF00"/>
                </a:solidFill>
              </a:rPr>
              <a:t>כנס ראובן ולבסוף גירש</a:t>
            </a:r>
            <a:endParaRPr lang="he-IL" sz="4800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51409" y="5683593"/>
            <a:ext cx="518618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הנכרית </a:t>
            </a:r>
            <a:r>
              <a:rPr lang="he-IL" dirty="0" smtClean="0">
                <a:solidFill>
                  <a:srgbClr val="92D050"/>
                </a:solidFill>
              </a:rPr>
              <a:t>אסורה</a:t>
            </a:r>
            <a:r>
              <a:rPr lang="he-IL" dirty="0" smtClean="0"/>
              <a:t>  </a:t>
            </a:r>
            <a:r>
              <a:rPr lang="he-IL" dirty="0" err="1" smtClean="0"/>
              <a:t>להתייבם</a:t>
            </a:r>
            <a:r>
              <a:rPr lang="he-IL" dirty="0" smtClean="0"/>
              <a:t> לשמעון כי היא </a:t>
            </a:r>
            <a:r>
              <a:rPr lang="he-IL" dirty="0" err="1" smtClean="0"/>
              <a:t>היתה</a:t>
            </a:r>
            <a:r>
              <a:rPr lang="he-IL" dirty="0" smtClean="0"/>
              <a:t> </a:t>
            </a:r>
            <a:r>
              <a:rPr lang="he-IL" dirty="0" smtClean="0">
                <a:solidFill>
                  <a:srgbClr val="92D050"/>
                </a:solidFill>
              </a:rPr>
              <a:t>זקוקה</a:t>
            </a:r>
            <a:r>
              <a:rPr lang="he-IL" dirty="0" smtClean="0"/>
              <a:t> לראובן ושמעון לפני שראובן גירש אותה.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31466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5" grpId="0" animBg="1"/>
      <p:bldP spid="54" grpId="0" animBg="1"/>
      <p:bldP spid="4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1436</TotalTime>
  <Words>400</Words>
  <Application>Microsoft Office PowerPoint</Application>
  <PresentationFormat>מותאם אישית</PresentationFormat>
  <Paragraphs>106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Celestial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Elhanan</dc:creator>
  <cp:lastModifiedBy>Eli</cp:lastModifiedBy>
  <cp:revision>191</cp:revision>
  <dcterms:created xsi:type="dcterms:W3CDTF">2014-10-08T08:06:00Z</dcterms:created>
  <dcterms:modified xsi:type="dcterms:W3CDTF">2014-11-12T20:54:49Z</dcterms:modified>
</cp:coreProperties>
</file>