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30" y="2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7EDC6-3303-4BB6-99A5-C2B449E8BFA9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DEFA6-1AB4-4486-83EC-DDF49BDA29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614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7EDC6-3303-4BB6-99A5-C2B449E8BFA9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DEFA6-1AB4-4486-83EC-DDF49BDA29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405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7EDC6-3303-4BB6-99A5-C2B449E8BFA9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DEFA6-1AB4-4486-83EC-DDF49BDA29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889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7EDC6-3303-4BB6-99A5-C2B449E8BFA9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DEFA6-1AB4-4486-83EC-DDF49BDA29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40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7EDC6-3303-4BB6-99A5-C2B449E8BFA9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DEFA6-1AB4-4486-83EC-DDF49BDA29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566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7EDC6-3303-4BB6-99A5-C2B449E8BFA9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DEFA6-1AB4-4486-83EC-DDF49BDA29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045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7EDC6-3303-4BB6-99A5-C2B449E8BFA9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DEFA6-1AB4-4486-83EC-DDF49BDA29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19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7EDC6-3303-4BB6-99A5-C2B449E8BFA9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DEFA6-1AB4-4486-83EC-DDF49BDA29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971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7EDC6-3303-4BB6-99A5-C2B449E8BFA9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DEFA6-1AB4-4486-83EC-DDF49BDA29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995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7EDC6-3303-4BB6-99A5-C2B449E8BFA9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DEFA6-1AB4-4486-83EC-DDF49BDA29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493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7EDC6-3303-4BB6-99A5-C2B449E8BFA9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DEFA6-1AB4-4486-83EC-DDF49BDA29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692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57EDC6-3303-4BB6-99A5-C2B449E8BFA9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DDEFA6-1AB4-4486-83EC-DDF49BDA29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591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799450" y="4611189"/>
            <a:ext cx="856158" cy="76879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הוא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5" name="Oval 4"/>
          <p:cNvSpPr/>
          <p:nvPr/>
        </p:nvSpPr>
        <p:spPr>
          <a:xfrm>
            <a:off x="6654959" y="3575811"/>
            <a:ext cx="856158" cy="7687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אביו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5024830" y="3575811"/>
            <a:ext cx="774620" cy="76879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אמו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4" name="Action Button: Help 23">
            <a:hlinkClick r:id="" action="ppaction://noaction" highlightClick="1"/>
          </p:cNvPr>
          <p:cNvSpPr/>
          <p:nvPr/>
        </p:nvSpPr>
        <p:spPr>
          <a:xfrm>
            <a:off x="1432754" y="3581884"/>
            <a:ext cx="506706" cy="722202"/>
          </a:xfrm>
          <a:prstGeom prst="actionButtonHelp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866155" y="1892616"/>
            <a:ext cx="1111935" cy="7687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אחי האם מאביה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866155" y="2807018"/>
            <a:ext cx="1188137" cy="76879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אשת אחי האם מאביה 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3771171" y="740400"/>
            <a:ext cx="856158" cy="7687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אבי אמו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2246200" y="740400"/>
            <a:ext cx="774620" cy="76879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אם אמו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639691" y="740400"/>
            <a:ext cx="856158" cy="7687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בעל אם אמו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1134265" y="1892617"/>
            <a:ext cx="1111935" cy="7687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אחי האם מאמא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1058063" y="2807018"/>
            <a:ext cx="1188137" cy="768795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אשת אחי האם מאמא 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26" name="Straight Connector 25"/>
          <p:cNvCxnSpPr>
            <a:stCxn id="13" idx="5"/>
            <a:endCxn id="22" idx="0"/>
          </p:cNvCxnSpPr>
          <p:nvPr/>
        </p:nvCxnSpPr>
        <p:spPr>
          <a:xfrm>
            <a:off x="1370468" y="1396608"/>
            <a:ext cx="319765" cy="4960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stCxn id="12" idx="2"/>
            <a:endCxn id="22" idx="0"/>
          </p:cNvCxnSpPr>
          <p:nvPr/>
        </p:nvCxnSpPr>
        <p:spPr>
          <a:xfrm flipH="1">
            <a:off x="1690233" y="1509195"/>
            <a:ext cx="943277" cy="3834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12" idx="2"/>
            <a:endCxn id="7" idx="0"/>
          </p:cNvCxnSpPr>
          <p:nvPr/>
        </p:nvCxnSpPr>
        <p:spPr>
          <a:xfrm>
            <a:off x="2633510" y="1509195"/>
            <a:ext cx="788613" cy="3834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11" idx="3"/>
            <a:endCxn id="7" idx="0"/>
          </p:cNvCxnSpPr>
          <p:nvPr/>
        </p:nvCxnSpPr>
        <p:spPr>
          <a:xfrm flipH="1">
            <a:off x="3422123" y="1396608"/>
            <a:ext cx="474429" cy="496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Oval 85"/>
          <p:cNvSpPr/>
          <p:nvPr/>
        </p:nvSpPr>
        <p:spPr>
          <a:xfrm>
            <a:off x="10030896" y="1892614"/>
            <a:ext cx="1111935" cy="7687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אחי האב מאמו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87" name="Rounded Rectangle 86"/>
          <p:cNvSpPr/>
          <p:nvPr/>
        </p:nvSpPr>
        <p:spPr>
          <a:xfrm>
            <a:off x="10030896" y="2807016"/>
            <a:ext cx="1188137" cy="76879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אשת אחי האב מאמו 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88" name="Oval 87"/>
          <p:cNvSpPr/>
          <p:nvPr/>
        </p:nvSpPr>
        <p:spPr>
          <a:xfrm>
            <a:off x="10935912" y="740398"/>
            <a:ext cx="856158" cy="7687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בעל אם אביו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89" name="Rounded Rectangle 88"/>
          <p:cNvSpPr/>
          <p:nvPr/>
        </p:nvSpPr>
        <p:spPr>
          <a:xfrm>
            <a:off x="9410941" y="740398"/>
            <a:ext cx="774620" cy="76879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אם אביו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90" name="Oval 89"/>
          <p:cNvSpPr/>
          <p:nvPr/>
        </p:nvSpPr>
        <p:spPr>
          <a:xfrm>
            <a:off x="7804432" y="740398"/>
            <a:ext cx="856158" cy="7687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אבי אביו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91" name="Oval 90"/>
          <p:cNvSpPr/>
          <p:nvPr/>
        </p:nvSpPr>
        <p:spPr>
          <a:xfrm>
            <a:off x="8299006" y="1892615"/>
            <a:ext cx="1111935" cy="7687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אחי האב מאביו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92" name="Rounded Rectangle 91"/>
          <p:cNvSpPr/>
          <p:nvPr/>
        </p:nvSpPr>
        <p:spPr>
          <a:xfrm>
            <a:off x="8222804" y="2807016"/>
            <a:ext cx="1188137" cy="768795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אשת אחי האב מאביו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93" name="Straight Connector 92"/>
          <p:cNvCxnSpPr>
            <a:stCxn id="90" idx="5"/>
            <a:endCxn id="91" idx="0"/>
          </p:cNvCxnSpPr>
          <p:nvPr/>
        </p:nvCxnSpPr>
        <p:spPr>
          <a:xfrm>
            <a:off x="8535209" y="1396606"/>
            <a:ext cx="319765" cy="4960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>
            <a:stCxn id="89" idx="2"/>
            <a:endCxn id="91" idx="0"/>
          </p:cNvCxnSpPr>
          <p:nvPr/>
        </p:nvCxnSpPr>
        <p:spPr>
          <a:xfrm flipH="1">
            <a:off x="8854974" y="1509193"/>
            <a:ext cx="943277" cy="3834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>
            <a:stCxn id="89" idx="2"/>
            <a:endCxn id="86" idx="0"/>
          </p:cNvCxnSpPr>
          <p:nvPr/>
        </p:nvCxnSpPr>
        <p:spPr>
          <a:xfrm>
            <a:off x="9798251" y="1509193"/>
            <a:ext cx="788613" cy="3834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>
            <a:stCxn id="88" idx="3"/>
            <a:endCxn id="86" idx="0"/>
          </p:cNvCxnSpPr>
          <p:nvPr/>
        </p:nvCxnSpPr>
        <p:spPr>
          <a:xfrm flipH="1">
            <a:off x="10586864" y="1396606"/>
            <a:ext cx="474429" cy="496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7804432" y="3942985"/>
            <a:ext cx="41293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000" b="1" dirty="0">
                <a:latin typeface="David" panose="020E0502060401010101" pitchFamily="34" charset="-79"/>
                <a:cs typeface="David" panose="020E0502060401010101" pitchFamily="34" charset="-79"/>
              </a:rPr>
              <a:t>איבעיא להו אשת אחי האם מן האם </a:t>
            </a:r>
            <a:r>
              <a:rPr lang="he-IL" sz="20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מהו ?</a:t>
            </a:r>
          </a:p>
          <a:p>
            <a:pPr algn="ctr"/>
            <a:r>
              <a:rPr lang="he-IL" sz="20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sz="2000" b="1" dirty="0">
                <a:latin typeface="David" panose="020E0502060401010101" pitchFamily="34" charset="-79"/>
                <a:cs typeface="David" panose="020E0502060401010101" pitchFamily="34" charset="-79"/>
              </a:rPr>
              <a:t>אשת אחי האב מן האם </a:t>
            </a:r>
            <a:endParaRPr lang="he-IL" sz="2000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sz="20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ואשת </a:t>
            </a:r>
            <a:r>
              <a:rPr lang="he-IL" sz="2000" b="1" dirty="0">
                <a:latin typeface="David" panose="020E0502060401010101" pitchFamily="34" charset="-79"/>
                <a:cs typeface="David" panose="020E0502060401010101" pitchFamily="34" charset="-79"/>
              </a:rPr>
              <a:t>אחי האם מן האב </a:t>
            </a:r>
            <a:endParaRPr lang="he-IL" sz="2000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sz="20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דאיכא </a:t>
            </a:r>
            <a:r>
              <a:rPr lang="he-IL" sz="2000" b="1" dirty="0">
                <a:latin typeface="David" panose="020E0502060401010101" pitchFamily="34" charset="-79"/>
                <a:cs typeface="David" panose="020E0502060401010101" pitchFamily="34" charset="-79"/>
              </a:rPr>
              <a:t>צד אב הוא דגזרו רבנן </a:t>
            </a:r>
            <a:endParaRPr lang="he-IL" sz="2000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sz="20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אבל </a:t>
            </a:r>
            <a:r>
              <a:rPr lang="he-IL" sz="2000" b="1" dirty="0">
                <a:latin typeface="David" panose="020E0502060401010101" pitchFamily="34" charset="-79"/>
                <a:cs typeface="David" panose="020E0502060401010101" pitchFamily="34" charset="-79"/>
              </a:rPr>
              <a:t>היכא דליכא צד אב לא גזרו בהו רבנן </a:t>
            </a:r>
            <a:endParaRPr lang="he-IL" sz="2000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sz="20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או </a:t>
            </a:r>
            <a:r>
              <a:rPr lang="he-IL" sz="2000" b="1" dirty="0">
                <a:latin typeface="David" panose="020E0502060401010101" pitchFamily="34" charset="-79"/>
                <a:cs typeface="David" panose="020E0502060401010101" pitchFamily="34" charset="-79"/>
              </a:rPr>
              <a:t>דלמא ל''ש </a:t>
            </a:r>
            <a:endParaRPr lang="en-US" sz="20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6596" y="5002991"/>
            <a:ext cx="39022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000" b="1" dirty="0">
                <a:latin typeface="David" panose="020E0502060401010101" pitchFamily="34" charset="-79"/>
                <a:cs typeface="David" panose="020E0502060401010101" pitchFamily="34" charset="-79"/>
              </a:rPr>
              <a:t>אמר רב ספרא היא גופה גזירה ואנן ניקום ונגזור גזירה לגזירה </a:t>
            </a:r>
            <a:endParaRPr lang="en-US" sz="20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269236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2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2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3" dur="2000" fill="hold"/>
                                        <p:tgtEl>
                                          <p:spTgt spid="8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3" dur="2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10" grpId="0" animBg="1"/>
      <p:bldP spid="23" grpId="0" animBg="1"/>
      <p:bldP spid="8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98850" y="939800"/>
            <a:ext cx="56261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והא דרב יהודה בר שילא לאיתויי מאי לאו לאיתויי אשת אחי האם מן האם </a:t>
            </a:r>
            <a:endParaRPr lang="he-IL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דכל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שבנקבה ערוה </a:t>
            </a:r>
            <a:endParaRPr lang="he-IL" sz="2400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בזכר גזרו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אשתו משום שניה 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Oval 2"/>
          <p:cNvSpPr/>
          <p:nvPr/>
        </p:nvSpPr>
        <p:spPr>
          <a:xfrm>
            <a:off x="7636622" y="4509750"/>
            <a:ext cx="856158" cy="76879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הוא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6862002" y="3474372"/>
            <a:ext cx="774620" cy="76879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אמו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703327" y="2705579"/>
            <a:ext cx="1188137" cy="76879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אחות האם מן האם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663335" y="2719201"/>
            <a:ext cx="1188137" cy="768795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אשת אחי האם מאמא 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7" name="Oval 6"/>
          <p:cNvSpPr/>
          <p:nvPr/>
        </p:nvSpPr>
        <p:spPr>
          <a:xfrm>
            <a:off x="3067050" y="2635249"/>
            <a:ext cx="1276350" cy="852747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אח האם מן האם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076735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27450" y="908050"/>
            <a:ext cx="51689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מאי שנא הני ומאי שנא הא </a:t>
            </a:r>
            <a:endParaRPr lang="he-IL" sz="2400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הא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בחד קידושין מקרב לה </a:t>
            </a:r>
            <a:endParaRPr lang="he-IL" sz="2400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הני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עד דאיכא תרי קידושין לא מקרב להו 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Oval 2"/>
          <p:cNvSpPr/>
          <p:nvPr/>
        </p:nvSpPr>
        <p:spPr>
          <a:xfrm>
            <a:off x="11167222" y="4662150"/>
            <a:ext cx="856158" cy="76879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הוא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1185260" y="3365942"/>
            <a:ext cx="774620" cy="76879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אמו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9579035" y="3352320"/>
            <a:ext cx="1188137" cy="76879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אחות האם מן האם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539043" y="3365942"/>
            <a:ext cx="1188137" cy="768795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אשת אחי האם מאמא 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7" name="Oval 6"/>
          <p:cNvSpPr/>
          <p:nvPr/>
        </p:nvSpPr>
        <p:spPr>
          <a:xfrm>
            <a:off x="7942758" y="3281990"/>
            <a:ext cx="1276350" cy="852747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אח האם מן האם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9" name="Arc 8"/>
          <p:cNvSpPr/>
          <p:nvPr/>
        </p:nvSpPr>
        <p:spPr>
          <a:xfrm>
            <a:off x="7307758" y="2857500"/>
            <a:ext cx="1270000" cy="494820"/>
          </a:xfrm>
          <a:prstGeom prst="arc">
            <a:avLst>
              <a:gd name="adj1" fmla="val 10471050"/>
              <a:gd name="adj2" fmla="val 723893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213465" y="3365942"/>
            <a:ext cx="856158" cy="76879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הוא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784795" y="3308464"/>
            <a:ext cx="774620" cy="76879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אשתו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2736343" y="1912462"/>
            <a:ext cx="823072" cy="76879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חמותו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432165" y="1912462"/>
            <a:ext cx="856158" cy="7687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חמיו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161073" y="1912461"/>
            <a:ext cx="823072" cy="76879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אשת חמיו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5" name="Arc 14"/>
          <p:cNvSpPr/>
          <p:nvPr/>
        </p:nvSpPr>
        <p:spPr>
          <a:xfrm>
            <a:off x="570770" y="1417641"/>
            <a:ext cx="1270000" cy="494820"/>
          </a:xfrm>
          <a:prstGeom prst="arc">
            <a:avLst>
              <a:gd name="adj1" fmla="val 10471050"/>
              <a:gd name="adj2" fmla="val 723893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c 15"/>
          <p:cNvSpPr/>
          <p:nvPr/>
        </p:nvSpPr>
        <p:spPr>
          <a:xfrm>
            <a:off x="3371544" y="2864532"/>
            <a:ext cx="1270000" cy="494820"/>
          </a:xfrm>
          <a:prstGeom prst="arc">
            <a:avLst>
              <a:gd name="adj1" fmla="val 10471050"/>
              <a:gd name="adj2" fmla="val 723893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5734050" y="2616200"/>
            <a:ext cx="38100" cy="38417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0573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5" grpId="0" animBg="1"/>
      <p:bldP spid="1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5799450" y="4611189"/>
            <a:ext cx="856158" cy="76879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הוא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Oval 2"/>
          <p:cNvSpPr/>
          <p:nvPr/>
        </p:nvSpPr>
        <p:spPr>
          <a:xfrm>
            <a:off x="6654959" y="3575811"/>
            <a:ext cx="856158" cy="7687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אביו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024830" y="3575811"/>
            <a:ext cx="774620" cy="76879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אמו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024830" y="2289327"/>
            <a:ext cx="774620" cy="76879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אם אמו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654959" y="2295566"/>
            <a:ext cx="774620" cy="76879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אם אביו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1761" y="3459577"/>
            <a:ext cx="290045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אמר רבא אטו כולהו לאו גזירה לגזירה נינהו </a:t>
            </a:r>
            <a:endParaRPr lang="he-IL" sz="2400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אמו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ערוה </a:t>
            </a:r>
            <a:endParaRPr lang="he-IL" sz="2400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אם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אמו שניה </a:t>
            </a:r>
            <a:endParaRPr lang="he-IL" sz="2400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וגזרו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על אם אביו משום אם אמו </a:t>
            </a:r>
            <a:endParaRPr lang="he-IL" sz="2400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וטעמא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מאי כולהו דבי אימא רבתי קרו ליה 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515131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0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5799450" y="4611189"/>
            <a:ext cx="856158" cy="76879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הוא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Oval 2"/>
          <p:cNvSpPr/>
          <p:nvPr/>
        </p:nvSpPr>
        <p:spPr>
          <a:xfrm>
            <a:off x="6654959" y="3575811"/>
            <a:ext cx="856158" cy="7687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אביו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024830" y="3575811"/>
            <a:ext cx="774620" cy="76879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אמו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5" name="Oval 4"/>
          <p:cNvSpPr/>
          <p:nvPr/>
        </p:nvSpPr>
        <p:spPr>
          <a:xfrm>
            <a:off x="6632468" y="2301390"/>
            <a:ext cx="856158" cy="7687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א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בי אביו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8366626" y="3575810"/>
            <a:ext cx="774620" cy="76879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אשת אביו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8366626" y="2301389"/>
            <a:ext cx="774620" cy="76879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אשת אבי אביו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329986" y="2301388"/>
            <a:ext cx="774620" cy="76879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אשת אבי אמו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9" name="Oval 8"/>
          <p:cNvSpPr/>
          <p:nvPr/>
        </p:nvSpPr>
        <p:spPr>
          <a:xfrm>
            <a:off x="5024830" y="2301388"/>
            <a:ext cx="856158" cy="7687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א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בי אמו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99893" y="4047822"/>
            <a:ext cx="289317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000" b="1" dirty="0">
                <a:latin typeface="David" panose="020E0502060401010101" pitchFamily="34" charset="-79"/>
                <a:cs typeface="David" panose="020E0502060401010101" pitchFamily="34" charset="-79"/>
              </a:rPr>
              <a:t>אשת אביו ערוה </a:t>
            </a:r>
            <a:endParaRPr lang="he-IL" sz="2000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sz="20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אשת </a:t>
            </a:r>
            <a:r>
              <a:rPr lang="he-IL" sz="2000" b="1" dirty="0">
                <a:latin typeface="David" panose="020E0502060401010101" pitchFamily="34" charset="-79"/>
                <a:cs typeface="David" panose="020E0502060401010101" pitchFamily="34" charset="-79"/>
              </a:rPr>
              <a:t>אבי אביו שניה </a:t>
            </a:r>
            <a:endParaRPr lang="he-IL" sz="2000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sz="20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וגזרו </a:t>
            </a:r>
            <a:r>
              <a:rPr lang="he-IL" sz="2000" b="1" dirty="0">
                <a:latin typeface="David" panose="020E0502060401010101" pitchFamily="34" charset="-79"/>
                <a:cs typeface="David" panose="020E0502060401010101" pitchFamily="34" charset="-79"/>
              </a:rPr>
              <a:t>על אשת אבי אמו משום אשת אבי אביו </a:t>
            </a:r>
            <a:endParaRPr lang="he-IL" sz="2000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sz="20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וטעמא </a:t>
            </a:r>
            <a:r>
              <a:rPr lang="he-IL" sz="2000" b="1" dirty="0">
                <a:latin typeface="David" panose="020E0502060401010101" pitchFamily="34" charset="-79"/>
                <a:cs typeface="David" panose="020E0502060401010101" pitchFamily="34" charset="-79"/>
              </a:rPr>
              <a:t>מאי כולהו דבי אבא רבה קרו ליה </a:t>
            </a:r>
            <a:endParaRPr lang="en-US" sz="20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700009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4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5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4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4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8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5636372" y="3061950"/>
            <a:ext cx="856158" cy="76879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הוא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Oval 2"/>
          <p:cNvSpPr/>
          <p:nvPr/>
        </p:nvSpPr>
        <p:spPr>
          <a:xfrm>
            <a:off x="6491881" y="2026572"/>
            <a:ext cx="856158" cy="7687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אביו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4861752" y="2026572"/>
            <a:ext cx="774620" cy="76879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אמו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5" name="Action Button: Help 4">
            <a:hlinkClick r:id="" action="ppaction://noaction" highlightClick="1"/>
          </p:cNvPr>
          <p:cNvSpPr/>
          <p:nvPr/>
        </p:nvSpPr>
        <p:spPr>
          <a:xfrm>
            <a:off x="1269676" y="2032645"/>
            <a:ext cx="506706" cy="722202"/>
          </a:xfrm>
          <a:prstGeom prst="actionButtonHelp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2703077" y="1257779"/>
            <a:ext cx="1188137" cy="76879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אשת אחי האם מאביה 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894985" y="1257779"/>
            <a:ext cx="1188137" cy="768795"/>
          </a:xfrm>
          <a:prstGeom prst="round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אשת אחי האם מאמא 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9867818" y="1257777"/>
            <a:ext cx="1188137" cy="76879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אשת אחי האב מאמו 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8059726" y="1257777"/>
            <a:ext cx="1188137" cy="768795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אשת אחי האב מאביו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94985" y="3494522"/>
            <a:ext cx="381485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אשת אחי האב מן האב </a:t>
            </a:r>
            <a:r>
              <a:rPr lang="he-IL" sz="2400" dirty="0" smtClean="0">
                <a:latin typeface="David" panose="020E0502060401010101" pitchFamily="34" charset="-79"/>
                <a:cs typeface="David" panose="020E0502060401010101" pitchFamily="34" charset="-79"/>
              </a:rPr>
              <a:t>ערוה</a:t>
            </a:r>
          </a:p>
          <a:p>
            <a:pPr algn="ctr"/>
            <a:r>
              <a:rPr lang="he-IL" sz="2400" dirty="0" smtClean="0">
                <a:latin typeface="David" panose="020E0502060401010101" pitchFamily="34" charset="-79"/>
                <a:cs typeface="David" panose="020E0502060401010101" pitchFamily="34" charset="-79"/>
              </a:rPr>
              <a:t>אשת </a:t>
            </a: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אחי האב מן האם </a:t>
            </a:r>
            <a:r>
              <a:rPr lang="he-IL" sz="2400" dirty="0" smtClean="0">
                <a:latin typeface="David" panose="020E0502060401010101" pitchFamily="34" charset="-79"/>
                <a:cs typeface="David" panose="020E0502060401010101" pitchFamily="34" charset="-79"/>
              </a:rPr>
              <a:t>שניה</a:t>
            </a:r>
          </a:p>
          <a:p>
            <a:pPr algn="ctr"/>
            <a:r>
              <a:rPr lang="he-IL" sz="2400" dirty="0" smtClean="0">
                <a:latin typeface="David" panose="020E0502060401010101" pitchFamily="34" charset="-79"/>
                <a:cs typeface="David" panose="020E0502060401010101" pitchFamily="34" charset="-79"/>
              </a:rPr>
              <a:t>וגזרו </a:t>
            </a: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על אשת אחי האם מן האב משום אשת אחי האב מן </a:t>
            </a:r>
            <a:r>
              <a:rPr lang="he-IL" sz="2400" dirty="0" smtClean="0">
                <a:latin typeface="David" panose="020E0502060401010101" pitchFamily="34" charset="-79"/>
                <a:cs typeface="David" panose="020E0502060401010101" pitchFamily="34" charset="-79"/>
              </a:rPr>
              <a:t>האם</a:t>
            </a:r>
          </a:p>
          <a:p>
            <a:pPr algn="ctr"/>
            <a:r>
              <a:rPr lang="he-IL" sz="2400" dirty="0" smtClean="0">
                <a:latin typeface="David" panose="020E0502060401010101" pitchFamily="34" charset="-79"/>
                <a:cs typeface="David" panose="020E0502060401010101" pitchFamily="34" charset="-79"/>
              </a:rPr>
              <a:t>וטעמא </a:t>
            </a: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מאי משום דכולהו דבי דודי קרי </a:t>
            </a:r>
            <a:r>
              <a:rPr lang="he-IL" sz="2400" dirty="0" smtClean="0">
                <a:latin typeface="David" panose="020E0502060401010101" pitchFamily="34" charset="-79"/>
                <a:cs typeface="David" panose="020E0502060401010101" pitchFamily="34" charset="-79"/>
              </a:rPr>
              <a:t>להו, מאי ? </a:t>
            </a:r>
            <a:endParaRPr lang="en-US" sz="2400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392379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9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92400" y="686593"/>
            <a:ext cx="751205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תא שמע דכי אתא רב יהודה בר שילא אמר אמרי במערבא </a:t>
            </a:r>
            <a:endParaRPr lang="he-IL" sz="2400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כל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שבנקבה ערוה בזכר גזרו על אשתו משום שניה </a:t>
            </a:r>
            <a:endParaRPr lang="he-IL" sz="2400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ואמר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רבא וכללא הוא </a:t>
            </a:r>
            <a:endParaRPr lang="he-IL" sz="2400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חמותו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ערוה </a:t>
            </a:r>
            <a:endParaRPr lang="he-IL" sz="2400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אשת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חמיו מותרת 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Oval 2"/>
          <p:cNvSpPr/>
          <p:nvPr/>
        </p:nvSpPr>
        <p:spPr>
          <a:xfrm>
            <a:off x="7655672" y="4763750"/>
            <a:ext cx="856158" cy="76879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הוא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6227002" y="4706272"/>
            <a:ext cx="774620" cy="76879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אשתו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6178550" y="3310270"/>
            <a:ext cx="823072" cy="76879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חמותו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6" name="Oval 5"/>
          <p:cNvSpPr/>
          <p:nvPr/>
        </p:nvSpPr>
        <p:spPr>
          <a:xfrm>
            <a:off x="4874372" y="3310270"/>
            <a:ext cx="856158" cy="7687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חמיו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603280" y="3310269"/>
            <a:ext cx="823072" cy="76879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אשת חמיו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069592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3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98850" y="984250"/>
            <a:ext cx="56769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/>
              <a:t>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בת חמותו ערוה </a:t>
            </a:r>
            <a:endParaRPr lang="he-IL" sz="2400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אשת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בן חמותו מותרת 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Oval 2"/>
          <p:cNvSpPr/>
          <p:nvPr/>
        </p:nvSpPr>
        <p:spPr>
          <a:xfrm>
            <a:off x="7655672" y="4763750"/>
            <a:ext cx="856158" cy="76879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הוא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6881052" y="3728372"/>
            <a:ext cx="774620" cy="76879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אמו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575300" y="2699672"/>
            <a:ext cx="823072" cy="76879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חמותו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6" name="Oval 5"/>
          <p:cNvSpPr/>
          <p:nvPr/>
        </p:nvSpPr>
        <p:spPr>
          <a:xfrm>
            <a:off x="4271122" y="2699672"/>
            <a:ext cx="856158" cy="7687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חמיו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953000" y="3887122"/>
            <a:ext cx="823072" cy="76879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בת חמותו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8" name="Oval 7"/>
          <p:cNvSpPr/>
          <p:nvPr/>
        </p:nvSpPr>
        <p:spPr>
          <a:xfrm>
            <a:off x="3238500" y="3887122"/>
            <a:ext cx="1037599" cy="7687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בן חמותו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646392" y="3887122"/>
            <a:ext cx="823072" cy="76879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אשת בן חמותו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057189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81450" y="977900"/>
            <a:ext cx="42608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בת חמיו ערוה </a:t>
            </a:r>
            <a:endParaRPr lang="he-IL" sz="2400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אשת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בן חמיו מותרת 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Oval 2"/>
          <p:cNvSpPr/>
          <p:nvPr/>
        </p:nvSpPr>
        <p:spPr>
          <a:xfrm>
            <a:off x="7655672" y="4763750"/>
            <a:ext cx="856158" cy="76879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הוא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6881052" y="3728372"/>
            <a:ext cx="774620" cy="76879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אמו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575300" y="2699672"/>
            <a:ext cx="823072" cy="76879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חמותו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6" name="Oval 5"/>
          <p:cNvSpPr/>
          <p:nvPr/>
        </p:nvSpPr>
        <p:spPr>
          <a:xfrm>
            <a:off x="4271122" y="2699672"/>
            <a:ext cx="856158" cy="7687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חמיו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953000" y="3887122"/>
            <a:ext cx="823072" cy="76879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בת חמיו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8" name="Oval 7"/>
          <p:cNvSpPr/>
          <p:nvPr/>
        </p:nvSpPr>
        <p:spPr>
          <a:xfrm>
            <a:off x="3238500" y="3887122"/>
            <a:ext cx="1037599" cy="7687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בן חמיו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646392" y="3887122"/>
            <a:ext cx="823072" cy="76879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אשת בן חמיו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98572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1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57600" y="723900"/>
            <a:ext cx="45910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חורגתו ערוה </a:t>
            </a:r>
            <a:endParaRPr lang="he-IL" sz="2400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אשת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חורגו מותרת 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Oval 2"/>
          <p:cNvSpPr/>
          <p:nvPr/>
        </p:nvSpPr>
        <p:spPr>
          <a:xfrm>
            <a:off x="5991972" y="2985750"/>
            <a:ext cx="856158" cy="76879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הוא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902902" y="2985749"/>
            <a:ext cx="774620" cy="76879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אשתו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597400" y="4262099"/>
            <a:ext cx="854742" cy="76879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חורגתו בת אשתו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8" name="Oval 7"/>
          <p:cNvSpPr/>
          <p:nvPr/>
        </p:nvSpPr>
        <p:spPr>
          <a:xfrm>
            <a:off x="2933700" y="4262098"/>
            <a:ext cx="969202" cy="7687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בן אשתו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384460" y="4262097"/>
            <a:ext cx="854742" cy="76879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אשת חורגו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538439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25900" y="965200"/>
            <a:ext cx="51943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בת חורגתו ערוה </a:t>
            </a:r>
            <a:endParaRPr lang="he-IL" sz="2400" b="1" dirty="0" smtClean="0"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sz="2400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אשת </a:t>
            </a:r>
            <a:r>
              <a:rPr lang="he-IL" sz="2400" b="1" dirty="0">
                <a:latin typeface="David" panose="020E0502060401010101" pitchFamily="34" charset="-79"/>
                <a:cs typeface="David" panose="020E0502060401010101" pitchFamily="34" charset="-79"/>
              </a:rPr>
              <a:t>בן חורגו מותרת </a:t>
            </a:r>
            <a:endParaRPr lang="en-US" sz="2400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Oval 2"/>
          <p:cNvSpPr/>
          <p:nvPr/>
        </p:nvSpPr>
        <p:spPr>
          <a:xfrm>
            <a:off x="6309472" y="2439650"/>
            <a:ext cx="856158" cy="768795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הוא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4334702" y="2490449"/>
            <a:ext cx="774620" cy="76879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אשתו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882980" y="3690599"/>
            <a:ext cx="854742" cy="76879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חורגתו בת אשתו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6" name="Oval 5"/>
          <p:cNvSpPr/>
          <p:nvPr/>
        </p:nvSpPr>
        <p:spPr>
          <a:xfrm>
            <a:off x="2825750" y="5112999"/>
            <a:ext cx="969202" cy="7687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בן חורגו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471319" y="5112999"/>
            <a:ext cx="854742" cy="76879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אשת בן חורגו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294641" y="5112999"/>
            <a:ext cx="854742" cy="76879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בת חורגתו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115267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405</Words>
  <Application>Microsoft Office PowerPoint</Application>
  <PresentationFormat>Widescreen</PresentationFormat>
  <Paragraphs>121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David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Eitan</dc:creator>
  <cp:lastModifiedBy>Eitan</cp:lastModifiedBy>
  <cp:revision>18</cp:revision>
  <dcterms:created xsi:type="dcterms:W3CDTF">2022-03-29T23:15:00Z</dcterms:created>
  <dcterms:modified xsi:type="dcterms:W3CDTF">2022-03-30T16:52:35Z</dcterms:modified>
</cp:coreProperties>
</file>