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סגנון בהיר 3 - הדגשה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90" d="100"/>
          <a:sy n="90" d="100"/>
        </p:scale>
        <p:origin x="-594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415B3AF-EF2F-4DD9-9F47-11D8C679D7AD}" type="datetimeFigureOut">
              <a:rPr lang="he-IL" smtClean="0"/>
              <a:t>י"ד טבת תשפ"א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0ADBDD0-CBB2-4A1C-A694-0245266343F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29360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ADBDD0-CBB2-4A1C-A694-0245266343F6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4524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י"ד טבת 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י"ד טבת 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י"ד טבת 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י"ד טבת 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י"ד טבת תשפ"א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י"ד טבת תשפ"א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י"ד טבת תשפ"א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י"ד טבת 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ציור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י"ד טבת 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י"ד טבת 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/>
              <a:t>י"ד טבת 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438E1-117D-44FB-AC24-B79D899BA877}" type="datetimeFigureOut">
              <a:rPr lang="he-IL" smtClean="0"/>
              <a:t>י"ד טבת 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22AC9-109E-4E4D-92F9-530E51D9A3A2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C:\Users\owner\Pictures\pixabay.com\תיקיה חדשה\silas-baisch-K785Da4A_JA-unsplas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56947" y="-1236866"/>
            <a:ext cx="7086091" cy="9361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כוכב עם 12 פינות 3"/>
          <p:cNvSpPr/>
          <p:nvPr/>
        </p:nvSpPr>
        <p:spPr>
          <a:xfrm>
            <a:off x="1187624" y="1257431"/>
            <a:ext cx="4752528" cy="3600400"/>
          </a:xfrm>
          <a:prstGeom prst="star12">
            <a:avLst>
              <a:gd name="adj" fmla="val 393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lnSpc>
                <a:spcPct val="150000"/>
              </a:lnSpc>
            </a:pPr>
            <a:r>
              <a:rPr lang="he-IL" sz="2800" b="1" u="sng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מסכת ברכות</a:t>
            </a:r>
          </a:p>
          <a:p>
            <a:pPr algn="ctr">
              <a:lnSpc>
                <a:spcPct val="150000"/>
              </a:lnSpc>
            </a:pPr>
            <a:r>
              <a:rPr lang="he-IL" dirty="0" smtClean="0"/>
              <a:t>פרק ראשון</a:t>
            </a:r>
          </a:p>
          <a:p>
            <a:pPr algn="ctr">
              <a:lnSpc>
                <a:spcPct val="150000"/>
              </a:lnSpc>
            </a:pPr>
            <a:r>
              <a:rPr lang="he-IL" dirty="0" smtClean="0"/>
              <a:t>דף ד עמוד ב</a:t>
            </a:r>
          </a:p>
          <a:p>
            <a:pPr algn="ctr">
              <a:lnSpc>
                <a:spcPct val="150000"/>
              </a:lnSpc>
            </a:pPr>
            <a:r>
              <a:rPr lang="he-IL" dirty="0" smtClean="0"/>
              <a:t>[וסימנך דניאל בוחבוט]</a:t>
            </a:r>
          </a:p>
          <a:p>
            <a:pPr algn="ctr">
              <a:lnSpc>
                <a:spcPct val="150000"/>
              </a:lnSpc>
            </a:pPr>
            <a:endParaRPr lang="he-IL" sz="11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he-IL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סוגיה 12</a:t>
            </a:r>
            <a:endParaRPr lang="he-IL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1027" name="Picture 3" descr="C:\Users\owner\Pictures\IMG-20201115-WA0040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250" b="100000" l="26813" r="666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060848"/>
            <a:ext cx="91440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הסבר אליפטי 4"/>
          <p:cNvSpPr/>
          <p:nvPr/>
        </p:nvSpPr>
        <p:spPr>
          <a:xfrm>
            <a:off x="7070995" y="404664"/>
            <a:ext cx="1944216" cy="1428831"/>
          </a:xfrm>
          <a:prstGeom prst="wedgeEllipseCallout">
            <a:avLst>
              <a:gd name="adj1" fmla="val -22970"/>
              <a:gd name="adj2" fmla="val 6928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מה אנחנו לומדים?</a:t>
            </a:r>
            <a:endParaRPr lang="he-IL" dirty="0"/>
          </a:p>
        </p:txBody>
      </p:sp>
      <p:pic>
        <p:nvPicPr>
          <p:cNvPr id="8" name="תמונה 7" descr="לוגו ללא רקע"/>
          <p:cNvPicPr/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38638"/>
            <a:ext cx="2044998" cy="15948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706906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19672" y="404664"/>
            <a:ext cx="5904656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b="1" dirty="0" smtClean="0"/>
              <a:t>בסוגיה 11 למדנו שכתוב בברייתא</a:t>
            </a:r>
            <a:endParaRPr lang="en-US" b="1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“</a:t>
            </a:r>
            <a:r>
              <a:rPr lang="en-US" dirty="0" err="1" smtClean="0"/>
              <a:t>חכמים</a:t>
            </a:r>
            <a:r>
              <a:rPr lang="en-US" dirty="0" smtClean="0"/>
              <a:t> </a:t>
            </a:r>
            <a:r>
              <a:rPr lang="en-US" dirty="0" err="1"/>
              <a:t>עשו</a:t>
            </a:r>
            <a:r>
              <a:rPr lang="en-US" dirty="0"/>
              <a:t> </a:t>
            </a:r>
            <a:r>
              <a:rPr lang="en-US" dirty="0" err="1"/>
              <a:t>סייג</a:t>
            </a:r>
            <a:r>
              <a:rPr lang="en-US" dirty="0"/>
              <a:t> </a:t>
            </a:r>
            <a:r>
              <a:rPr lang="en-US" dirty="0" err="1"/>
              <a:t>לדבריהם</a:t>
            </a:r>
            <a:r>
              <a:rPr lang="en-US" dirty="0"/>
              <a:t> </a:t>
            </a:r>
            <a:r>
              <a:rPr lang="en-US" dirty="0" err="1"/>
              <a:t>כדי</a:t>
            </a:r>
            <a:r>
              <a:rPr lang="en-US" dirty="0"/>
              <a:t> </a:t>
            </a:r>
            <a:r>
              <a:rPr lang="en-US" dirty="0" err="1"/>
              <a:t>שלא</a:t>
            </a:r>
            <a:r>
              <a:rPr lang="en-US" dirty="0"/>
              <a:t> </a:t>
            </a:r>
            <a:r>
              <a:rPr lang="en-US" dirty="0" err="1"/>
              <a:t>יהא</a:t>
            </a:r>
            <a:r>
              <a:rPr lang="en-US" dirty="0"/>
              <a:t> </a:t>
            </a:r>
            <a:r>
              <a:rPr lang="en-US" dirty="0" err="1"/>
              <a:t>אדם</a:t>
            </a:r>
            <a:r>
              <a:rPr lang="en-US" dirty="0"/>
              <a:t> </a:t>
            </a:r>
            <a:r>
              <a:rPr lang="en-US" dirty="0" err="1"/>
              <a:t>בא</a:t>
            </a:r>
            <a:r>
              <a:rPr lang="en-US" dirty="0"/>
              <a:t> </a:t>
            </a:r>
            <a:r>
              <a:rPr lang="en-US" dirty="0" err="1"/>
              <a:t>מן</a:t>
            </a:r>
            <a:r>
              <a:rPr lang="en-US" dirty="0"/>
              <a:t> </a:t>
            </a:r>
            <a:r>
              <a:rPr lang="en-US" dirty="0" err="1"/>
              <a:t>השדה</a:t>
            </a:r>
            <a:r>
              <a:rPr lang="en-US" dirty="0"/>
              <a:t> </a:t>
            </a:r>
            <a:r>
              <a:rPr lang="en-US" dirty="0" err="1"/>
              <a:t>בערב</a:t>
            </a:r>
            <a:r>
              <a:rPr lang="en-US" dirty="0"/>
              <a:t> </a:t>
            </a:r>
            <a:r>
              <a:rPr lang="en-US" dirty="0" err="1"/>
              <a:t>ואומר</a:t>
            </a:r>
            <a:r>
              <a:rPr lang="en-US" dirty="0"/>
              <a:t> </a:t>
            </a:r>
            <a:r>
              <a:rPr lang="en-US" dirty="0" err="1"/>
              <a:t>אלך</a:t>
            </a:r>
            <a:r>
              <a:rPr lang="en-US" dirty="0"/>
              <a:t> </a:t>
            </a:r>
            <a:r>
              <a:rPr lang="en-US" dirty="0" err="1"/>
              <a:t>לביתי</a:t>
            </a:r>
            <a:r>
              <a:rPr lang="en-US" dirty="0"/>
              <a:t> </a:t>
            </a:r>
            <a:r>
              <a:rPr lang="en-US" dirty="0" err="1"/>
              <a:t>ואוכל</a:t>
            </a:r>
            <a:r>
              <a:rPr lang="en-US" dirty="0"/>
              <a:t> </a:t>
            </a:r>
            <a:r>
              <a:rPr lang="en-US" dirty="0" err="1"/>
              <a:t>קימעא</a:t>
            </a:r>
            <a:r>
              <a:rPr lang="en-US" dirty="0"/>
              <a:t> </a:t>
            </a:r>
            <a:r>
              <a:rPr lang="en-US" dirty="0" err="1"/>
              <a:t>ואשתה</a:t>
            </a:r>
            <a:r>
              <a:rPr lang="en-US" dirty="0"/>
              <a:t> </a:t>
            </a:r>
            <a:r>
              <a:rPr lang="en-US" dirty="0" err="1"/>
              <a:t>קימעא</a:t>
            </a:r>
            <a:r>
              <a:rPr lang="en-US" dirty="0"/>
              <a:t> </a:t>
            </a:r>
            <a:r>
              <a:rPr lang="en-US" dirty="0" err="1"/>
              <a:t>ואישן</a:t>
            </a:r>
            <a:r>
              <a:rPr lang="en-US" dirty="0"/>
              <a:t> </a:t>
            </a:r>
            <a:r>
              <a:rPr lang="en-US" dirty="0" err="1"/>
              <a:t>קימעא</a:t>
            </a:r>
            <a:r>
              <a:rPr lang="en-US" dirty="0"/>
              <a:t> </a:t>
            </a:r>
            <a:r>
              <a:rPr lang="en-US" dirty="0" err="1"/>
              <a:t>ואח</a:t>
            </a:r>
            <a:r>
              <a:rPr lang="en-US" dirty="0"/>
              <a:t>''כ </a:t>
            </a:r>
            <a:r>
              <a:rPr lang="en-US" dirty="0" err="1"/>
              <a:t>אקרא</a:t>
            </a:r>
            <a:r>
              <a:rPr lang="en-US" dirty="0"/>
              <a:t> </a:t>
            </a:r>
            <a:r>
              <a:rPr lang="en-US" dirty="0" err="1"/>
              <a:t>ק''ש</a:t>
            </a:r>
            <a:r>
              <a:rPr lang="en-US" dirty="0"/>
              <a:t> </a:t>
            </a:r>
            <a:r>
              <a:rPr lang="en-US" dirty="0" err="1"/>
              <a:t>ואתפלל</a:t>
            </a:r>
            <a:r>
              <a:rPr lang="en-US" dirty="0"/>
              <a:t> </a:t>
            </a:r>
            <a:r>
              <a:rPr lang="en-US" dirty="0" err="1"/>
              <a:t>וחוטפתו</a:t>
            </a:r>
            <a:r>
              <a:rPr lang="en-US" dirty="0"/>
              <a:t> </a:t>
            </a:r>
            <a:r>
              <a:rPr lang="en-US" dirty="0" err="1"/>
              <a:t>שינה</a:t>
            </a:r>
            <a:r>
              <a:rPr lang="en-US" dirty="0"/>
              <a:t> </a:t>
            </a:r>
            <a:r>
              <a:rPr lang="en-US" dirty="0" err="1"/>
              <a:t>ונמצא</a:t>
            </a:r>
            <a:r>
              <a:rPr lang="en-US" dirty="0"/>
              <a:t> </a:t>
            </a:r>
            <a:r>
              <a:rPr lang="en-US" dirty="0" err="1"/>
              <a:t>ישן</a:t>
            </a:r>
            <a:r>
              <a:rPr lang="en-US" dirty="0"/>
              <a:t> </a:t>
            </a:r>
            <a:r>
              <a:rPr lang="en-US" dirty="0" err="1"/>
              <a:t>כל</a:t>
            </a:r>
            <a:r>
              <a:rPr lang="en-US" dirty="0"/>
              <a:t> </a:t>
            </a:r>
            <a:r>
              <a:rPr lang="en-US" dirty="0" err="1"/>
              <a:t>הלילה</a:t>
            </a:r>
            <a:r>
              <a:rPr lang="en-US" dirty="0"/>
              <a:t> </a:t>
            </a:r>
            <a:r>
              <a:rPr lang="en-US" dirty="0" err="1"/>
              <a:t>אבל</a:t>
            </a:r>
            <a:r>
              <a:rPr lang="en-US" dirty="0"/>
              <a:t> </a:t>
            </a:r>
            <a:r>
              <a:rPr lang="en-US" dirty="0" err="1"/>
              <a:t>אדם</a:t>
            </a:r>
            <a:r>
              <a:rPr lang="en-US" dirty="0"/>
              <a:t> </a:t>
            </a:r>
            <a:r>
              <a:rPr lang="en-US" dirty="0" err="1"/>
              <a:t>בא</a:t>
            </a:r>
            <a:r>
              <a:rPr lang="en-US" dirty="0"/>
              <a:t> </a:t>
            </a:r>
            <a:r>
              <a:rPr lang="en-US" dirty="0" err="1"/>
              <a:t>מן</a:t>
            </a:r>
            <a:r>
              <a:rPr lang="en-US" dirty="0"/>
              <a:t> </a:t>
            </a:r>
            <a:r>
              <a:rPr lang="en-US" dirty="0" err="1"/>
              <a:t>השדה</a:t>
            </a:r>
            <a:r>
              <a:rPr lang="en-US" dirty="0"/>
              <a:t> </a:t>
            </a:r>
            <a:r>
              <a:rPr lang="en-US" dirty="0" err="1"/>
              <a:t>בערב</a:t>
            </a:r>
            <a:r>
              <a:rPr lang="en-US" dirty="0"/>
              <a:t> </a:t>
            </a:r>
            <a:r>
              <a:rPr lang="en-US" dirty="0" err="1"/>
              <a:t>נכנס</a:t>
            </a:r>
            <a:r>
              <a:rPr lang="en-US" dirty="0"/>
              <a:t> </a:t>
            </a:r>
            <a:r>
              <a:rPr lang="en-US" dirty="0" err="1"/>
              <a:t>לבית</a:t>
            </a:r>
            <a:r>
              <a:rPr lang="en-US" dirty="0"/>
              <a:t> </a:t>
            </a:r>
            <a:r>
              <a:rPr lang="en-US" dirty="0" err="1"/>
              <a:t>הכנסת</a:t>
            </a:r>
            <a:r>
              <a:rPr lang="en-US" dirty="0"/>
              <a:t> </a:t>
            </a:r>
            <a:r>
              <a:rPr lang="en-US" dirty="0" err="1"/>
              <a:t>אם</a:t>
            </a:r>
            <a:r>
              <a:rPr lang="en-US" dirty="0"/>
              <a:t> </a:t>
            </a:r>
            <a:r>
              <a:rPr lang="en-US" dirty="0" err="1"/>
              <a:t>רגיל</a:t>
            </a:r>
            <a:r>
              <a:rPr lang="en-US" dirty="0"/>
              <a:t> </a:t>
            </a:r>
            <a:r>
              <a:rPr lang="en-US" dirty="0" err="1"/>
              <a:t>לקרות</a:t>
            </a:r>
            <a:r>
              <a:rPr lang="en-US" dirty="0"/>
              <a:t> </a:t>
            </a:r>
            <a:r>
              <a:rPr lang="en-US" dirty="0" err="1"/>
              <a:t>קורא</a:t>
            </a:r>
            <a:r>
              <a:rPr lang="en-US" dirty="0"/>
              <a:t> </a:t>
            </a:r>
            <a:r>
              <a:rPr lang="en-US" dirty="0" err="1"/>
              <a:t>ואם</a:t>
            </a:r>
            <a:r>
              <a:rPr lang="en-US" dirty="0"/>
              <a:t> </a:t>
            </a:r>
            <a:r>
              <a:rPr lang="en-US" dirty="0" err="1"/>
              <a:t>רגיל</a:t>
            </a:r>
            <a:r>
              <a:rPr lang="en-US" dirty="0"/>
              <a:t> </a:t>
            </a:r>
            <a:r>
              <a:rPr lang="en-US" dirty="0" err="1"/>
              <a:t>לשנות</a:t>
            </a:r>
            <a:r>
              <a:rPr lang="en-US" dirty="0"/>
              <a:t> </a:t>
            </a:r>
            <a:r>
              <a:rPr lang="en-US" dirty="0" err="1"/>
              <a:t>שונה</a:t>
            </a:r>
            <a:r>
              <a:rPr lang="en-US" dirty="0"/>
              <a:t> </a:t>
            </a:r>
            <a:r>
              <a:rPr lang="en-US" dirty="0" err="1" smtClean="0"/>
              <a:t>וקורא</a:t>
            </a:r>
            <a:r>
              <a:rPr lang="en-US" dirty="0"/>
              <a:t> </a:t>
            </a:r>
            <a:r>
              <a:rPr lang="he-IL" dirty="0" smtClean="0"/>
              <a:t>קריאת </a:t>
            </a:r>
            <a:r>
              <a:rPr lang="en-US" dirty="0" smtClean="0"/>
              <a:t>ש</a:t>
            </a:r>
            <a:r>
              <a:rPr lang="he-IL" dirty="0" err="1" smtClean="0"/>
              <a:t>מע</a:t>
            </a:r>
            <a:r>
              <a:rPr lang="en-US" dirty="0" smtClean="0"/>
              <a:t> </a:t>
            </a:r>
            <a:r>
              <a:rPr lang="en-US" dirty="0" err="1"/>
              <a:t>ומתפלל</a:t>
            </a:r>
            <a:r>
              <a:rPr lang="en-US" dirty="0"/>
              <a:t> </a:t>
            </a:r>
            <a:r>
              <a:rPr lang="en-US" dirty="0" err="1"/>
              <a:t>ואוכל</a:t>
            </a:r>
            <a:r>
              <a:rPr lang="en-US" dirty="0"/>
              <a:t> </a:t>
            </a:r>
            <a:r>
              <a:rPr lang="en-US" dirty="0" err="1"/>
              <a:t>פתו</a:t>
            </a:r>
            <a:r>
              <a:rPr lang="en-US" dirty="0"/>
              <a:t> </a:t>
            </a:r>
            <a:r>
              <a:rPr lang="en-US" dirty="0" err="1"/>
              <a:t>ומברך</a:t>
            </a:r>
            <a:r>
              <a:rPr lang="en-US" dirty="0"/>
              <a:t> </a:t>
            </a:r>
            <a:r>
              <a:rPr lang="en-US" dirty="0" err="1"/>
              <a:t>וכל</a:t>
            </a:r>
            <a:r>
              <a:rPr lang="en-US" dirty="0"/>
              <a:t> </a:t>
            </a:r>
            <a:r>
              <a:rPr lang="en-US" dirty="0" err="1"/>
              <a:t>העובר</a:t>
            </a:r>
            <a:r>
              <a:rPr lang="en-US" dirty="0"/>
              <a:t> </a:t>
            </a:r>
            <a:r>
              <a:rPr lang="en-US" dirty="0" err="1"/>
              <a:t>על</a:t>
            </a:r>
            <a:r>
              <a:rPr lang="en-US" dirty="0"/>
              <a:t> </a:t>
            </a:r>
            <a:r>
              <a:rPr lang="en-US" dirty="0" err="1"/>
              <a:t>דברי</a:t>
            </a:r>
            <a:r>
              <a:rPr lang="en-US" dirty="0"/>
              <a:t> </a:t>
            </a:r>
            <a:r>
              <a:rPr lang="en-US" dirty="0" err="1"/>
              <a:t>חכמים</a:t>
            </a:r>
            <a:r>
              <a:rPr lang="en-US" dirty="0"/>
              <a:t> </a:t>
            </a:r>
            <a:r>
              <a:rPr lang="en-US" dirty="0" err="1"/>
              <a:t>חייב</a:t>
            </a:r>
            <a:r>
              <a:rPr lang="en-US" dirty="0"/>
              <a:t> </a:t>
            </a:r>
            <a:r>
              <a:rPr lang="en-US" dirty="0" err="1" smtClean="0"/>
              <a:t>מיתה</a:t>
            </a:r>
            <a:r>
              <a:rPr lang="en-US" dirty="0" smtClean="0"/>
              <a:t>”</a:t>
            </a:r>
            <a:endParaRPr lang="he-IL" dirty="0"/>
          </a:p>
        </p:txBody>
      </p:sp>
      <p:sp>
        <p:nvSpPr>
          <p:cNvPr id="5" name="TextBox 4"/>
          <p:cNvSpPr txBox="1"/>
          <p:nvPr/>
        </p:nvSpPr>
        <p:spPr>
          <a:xfrm>
            <a:off x="2123728" y="3789040"/>
            <a:ext cx="388843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"וקורא קריאת שמע ומתפלל"</a:t>
            </a:r>
            <a:endParaRPr lang="he-IL" sz="2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חץ מעוקל שמאלה 5"/>
          <p:cNvSpPr/>
          <p:nvPr/>
        </p:nvSpPr>
        <p:spPr>
          <a:xfrm>
            <a:off x="5940152" y="2694113"/>
            <a:ext cx="792088" cy="1526975"/>
          </a:xfrm>
          <a:prstGeom prst="curvedLeftArrow">
            <a:avLst>
              <a:gd name="adj1" fmla="val 6024"/>
              <a:gd name="adj2" fmla="val 50000"/>
              <a:gd name="adj3" fmla="val 4989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1640" y="4797152"/>
            <a:ext cx="648072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David" panose="020E0502060401010101" pitchFamily="34" charset="-79"/>
                <a:cs typeface="David" panose="020E0502060401010101" pitchFamily="34" charset="-79"/>
              </a:rPr>
              <a:t>במחלוקת בין </a:t>
            </a:r>
            <a:r>
              <a:rPr lang="he-IL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B05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ר' יוחנן </a:t>
            </a:r>
            <a:r>
              <a:rPr lang="he-IL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ור' יהושע בן לוי </a:t>
            </a:r>
            <a:r>
              <a:rPr lang="he-IL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David" panose="020E0502060401010101" pitchFamily="34" charset="-79"/>
                <a:cs typeface="David" panose="020E0502060401010101" pitchFamily="34" charset="-79"/>
              </a:rPr>
              <a:t>נראה שציטוט זה מהברייתא מסייע [מוכיח כמו] </a:t>
            </a:r>
            <a:r>
              <a:rPr lang="he-IL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B05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ר' יוחנן </a:t>
            </a:r>
            <a:r>
              <a:rPr lang="he-IL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David" panose="020E0502060401010101" pitchFamily="34" charset="-79"/>
                <a:cs typeface="David" panose="020E0502060401010101" pitchFamily="34" charset="-79"/>
              </a:rPr>
              <a:t>(כבר נסביר מה המחלוקת בניהם).</a:t>
            </a:r>
            <a:endParaRPr lang="he-IL" sz="2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AutoShape 2" descr="Breslev.co.il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2052" name="Picture 4" descr="Breslev.co.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67859">
            <a:off x="7423541" y="2863102"/>
            <a:ext cx="1375459" cy="185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694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ar Mitzva boy with Tefilling - JVisu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450256"/>
            <a:ext cx="2415529" cy="170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he-IL" sz="3600" b="1" dirty="0" smtClean="0"/>
              <a:t>מהי מחלוקת ר' יוחנן ור' יהושע בן לוי?</a:t>
            </a:r>
            <a:endParaRPr lang="he-IL" sz="3600" b="1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94507" y="1628800"/>
            <a:ext cx="8291264" cy="216024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2800" dirty="0" smtClean="0"/>
              <a:t>מחלוקתם היא מה קודם למה בתפילת </a:t>
            </a:r>
            <a:r>
              <a:rPr lang="he-IL" sz="2800" u="sng" dirty="0" smtClean="0"/>
              <a:t>ערבית</a:t>
            </a:r>
            <a:r>
              <a:rPr lang="he-IL" sz="2800" dirty="0" smtClean="0"/>
              <a:t> קריאת שמע או תפילה?</a:t>
            </a:r>
          </a:p>
          <a:p>
            <a:pPr marL="0" indent="0" algn="ctr">
              <a:buNone/>
            </a:pPr>
            <a:r>
              <a:rPr lang="he-IL" sz="2800" dirty="0" smtClean="0"/>
              <a:t>לדעת </a:t>
            </a:r>
            <a:r>
              <a:rPr lang="he-IL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B05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ר' </a:t>
            </a:r>
            <a:r>
              <a:rPr lang="he-IL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B05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יוחנן- </a:t>
            </a:r>
            <a:r>
              <a:rPr lang="he-IL" sz="2800" dirty="0" smtClean="0"/>
              <a:t>קריאת שמע קודמת לתפילה</a:t>
            </a:r>
          </a:p>
          <a:p>
            <a:pPr marL="0" indent="0" algn="ctr">
              <a:buNone/>
            </a:pPr>
            <a:r>
              <a:rPr lang="he-IL" sz="2800" dirty="0" smtClean="0"/>
              <a:t>ולדעת </a:t>
            </a:r>
            <a:r>
              <a:rPr lang="he-IL" sz="28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ור' יהושע בן </a:t>
            </a:r>
            <a:r>
              <a:rPr lang="he-IL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C0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לוי- </a:t>
            </a:r>
            <a:r>
              <a:rPr lang="he-IL" sz="2800" dirty="0" smtClean="0"/>
              <a:t>תפילה קודמת לקריאת שמע.</a:t>
            </a:r>
            <a:endParaRPr lang="he-IL" sz="2800" dirty="0"/>
          </a:p>
        </p:txBody>
      </p:sp>
      <p:graphicFrame>
        <p:nvGraphicFramePr>
          <p:cNvPr id="4" name="טבלה 3">
            <a:extLst>
              <a:ext uri="{FF2B5EF4-FFF2-40B4-BE49-F238E27FC236}">
                <a16:creationId xmlns:a16="http://schemas.microsoft.com/office/drawing/2014/main" xmlns="" id="{7FB55113-9A9E-45A8-BCD7-AB5C5B6CC1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4851627"/>
              </p:ext>
            </p:extLst>
          </p:nvPr>
        </p:nvGraphicFramePr>
        <p:xfrm>
          <a:off x="1547665" y="4149080"/>
          <a:ext cx="6048670" cy="1976616"/>
        </p:xfrm>
        <a:graphic>
          <a:graphicData uri="http://schemas.openxmlformats.org/drawingml/2006/table">
            <a:tbl>
              <a:tblPr rtl="1" firstRow="1" bandRow="1">
                <a:tableStyleId>{BC89EF96-8CEA-46FF-86C4-4CE0E7609802}</a:tableStyleId>
              </a:tblPr>
              <a:tblGrid>
                <a:gridCol w="1209734">
                  <a:extLst>
                    <a:ext uri="{9D8B030D-6E8A-4147-A177-3AD203B41FA5}">
                      <a16:colId xmlns:a16="http://schemas.microsoft.com/office/drawing/2014/main" xmlns="" val="1462024773"/>
                    </a:ext>
                  </a:extLst>
                </a:gridCol>
                <a:gridCol w="1209734">
                  <a:extLst>
                    <a:ext uri="{9D8B030D-6E8A-4147-A177-3AD203B41FA5}">
                      <a16:colId xmlns:a16="http://schemas.microsoft.com/office/drawing/2014/main" xmlns="" val="1300075697"/>
                    </a:ext>
                  </a:extLst>
                </a:gridCol>
                <a:gridCol w="1209734">
                  <a:extLst>
                    <a:ext uri="{9D8B030D-6E8A-4147-A177-3AD203B41FA5}">
                      <a16:colId xmlns:a16="http://schemas.microsoft.com/office/drawing/2014/main" xmlns="" val="2972074088"/>
                    </a:ext>
                  </a:extLst>
                </a:gridCol>
                <a:gridCol w="1209734">
                  <a:extLst>
                    <a:ext uri="{9D8B030D-6E8A-4147-A177-3AD203B41FA5}">
                      <a16:colId xmlns:a16="http://schemas.microsoft.com/office/drawing/2014/main" xmlns="" val="2158988766"/>
                    </a:ext>
                  </a:extLst>
                </a:gridCol>
                <a:gridCol w="1209734">
                  <a:extLst>
                    <a:ext uri="{9D8B030D-6E8A-4147-A177-3AD203B41FA5}">
                      <a16:colId xmlns:a16="http://schemas.microsoft.com/office/drawing/2014/main" xmlns="" val="522267637"/>
                    </a:ext>
                  </a:extLst>
                </a:gridCol>
              </a:tblGrid>
              <a:tr h="658872">
                <a:tc>
                  <a:txBody>
                    <a:bodyPr/>
                    <a:lstStyle/>
                    <a:p>
                      <a:pPr algn="ctr" rtl="1"/>
                      <a:endParaRPr lang="he-IL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1800" kern="1200" dirty="0" smtClean="0"/>
                        <a:t>שחרית</a:t>
                      </a:r>
                    </a:p>
                    <a:p>
                      <a:pPr algn="ctr" rtl="1"/>
                      <a:r>
                        <a:rPr lang="he-IL" sz="1400" b="0" kern="1200" dirty="0" smtClean="0"/>
                        <a:t>מוסכם</a:t>
                      </a:r>
                      <a:endParaRPr lang="he-IL" sz="1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1800" kern="1200" dirty="0" smtClean="0"/>
                        <a:t>ערבית</a:t>
                      </a:r>
                    </a:p>
                    <a:p>
                      <a:pPr algn="ctr" rtl="1"/>
                      <a:r>
                        <a:rPr lang="he-IL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מחלוקת</a:t>
                      </a:r>
                      <a:endParaRPr lang="he-IL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04177108"/>
                  </a:ext>
                </a:extLst>
              </a:tr>
              <a:tr h="658872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kern="1200" dirty="0">
                          <a:ln w="10541" cmpd="sng">
                            <a:solidFill>
                              <a:srgbClr val="7D7D7D">
                                <a:tint val="100000"/>
                                <a:shade val="100000"/>
                                <a:satMod val="110000"/>
                              </a:srgbClr>
                            </a:solidFill>
                            <a:prstDash val="solid"/>
                          </a:ln>
                          <a:solidFill>
                            <a:srgbClr val="00B050"/>
                          </a:solidFill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ר' יוחנן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ק"ש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תפילה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ק"ש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תפילה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59451388"/>
                  </a:ext>
                </a:extLst>
              </a:tr>
              <a:tr h="658872"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kern="1200" dirty="0" err="1">
                          <a:ln w="10541" cmpd="sng">
                            <a:solidFill>
                              <a:srgbClr val="7D7D7D">
                                <a:tint val="100000"/>
                                <a:shade val="100000"/>
                                <a:satMod val="110000"/>
                              </a:srgbClr>
                            </a:solidFill>
                            <a:prstDash val="solid"/>
                          </a:ln>
                          <a:solidFill>
                            <a:srgbClr val="C00000"/>
                          </a:solidFill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ריב"ל</a:t>
                      </a:r>
                      <a:endParaRPr lang="he-IL" sz="2000" b="1" kern="1200" dirty="0">
                        <a:ln w="10541" cmpd="sng">
                          <a:solidFill>
                            <a:srgbClr val="7D7D7D">
                              <a:tint val="100000"/>
                              <a:shade val="100000"/>
                              <a:satMod val="110000"/>
                            </a:srgbClr>
                          </a:solidFill>
                          <a:prstDash val="solid"/>
                        </a:ln>
                        <a:solidFill>
                          <a:srgbClr val="C00000"/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ק"ש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תפילה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תפילה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/>
                        <a:t>ק"ש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875404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371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owner\Pictures\pixabay.com\vaulted-cellar-247391_19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44624"/>
            <a:ext cx="10225022" cy="676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לדעת להתפלל זה לדעת לחיות. אנחנו מוכנים לתת אמון במילים שלנו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65" b="100000" l="0" r="55963">
                        <a14:foregroundMark x1="8716" y1="87879" x2="0" y2="94805"/>
                        <a14:backgroundMark x1="33028" y1="13420" x2="47248" y2="471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3159"/>
          <a:stretch/>
        </p:blipFill>
        <p:spPr bwMode="auto">
          <a:xfrm rot="20765017">
            <a:off x="-5269" y="4345087"/>
            <a:ext cx="1180274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מהו יסוד המחלוקת?</a:t>
            </a:r>
            <a:br>
              <a:rPr lang="he-IL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he-IL" sz="2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[למה כל אחד אומר כך ולא כמו </a:t>
            </a:r>
            <a:r>
              <a:rPr lang="he-IL" sz="27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חבירו</a:t>
            </a:r>
            <a:r>
              <a:rPr lang="he-IL" sz="27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]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788024" y="2968352"/>
            <a:ext cx="3857600" cy="190080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e-I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אי </a:t>
            </a:r>
            <a:r>
              <a:rPr lang="he-IL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בעית</a:t>
            </a:r>
            <a:r>
              <a:rPr lang="he-I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אימא קרא- </a:t>
            </a:r>
          </a:p>
          <a:p>
            <a:pPr marL="0" indent="0">
              <a:buNone/>
            </a:pPr>
            <a:r>
              <a:rPr lang="he-IL" dirty="0" smtClean="0">
                <a:solidFill>
                  <a:srgbClr val="FFFF00"/>
                </a:solidFill>
              </a:rPr>
              <a:t>אם תרצה תאמר שהם נחלקו כיצד להסביר את הפסוק.</a:t>
            </a:r>
            <a:endParaRPr lang="he-IL" dirty="0">
              <a:solidFill>
                <a:srgbClr val="FFFF00"/>
              </a:solidFill>
            </a:endParaRPr>
          </a:p>
        </p:txBody>
      </p:sp>
      <p:cxnSp>
        <p:nvCxnSpPr>
          <p:cNvPr id="5" name="מחבר חץ ישר 4"/>
          <p:cNvCxnSpPr/>
          <p:nvPr/>
        </p:nvCxnSpPr>
        <p:spPr>
          <a:xfrm>
            <a:off x="5580112" y="1484784"/>
            <a:ext cx="1296144" cy="13681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" name="מחבר חץ ישר 5"/>
          <p:cNvCxnSpPr/>
          <p:nvPr/>
        </p:nvCxnSpPr>
        <p:spPr>
          <a:xfrm flipH="1">
            <a:off x="2627784" y="1484784"/>
            <a:ext cx="1224136" cy="13681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הסבר ענן 9"/>
          <p:cNvSpPr/>
          <p:nvPr/>
        </p:nvSpPr>
        <p:spPr>
          <a:xfrm>
            <a:off x="0" y="1224023"/>
            <a:ext cx="1368152" cy="2174599"/>
          </a:xfrm>
          <a:prstGeom prst="cloudCallout">
            <a:avLst>
              <a:gd name="adj1" fmla="val -24899"/>
              <a:gd name="adj2" fmla="val 9565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איזה פלפול רציני</a:t>
            </a:r>
            <a:endParaRPr lang="he-IL" dirty="0"/>
          </a:p>
        </p:txBody>
      </p:sp>
      <p:sp>
        <p:nvSpPr>
          <p:cNvPr id="8" name="מציין מיקום תוכן 2"/>
          <p:cNvSpPr txBox="1">
            <a:spLocks/>
          </p:cNvSpPr>
          <p:nvPr/>
        </p:nvSpPr>
        <p:spPr>
          <a:xfrm>
            <a:off x="395536" y="2945322"/>
            <a:ext cx="4001616" cy="2499901"/>
          </a:xfrm>
          <a:prstGeom prst="rect">
            <a:avLst/>
          </a:prstGeom>
        </p:spPr>
        <p:txBody>
          <a:bodyPr vert="horz" lIns="91440" tIns="45720" rIns="91440" bIns="45720" rtlCol="1">
            <a:normAutofit lnSpcReduction="1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he-I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אי </a:t>
            </a:r>
            <a:r>
              <a:rPr lang="he-IL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בעית</a:t>
            </a:r>
            <a:r>
              <a:rPr lang="he-I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אימא </a:t>
            </a:r>
            <a:r>
              <a:rPr lang="he-IL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סברא</a:t>
            </a:r>
            <a:r>
              <a:rPr lang="he-IL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 </a:t>
            </a:r>
          </a:p>
          <a:p>
            <a:pPr marL="0" indent="0">
              <a:buFont typeface="Arial" pitchFamily="34" charset="0"/>
              <a:buNone/>
            </a:pPr>
            <a:r>
              <a:rPr lang="he-IL" dirty="0" smtClean="0">
                <a:solidFill>
                  <a:srgbClr val="FFFF00"/>
                </a:solidFill>
              </a:rPr>
              <a:t>אם תרצה תאמר שהם נחלקו </a:t>
            </a:r>
            <a:r>
              <a:rPr lang="he-IL" dirty="0" err="1" smtClean="0">
                <a:solidFill>
                  <a:srgbClr val="FFFF00"/>
                </a:solidFill>
              </a:rPr>
              <a:t>בסברא</a:t>
            </a:r>
            <a:r>
              <a:rPr lang="he-IL" dirty="0" smtClean="0">
                <a:solidFill>
                  <a:srgbClr val="FFFF00"/>
                </a:solidFill>
              </a:rPr>
              <a:t> [בהיגיון], הכוונה שלכל אחד היה היגיון שונה</a:t>
            </a:r>
            <a:endParaRPr lang="he-IL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803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0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תמיד הכי חשוך לפני עלות השחר - TheMarker Caf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2"/>
            <a:ext cx="9145016" cy="6858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>
              <a:lnSpc>
                <a:spcPct val="120000"/>
              </a:lnSpc>
            </a:pPr>
            <a:r>
              <a:rPr lang="he-IL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איבעית</a:t>
            </a:r>
            <a:r>
              <a:rPr lang="he-IL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אימא </a:t>
            </a:r>
            <a:r>
              <a:rPr lang="he-IL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סברא</a:t>
            </a:r>
            <a:r>
              <a:rPr lang="he-IL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he-IL" sz="3600" dirty="0">
                <a:ln w="10160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/>
            </a:r>
            <a:br>
              <a:rPr lang="he-IL" sz="3600" dirty="0">
                <a:ln w="10160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he-IL" sz="2000" b="1" dirty="0">
                <a:ln w="50800"/>
                <a:solidFill>
                  <a:schemeClr val="accent3"/>
                </a:solidFill>
              </a:rPr>
              <a:t>דר' יוחנן </a:t>
            </a:r>
            <a:r>
              <a:rPr lang="he-IL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סבר גאולה </a:t>
            </a:r>
            <a:r>
              <a:rPr lang="he-IL" sz="20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מאורתא</a:t>
            </a:r>
            <a:r>
              <a:rPr lang="he-IL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he-IL" sz="20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נמי</a:t>
            </a:r>
            <a:r>
              <a:rPr lang="he-IL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 הוי אלא גאולה </a:t>
            </a:r>
            <a:r>
              <a:rPr lang="he-IL" sz="20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מעלייתא</a:t>
            </a:r>
            <a:r>
              <a:rPr lang="he-IL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 לא </a:t>
            </a:r>
            <a:r>
              <a:rPr lang="he-IL" sz="20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הויא</a:t>
            </a:r>
            <a:r>
              <a:rPr lang="he-IL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 אלא עד צפרא, </a:t>
            </a:r>
            <a:br>
              <a:rPr lang="he-IL" sz="2000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he-IL" sz="2000" b="1" dirty="0">
                <a:ln w="50800"/>
                <a:solidFill>
                  <a:srgbClr val="C00000"/>
                </a:solidFill>
              </a:rPr>
              <a:t>ור' יהושע בן לוי </a:t>
            </a:r>
            <a:r>
              <a:rPr lang="he-IL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סבר כיון דלא </a:t>
            </a:r>
            <a:r>
              <a:rPr lang="he-IL" sz="20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הויא</a:t>
            </a:r>
            <a:r>
              <a:rPr lang="he-IL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 אלא </a:t>
            </a:r>
            <a:r>
              <a:rPr lang="he-IL" sz="20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מצפרא</a:t>
            </a:r>
            <a:r>
              <a:rPr lang="he-IL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 לא </a:t>
            </a:r>
            <a:r>
              <a:rPr lang="he-IL" sz="20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הויא</a:t>
            </a:r>
            <a:r>
              <a:rPr lang="he-IL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 גאולה </a:t>
            </a:r>
            <a:r>
              <a:rPr lang="he-IL" sz="20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מעלייתא</a:t>
            </a:r>
            <a:r>
              <a:rPr lang="he-IL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. </a:t>
            </a:r>
            <a:br>
              <a:rPr lang="he-IL" sz="2000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endParaRPr lang="he-IL" sz="2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372200" y="2564904"/>
            <a:ext cx="1512168" cy="8640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חצות לילה- </a:t>
            </a:r>
          </a:p>
          <a:p>
            <a:pPr marL="0" indent="0" algn="ctr">
              <a:buNone/>
            </a:pPr>
            <a:r>
              <a:rPr lang="he-IL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מכת בכורות</a:t>
            </a:r>
            <a:endParaRPr lang="he-IL" sz="2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5" name="מחבר ישר 4"/>
          <p:cNvCxnSpPr/>
          <p:nvPr/>
        </p:nvCxnSpPr>
        <p:spPr>
          <a:xfrm flipV="1">
            <a:off x="899592" y="2276872"/>
            <a:ext cx="7488832" cy="7200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מחבר ישר 6"/>
          <p:cNvCxnSpPr/>
          <p:nvPr/>
        </p:nvCxnSpPr>
        <p:spPr>
          <a:xfrm>
            <a:off x="7236296" y="1988840"/>
            <a:ext cx="0" cy="57606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מחבר ישר 8"/>
          <p:cNvCxnSpPr/>
          <p:nvPr/>
        </p:nvCxnSpPr>
        <p:spPr>
          <a:xfrm>
            <a:off x="2915816" y="2060848"/>
            <a:ext cx="0" cy="57606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מציין מיקום תוכן 2"/>
          <p:cNvSpPr txBox="1">
            <a:spLocks/>
          </p:cNvSpPr>
          <p:nvPr/>
        </p:nvSpPr>
        <p:spPr>
          <a:xfrm>
            <a:off x="1907704" y="2636912"/>
            <a:ext cx="1728192" cy="108012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he-IL" sz="2000" dirty="0" smtClean="0">
                <a:solidFill>
                  <a:srgbClr val="FFFF00"/>
                </a:solidFill>
              </a:rPr>
              <a:t>עלות השחר-</a:t>
            </a:r>
          </a:p>
          <a:p>
            <a:pPr marL="0" indent="0" algn="ctr">
              <a:buFont typeface="Arial" pitchFamily="34" charset="0"/>
              <a:buNone/>
            </a:pPr>
            <a:r>
              <a:rPr lang="he-IL" sz="2000" dirty="0" smtClean="0">
                <a:solidFill>
                  <a:srgbClr val="FFFF00"/>
                </a:solidFill>
              </a:rPr>
              <a:t>בני ישראל יוצאים ממצרים</a:t>
            </a:r>
            <a:endParaRPr lang="he-IL" sz="2000" dirty="0">
              <a:solidFill>
                <a:srgbClr val="FFFF00"/>
              </a:solidFill>
            </a:endParaRPr>
          </a:p>
        </p:txBody>
      </p:sp>
      <p:sp>
        <p:nvSpPr>
          <p:cNvPr id="8" name="חץ למטה 7"/>
          <p:cNvSpPr/>
          <p:nvPr/>
        </p:nvSpPr>
        <p:spPr>
          <a:xfrm>
            <a:off x="6804248" y="3501008"/>
            <a:ext cx="864096" cy="1247546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ציין מיקום תוכן 2"/>
          <p:cNvSpPr txBox="1">
            <a:spLocks/>
          </p:cNvSpPr>
          <p:nvPr/>
        </p:nvSpPr>
        <p:spPr>
          <a:xfrm>
            <a:off x="5940152" y="4941168"/>
            <a:ext cx="2520280" cy="1080120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he-IL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חצות לילה- </a:t>
            </a:r>
          </a:p>
          <a:p>
            <a:pPr marL="0" indent="0" algn="ctr">
              <a:buFont typeface="Arial" pitchFamily="34" charset="0"/>
              <a:buNone/>
            </a:pPr>
            <a:r>
              <a:rPr lang="he-IL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פרעה ומצרים נותנים רשות לבני ישראל לצאת ממצרים</a:t>
            </a:r>
            <a:endParaRPr lang="he-IL" sz="2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מציין מיקום תוכן 2"/>
          <p:cNvSpPr txBox="1">
            <a:spLocks/>
          </p:cNvSpPr>
          <p:nvPr/>
        </p:nvSpPr>
        <p:spPr>
          <a:xfrm rot="315904">
            <a:off x="3948785" y="3148705"/>
            <a:ext cx="1794650" cy="123112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he-IL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המחלוקת היא מה נקרא   </a:t>
            </a:r>
            <a:r>
              <a:rPr lang="he-IL" sz="33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גאולה?</a:t>
            </a:r>
            <a:endParaRPr lang="he-IL" sz="2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14" name="מחבר חץ ישר 13"/>
          <p:cNvCxnSpPr/>
          <p:nvPr/>
        </p:nvCxnSpPr>
        <p:spPr>
          <a:xfrm flipH="1">
            <a:off x="2339752" y="4005064"/>
            <a:ext cx="180020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9" name="מציין מיקום תוכן 2"/>
          <p:cNvSpPr txBox="1">
            <a:spLocks/>
          </p:cNvSpPr>
          <p:nvPr/>
        </p:nvSpPr>
        <p:spPr>
          <a:xfrm>
            <a:off x="611560" y="4317394"/>
            <a:ext cx="2052228" cy="1847910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 lnSpcReduction="2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he-IL" sz="2000" dirty="0" smtClean="0">
                <a:solidFill>
                  <a:schemeClr val="accent3"/>
                </a:solidFill>
              </a:rPr>
              <a:t>ר' יוחנן </a:t>
            </a:r>
            <a:r>
              <a:rPr lang="he-IL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סבר שהרשות לצאת בלילה זה תחילת הגאולה [ולכן </a:t>
            </a:r>
            <a:r>
              <a:rPr lang="he-IL" sz="2000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צריך</a:t>
            </a:r>
            <a:r>
              <a:rPr lang="he-IL" sz="2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 לסמוך גאולה לתפילה גם בערבית]</a:t>
            </a:r>
          </a:p>
        </p:txBody>
      </p:sp>
      <p:sp>
        <p:nvSpPr>
          <p:cNvPr id="21" name="מציין מיקום תוכן 2"/>
          <p:cNvSpPr txBox="1">
            <a:spLocks/>
          </p:cNvSpPr>
          <p:nvPr/>
        </p:nvSpPr>
        <p:spPr>
          <a:xfrm>
            <a:off x="3172180" y="5085184"/>
            <a:ext cx="2160240" cy="1584176"/>
          </a:xfrm>
          <a:prstGeom prst="rect">
            <a:avLst/>
          </a:prstGeom>
        </p:spPr>
        <p:txBody>
          <a:bodyPr vert="horz" lIns="91440" tIns="45720" rIns="91440" bIns="45720" rtlCol="1">
            <a:normAutofit lnSpcReduction="10000"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he-IL" sz="2000" dirty="0" err="1" smtClean="0">
                <a:solidFill>
                  <a:srgbClr val="C00000"/>
                </a:solidFill>
              </a:rPr>
              <a:t>ריב"ל</a:t>
            </a:r>
            <a:r>
              <a:rPr lang="he-IL" sz="2000" dirty="0" smtClean="0">
                <a:solidFill>
                  <a:srgbClr val="FFFF00"/>
                </a:solidFill>
              </a:rPr>
              <a:t> סבר שרק היציאה בפועל היא גאולה [ולכן בערבית </a:t>
            </a:r>
            <a:r>
              <a:rPr lang="he-IL" sz="2000" u="sng" dirty="0" smtClean="0">
                <a:solidFill>
                  <a:srgbClr val="FFFF00"/>
                </a:solidFill>
              </a:rPr>
              <a:t>לא צריך </a:t>
            </a:r>
            <a:r>
              <a:rPr lang="he-IL" sz="2000" dirty="0" smtClean="0">
                <a:solidFill>
                  <a:srgbClr val="FFFF00"/>
                </a:solidFill>
              </a:rPr>
              <a:t>לסמוך גאולה לתפילה]</a:t>
            </a:r>
            <a:endParaRPr lang="he-IL" sz="2000" dirty="0">
              <a:solidFill>
                <a:srgbClr val="FFFF00"/>
              </a:solidFill>
            </a:endParaRPr>
          </a:p>
        </p:txBody>
      </p:sp>
      <p:cxnSp>
        <p:nvCxnSpPr>
          <p:cNvPr id="22" name="מחבר חץ ישר 21"/>
          <p:cNvCxnSpPr/>
          <p:nvPr/>
        </p:nvCxnSpPr>
        <p:spPr>
          <a:xfrm>
            <a:off x="4347592" y="4317394"/>
            <a:ext cx="296416" cy="7677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225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  <p:bldP spid="8" grpId="0" animBg="1"/>
      <p:bldP spid="12" grpId="0"/>
      <p:bldP spid="13" grpId="0"/>
      <p:bldP spid="19" grpId="0" build="p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owner\Pictures\pixabay.com\תיקיה חדשה\landscape-768423_1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9962" y="51701"/>
            <a:ext cx="10242522" cy="6833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200223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he-IL" sz="4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ואיבעית</a:t>
            </a:r>
            <a:r>
              <a:rPr lang="he-IL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 אימא קרא-</a:t>
            </a:r>
            <a:r>
              <a:rPr lang="he-IL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he-IL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</a:br>
            <a:r>
              <a:rPr lang="he-IL" sz="2000" dirty="0"/>
              <a:t>ושניהם מקרא אחד דרשו, </a:t>
            </a:r>
            <a:r>
              <a:rPr lang="he-IL" sz="2000" dirty="0" err="1"/>
              <a:t>דכתיב</a:t>
            </a:r>
            <a:r>
              <a:rPr lang="he-IL" sz="2000" dirty="0"/>
              <a:t> "</a:t>
            </a:r>
            <a:r>
              <a:rPr lang="he-IL" sz="2000" dirty="0">
                <a:solidFill>
                  <a:srgbClr val="002060"/>
                </a:solidFill>
              </a:rPr>
              <a:t>בשכבך ובקומך</a:t>
            </a:r>
            <a:r>
              <a:rPr lang="he-IL" sz="2000" dirty="0"/>
              <a:t>" -</a:t>
            </a:r>
            <a:br>
              <a:rPr lang="he-IL" sz="2000" dirty="0"/>
            </a:br>
            <a:r>
              <a:rPr lang="he-IL" sz="2000" dirty="0">
                <a:solidFill>
                  <a:schemeClr val="accent3">
                    <a:lumMod val="75000"/>
                  </a:schemeClr>
                </a:solidFill>
              </a:rPr>
              <a:t>ר' יוחנן </a:t>
            </a:r>
            <a:r>
              <a:rPr lang="he-IL" sz="2000" dirty="0"/>
              <a:t>סבר: מקיש שכיבה לקימה - מה קימה ק"ש </a:t>
            </a:r>
            <a:r>
              <a:rPr lang="he-IL" sz="2000" dirty="0" err="1"/>
              <a:t>ואח''כ</a:t>
            </a:r>
            <a:r>
              <a:rPr lang="he-IL" sz="2000" dirty="0"/>
              <a:t> </a:t>
            </a:r>
            <a:r>
              <a:rPr lang="he-IL" sz="2000" dirty="0" smtClean="0"/>
              <a:t>תפילה</a:t>
            </a:r>
            <a:r>
              <a:rPr lang="he-IL" sz="2000" dirty="0"/>
              <a:t>, אף שכיבה </a:t>
            </a:r>
            <a:r>
              <a:rPr lang="he-IL" sz="2000" dirty="0" err="1"/>
              <a:t>נמי</a:t>
            </a:r>
            <a:r>
              <a:rPr lang="he-IL" sz="2000" dirty="0"/>
              <a:t> ק"ש ואח"כ </a:t>
            </a:r>
            <a:r>
              <a:rPr lang="he-IL" sz="2000" dirty="0" smtClean="0"/>
              <a:t>תפילה</a:t>
            </a:r>
            <a:r>
              <a:rPr lang="he-IL" sz="2000" dirty="0"/>
              <a:t>. </a:t>
            </a:r>
            <a:br>
              <a:rPr lang="he-IL" sz="2000" dirty="0"/>
            </a:br>
            <a:r>
              <a:rPr lang="he-IL" sz="2000" dirty="0">
                <a:solidFill>
                  <a:srgbClr val="C00000"/>
                </a:solidFill>
              </a:rPr>
              <a:t>ר' יהושע בן לוי </a:t>
            </a:r>
            <a:r>
              <a:rPr lang="he-IL" sz="2000" dirty="0"/>
              <a:t>סבר: מקיש שכיבה לקימה - מה קימה ק"ש סמוך </a:t>
            </a:r>
            <a:r>
              <a:rPr lang="he-IL" sz="2000" dirty="0" err="1"/>
              <a:t>למטתו</a:t>
            </a:r>
            <a:r>
              <a:rPr lang="he-IL" sz="2000" dirty="0"/>
              <a:t>, אף שכיבה </a:t>
            </a:r>
            <a:r>
              <a:rPr lang="he-IL" sz="2000" dirty="0" err="1"/>
              <a:t>נמי</a:t>
            </a:r>
            <a:r>
              <a:rPr lang="he-IL" sz="2000" dirty="0"/>
              <a:t> ק"ש סמוך </a:t>
            </a:r>
            <a:r>
              <a:rPr lang="he-IL" sz="2000" dirty="0" err="1"/>
              <a:t>למטתו</a:t>
            </a:r>
            <a:r>
              <a:rPr lang="he-IL" sz="2000" dirty="0"/>
              <a:t>. </a:t>
            </a:r>
            <a:br>
              <a:rPr lang="he-IL" sz="2000" dirty="0"/>
            </a:br>
            <a:endParaRPr lang="he-IL" sz="2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-180528" y="2636912"/>
            <a:ext cx="9577064" cy="22322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2800" dirty="0" smtClean="0">
                <a:ln w="18415" cmpd="sng">
                  <a:solidFill>
                    <a:schemeClr val="accent6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שני החכמים לומדים מהפסוק שיש להקיש שכיבה [בשכבך] לקימה [ובקומך], הכוונה שדין השכיבה (קריאת שמע של הלילה) יהיה כמו דין הקימה (קריאת שמע של הבוקר) במשהו מסוים.</a:t>
            </a:r>
          </a:p>
          <a:p>
            <a:pPr marL="0" indent="0" algn="ctr">
              <a:buNone/>
            </a:pPr>
            <a:r>
              <a:rPr lang="he-IL" sz="2800" dirty="0" smtClean="0">
                <a:ln w="18415" cmpd="sng">
                  <a:solidFill>
                    <a:schemeClr val="accent6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אלא שהם חולקים איזה דין לומדים מק"ש של הבוקר לק"ש של הלילה</a:t>
            </a:r>
          </a:p>
          <a:p>
            <a:pPr marL="0" indent="0" algn="ctr">
              <a:buNone/>
            </a:pPr>
            <a:endParaRPr lang="he-IL" dirty="0">
              <a:ln w="18415" cmpd="sng">
                <a:solidFill>
                  <a:schemeClr val="accent6">
                    <a:lumMod val="40000"/>
                    <a:lumOff val="6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6148" name="Picture 4" descr="hand indicating or showing direction by pointing a finger vector  illustration design:: tasmeemME.co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00" b="90000" l="22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41303">
            <a:off x="5348096" y="1619626"/>
            <a:ext cx="1521562" cy="152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גילה אופקית 3"/>
          <p:cNvSpPr/>
          <p:nvPr/>
        </p:nvSpPr>
        <p:spPr>
          <a:xfrm>
            <a:off x="4572000" y="4869160"/>
            <a:ext cx="4426708" cy="1728192"/>
          </a:xfrm>
          <a:prstGeom prst="horizontalScroll">
            <a:avLst>
              <a:gd name="adj" fmla="val 1198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לדעת </a:t>
            </a:r>
            <a:r>
              <a:rPr lang="he-IL" dirty="0" smtClean="0">
                <a:solidFill>
                  <a:schemeClr val="accent3">
                    <a:lumMod val="75000"/>
                  </a:schemeClr>
                </a:solidFill>
              </a:rPr>
              <a:t>ר</a:t>
            </a:r>
            <a:r>
              <a:rPr lang="he-IL" dirty="0">
                <a:solidFill>
                  <a:schemeClr val="accent3">
                    <a:lumMod val="75000"/>
                  </a:schemeClr>
                </a:solidFill>
              </a:rPr>
              <a:t>' יוחנן </a:t>
            </a:r>
            <a:r>
              <a:rPr lang="he-IL" dirty="0" smtClean="0"/>
              <a:t>מקיש </a:t>
            </a:r>
            <a:r>
              <a:rPr lang="he-IL" dirty="0"/>
              <a:t>שכיבה לקימה - מה קימה ק"ש </a:t>
            </a:r>
            <a:r>
              <a:rPr lang="he-IL" dirty="0" err="1"/>
              <a:t>ואח''כ</a:t>
            </a:r>
            <a:r>
              <a:rPr lang="he-IL" dirty="0"/>
              <a:t> תפילה, אף שכיבה </a:t>
            </a:r>
            <a:r>
              <a:rPr lang="he-IL" dirty="0" err="1"/>
              <a:t>נמי</a:t>
            </a:r>
            <a:r>
              <a:rPr lang="he-IL" dirty="0"/>
              <a:t> ק"ש ואח"כ תפילה. </a:t>
            </a:r>
          </a:p>
        </p:txBody>
      </p:sp>
      <p:sp>
        <p:nvSpPr>
          <p:cNvPr id="6" name="מגילה אופקית 5"/>
          <p:cNvSpPr/>
          <p:nvPr/>
        </p:nvSpPr>
        <p:spPr>
          <a:xfrm>
            <a:off x="144016" y="4797152"/>
            <a:ext cx="4067944" cy="1930524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לדעת </a:t>
            </a:r>
            <a:r>
              <a:rPr lang="he-IL" dirty="0" err="1">
                <a:solidFill>
                  <a:srgbClr val="C00000"/>
                </a:solidFill>
              </a:rPr>
              <a:t>ריב"ל</a:t>
            </a:r>
            <a:r>
              <a:rPr lang="he-IL" dirty="0">
                <a:solidFill>
                  <a:srgbClr val="C00000"/>
                </a:solidFill>
              </a:rPr>
              <a:t> </a:t>
            </a:r>
            <a:r>
              <a:rPr lang="he-IL" dirty="0"/>
              <a:t>מקיש שכיבה לקימה - מה קימה ק"ש סמוך </a:t>
            </a:r>
            <a:r>
              <a:rPr lang="he-IL" dirty="0" err="1"/>
              <a:t>למטתו</a:t>
            </a:r>
            <a:r>
              <a:rPr lang="he-IL" dirty="0"/>
              <a:t>, אף שכיבה </a:t>
            </a:r>
            <a:r>
              <a:rPr lang="he-IL" dirty="0" err="1"/>
              <a:t>נמי</a:t>
            </a:r>
            <a:r>
              <a:rPr lang="he-IL" dirty="0"/>
              <a:t> ק"ש סמוך </a:t>
            </a:r>
            <a:r>
              <a:rPr lang="he-IL" dirty="0" err="1"/>
              <a:t>למטתו</a:t>
            </a:r>
            <a:r>
              <a:rPr lang="he-IL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1854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סימן שאלה - סודות ספר יצירה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95" y="-26984"/>
            <a:ext cx="8907701" cy="6883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e-IL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יוצא שלפי שיטת </a:t>
            </a:r>
            <a:r>
              <a:rPr lang="he-IL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ר' יוחנן </a:t>
            </a:r>
            <a:r>
              <a:rPr lang="he-IL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צריך לסמוך גאולה לתפילה גם בערבית.</a:t>
            </a:r>
            <a:endParaRPr lang="he-IL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2420888"/>
            <a:ext cx="820891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</a:rPr>
              <a:t>מקשה על כך </a:t>
            </a:r>
            <a:r>
              <a:rPr lang="he-IL" sz="240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מר בריה </a:t>
            </a:r>
            <a:r>
              <a:rPr lang="he-IL" sz="240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דרבינא</a:t>
            </a:r>
            <a:r>
              <a:rPr lang="he-IL" sz="240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</a:rPr>
              <a:t>- </a:t>
            </a:r>
            <a:r>
              <a:rPr lang="he-IL" sz="2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 flip="none" rotWithShape="1">
                  <a:gsLst>
                    <a:gs pos="0">
                      <a:srgbClr val="FFFF00">
                        <a:shade val="30000"/>
                        <a:satMod val="115000"/>
                      </a:srgbClr>
                    </a:gs>
                    <a:gs pos="50000">
                      <a:srgbClr val="FFFF00">
                        <a:shade val="67500"/>
                        <a:satMod val="115000"/>
                      </a:srgbClr>
                    </a:gs>
                    <a:gs pos="100000">
                      <a:srgbClr val="FFFF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</a:rPr>
              <a:t>והרי כתוב במשנה (בהמשך, עדיין לא הגענו) "בערב מברך שתים לפניה ושתים לאחריה" </a:t>
            </a:r>
            <a:endParaRPr lang="he-IL" sz="2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cxnSp>
        <p:nvCxnSpPr>
          <p:cNvPr id="6" name="מחבר ישר 5"/>
          <p:cNvCxnSpPr/>
          <p:nvPr/>
        </p:nvCxnSpPr>
        <p:spPr>
          <a:xfrm>
            <a:off x="3203848" y="4149080"/>
            <a:ext cx="532859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מחבר ישר 7"/>
          <p:cNvCxnSpPr/>
          <p:nvPr/>
        </p:nvCxnSpPr>
        <p:spPr>
          <a:xfrm>
            <a:off x="8532440" y="3789040"/>
            <a:ext cx="0" cy="7920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מחבר ישר 8"/>
          <p:cNvCxnSpPr/>
          <p:nvPr/>
        </p:nvCxnSpPr>
        <p:spPr>
          <a:xfrm>
            <a:off x="7020272" y="3789040"/>
            <a:ext cx="0" cy="7920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מחבר ישר 9"/>
          <p:cNvCxnSpPr/>
          <p:nvPr/>
        </p:nvCxnSpPr>
        <p:spPr>
          <a:xfrm>
            <a:off x="5148064" y="3789040"/>
            <a:ext cx="0" cy="7920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מחבר ישר 10"/>
          <p:cNvCxnSpPr/>
          <p:nvPr/>
        </p:nvCxnSpPr>
        <p:spPr>
          <a:xfrm>
            <a:off x="3203848" y="3789040"/>
            <a:ext cx="0" cy="7920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668344" y="4581128"/>
            <a:ext cx="147565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שני ברכות לפני קריאת שמע</a:t>
            </a:r>
            <a:endParaRPr lang="he-IL" dirty="0"/>
          </a:p>
        </p:txBody>
      </p:sp>
      <p:sp>
        <p:nvSpPr>
          <p:cNvPr id="14" name="TextBox 13"/>
          <p:cNvSpPr txBox="1"/>
          <p:nvPr/>
        </p:nvSpPr>
        <p:spPr>
          <a:xfrm>
            <a:off x="6300192" y="4581128"/>
            <a:ext cx="14756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קריאת שמע</a:t>
            </a:r>
            <a:endParaRPr lang="he-IL" dirty="0"/>
          </a:p>
        </p:txBody>
      </p:sp>
      <p:sp>
        <p:nvSpPr>
          <p:cNvPr id="15" name="TextBox 14"/>
          <p:cNvSpPr txBox="1"/>
          <p:nvPr/>
        </p:nvSpPr>
        <p:spPr>
          <a:xfrm>
            <a:off x="4464496" y="4509120"/>
            <a:ext cx="147565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שני ברכות אחרי קריאת שמע</a:t>
            </a:r>
            <a:endParaRPr lang="he-IL" dirty="0"/>
          </a:p>
        </p:txBody>
      </p:sp>
      <p:sp>
        <p:nvSpPr>
          <p:cNvPr id="16" name="TextBox 15"/>
          <p:cNvSpPr txBox="1"/>
          <p:nvPr/>
        </p:nvSpPr>
        <p:spPr>
          <a:xfrm>
            <a:off x="2483768" y="4653136"/>
            <a:ext cx="147565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תפילת עמידה</a:t>
            </a:r>
            <a:endParaRPr lang="he-IL" dirty="0"/>
          </a:p>
        </p:txBody>
      </p:sp>
      <p:sp>
        <p:nvSpPr>
          <p:cNvPr id="19" name="ירח 18"/>
          <p:cNvSpPr/>
          <p:nvPr/>
        </p:nvSpPr>
        <p:spPr>
          <a:xfrm rot="20815688">
            <a:off x="5212656" y="3136809"/>
            <a:ext cx="1980728" cy="936104"/>
          </a:xfrm>
          <a:prstGeom prst="moon">
            <a:avLst>
              <a:gd name="adj" fmla="val 5678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ערבית</a:t>
            </a:r>
            <a:endParaRPr lang="he-IL" dirty="0"/>
          </a:p>
        </p:txBody>
      </p:sp>
      <p:sp>
        <p:nvSpPr>
          <p:cNvPr id="20" name="TextBox 19"/>
          <p:cNvSpPr txBox="1"/>
          <p:nvPr/>
        </p:nvSpPr>
        <p:spPr>
          <a:xfrm>
            <a:off x="179512" y="3356992"/>
            <a:ext cx="2318610" cy="28623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כיצד אתה אומר שצריך לסמוך גאולה לתפילה והרי בין קריאת שמע לתפילת העמידה יש הפסק של ברכת השכיבנו (הברכה </a:t>
            </a:r>
            <a:r>
              <a:rPr lang="he-IL" sz="2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השניה</a:t>
            </a:r>
            <a:r>
              <a:rPr lang="he-IL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מבין שני הברכות שלאחר ק"ש)</a:t>
            </a:r>
            <a:endParaRPr lang="he-IL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8" name="Picture 4" descr="חוברת התובנות המלאה מהסמינר של טוני רובינס האגדי! (פייסבוק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571" l="10000" r="967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347" y="1556792"/>
            <a:ext cx="882693" cy="88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מחבר חץ ישר 21"/>
          <p:cNvCxnSpPr/>
          <p:nvPr/>
        </p:nvCxnSpPr>
        <p:spPr>
          <a:xfrm flipV="1">
            <a:off x="2267744" y="5099992"/>
            <a:ext cx="2089578" cy="572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3" name="טבעת 22"/>
          <p:cNvSpPr/>
          <p:nvPr/>
        </p:nvSpPr>
        <p:spPr>
          <a:xfrm>
            <a:off x="4357322" y="4221088"/>
            <a:ext cx="1726846" cy="1656184"/>
          </a:xfrm>
          <a:prstGeom prst="donut">
            <a:avLst>
              <a:gd name="adj" fmla="val 2398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75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push dir="r"/>
      </p:transition>
    </mc:Choice>
    <mc:Fallback xmlns="">
      <p:transition spd="slow">
        <p:push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16" grpId="0"/>
      <p:bldP spid="19" grpId="0" animBg="1"/>
      <p:bldP spid="20" grpId="0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גאולה בתוך ההיסטוריה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3" r="21926"/>
          <a:stretch/>
        </p:blipFill>
        <p:spPr bwMode="auto">
          <a:xfrm>
            <a:off x="-1" y="404664"/>
            <a:ext cx="9144001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00" b="83929" l="192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2000"/>
            <a:ext cx="24765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2218258"/>
          </a:xfrm>
        </p:spPr>
        <p:txBody>
          <a:bodyPr>
            <a:normAutofit/>
          </a:bodyPr>
          <a:lstStyle/>
          <a:p>
            <a:r>
              <a:rPr lang="he-IL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תשובה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כיון </a:t>
            </a:r>
            <a:r>
              <a:rPr lang="he-IL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דתקינו</a:t>
            </a:r>
            <a:r>
              <a:rPr lang="he-I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רבנן השכיבנו </a:t>
            </a:r>
            <a:br>
              <a:rPr lang="he-I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</a:br>
            <a:r>
              <a:rPr lang="he-I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כגאולה </a:t>
            </a:r>
            <a:r>
              <a:rPr lang="he-IL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אריכתא</a:t>
            </a:r>
            <a:r>
              <a:rPr lang="he-IL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דמיא</a:t>
            </a:r>
            <a:endParaRPr lang="he-IL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מגילה אופקית 3"/>
          <p:cNvSpPr/>
          <p:nvPr/>
        </p:nvSpPr>
        <p:spPr>
          <a:xfrm>
            <a:off x="3059832" y="2492896"/>
            <a:ext cx="5832648" cy="2088232"/>
          </a:xfrm>
          <a:prstGeom prst="horizontalScroll">
            <a:avLst>
              <a:gd name="adj" fmla="val 918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הסבר- </a:t>
            </a:r>
            <a:r>
              <a:rPr lang="he-IL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מכיון</a:t>
            </a:r>
            <a:r>
              <a:rPr lang="he-IL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שחכמים תיקנו את ברכת השכיבנו הרי שהיא כהמשך של הברכה הראשונה שמדברת על גאולה [גאל ישראל] והרי שיש כאן סמיכות גאולה לתפילה. </a:t>
            </a:r>
            <a:endParaRPr lang="he-IL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מסגרת משופעת 4"/>
          <p:cNvSpPr/>
          <p:nvPr/>
        </p:nvSpPr>
        <p:spPr>
          <a:xfrm>
            <a:off x="323528" y="4869160"/>
            <a:ext cx="8064896" cy="1728192"/>
          </a:xfrm>
          <a:prstGeom prst="bevel">
            <a:avLst>
              <a:gd name="adj" fmla="val 549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spc="50" dirty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דאי לא </a:t>
            </a:r>
            <a:r>
              <a:rPr lang="he-IL" b="1" spc="50" dirty="0" err="1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תימא</a:t>
            </a:r>
            <a:r>
              <a:rPr lang="he-IL" b="1" spc="50" dirty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הכי שחרית </a:t>
            </a:r>
            <a:r>
              <a:rPr lang="he-IL" b="1" spc="50" dirty="0" err="1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היכי</a:t>
            </a:r>
            <a:r>
              <a:rPr lang="he-IL" b="1" spc="50" dirty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מצי סמיך והא אמר רבי יוחנן </a:t>
            </a:r>
            <a:r>
              <a:rPr lang="he-IL" b="1" spc="50" dirty="0" smtClean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בתחילה אומר</a:t>
            </a:r>
            <a:r>
              <a:rPr lang="he-IL" b="1" spc="50" dirty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he-IL" b="1" spc="50" dirty="0" smtClean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ה</a:t>
            </a:r>
            <a:r>
              <a:rPr lang="he-IL" b="1" spc="50" dirty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' שפתי תפתח ולבסוף הוא </a:t>
            </a:r>
            <a:r>
              <a:rPr lang="he-IL" b="1" spc="50" dirty="0" smtClean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אומר</a:t>
            </a:r>
            <a:r>
              <a:rPr lang="he-IL" b="1" spc="50" dirty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 יהיו לרצון אמרי </a:t>
            </a:r>
            <a:r>
              <a:rPr lang="he-IL" b="1" spc="50" dirty="0" smtClean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פי? </a:t>
            </a:r>
            <a:r>
              <a:rPr lang="he-IL" b="1" spc="50" dirty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אלא התם כיון </a:t>
            </a:r>
            <a:r>
              <a:rPr lang="he-IL" b="1" spc="50" dirty="0" err="1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דתקינו</a:t>
            </a:r>
            <a:r>
              <a:rPr lang="he-IL" b="1" spc="50" dirty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רבנן </a:t>
            </a:r>
            <a:r>
              <a:rPr lang="he-IL" b="1" spc="50" dirty="0" err="1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למימר</a:t>
            </a:r>
            <a:r>
              <a:rPr lang="he-IL" b="1" spc="50" dirty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ה' שפתי תפתח כתפלה </a:t>
            </a:r>
            <a:r>
              <a:rPr lang="he-IL" b="1" spc="50" dirty="0" err="1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אריכתא</a:t>
            </a:r>
            <a:r>
              <a:rPr lang="he-IL" b="1" spc="50" dirty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he-IL" b="1" spc="50" dirty="0" smtClean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דמיא, </a:t>
            </a:r>
            <a:r>
              <a:rPr lang="he-IL" b="1" spc="50" dirty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הכא </a:t>
            </a:r>
            <a:r>
              <a:rPr lang="he-IL" b="1" spc="50" dirty="0" err="1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נמי</a:t>
            </a:r>
            <a:r>
              <a:rPr lang="he-IL" b="1" spc="50" dirty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כיון </a:t>
            </a:r>
            <a:r>
              <a:rPr lang="he-IL" b="1" spc="50" dirty="0" err="1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דתקינו</a:t>
            </a:r>
            <a:r>
              <a:rPr lang="he-IL" b="1" spc="50" dirty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רבנן </a:t>
            </a:r>
            <a:r>
              <a:rPr lang="he-IL" b="1" spc="50" dirty="0" err="1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למימר</a:t>
            </a:r>
            <a:r>
              <a:rPr lang="he-IL" b="1" spc="50" dirty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השכיבנו כגאולה </a:t>
            </a:r>
            <a:r>
              <a:rPr lang="he-IL" b="1" spc="50" dirty="0" err="1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אריכתא</a:t>
            </a:r>
            <a:r>
              <a:rPr lang="he-IL" b="1" spc="50" dirty="0">
                <a:ln w="12700" cmpd="sng">
                  <a:solidFill>
                    <a:srgbClr val="FFFF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דמיא</a:t>
            </a:r>
          </a:p>
        </p:txBody>
      </p:sp>
    </p:spTree>
    <p:extLst>
      <p:ext uri="{BB962C8B-B14F-4D97-AF65-F5344CB8AC3E}">
        <p14:creationId xmlns:p14="http://schemas.microsoft.com/office/powerpoint/2010/main" val="290363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7170" name="Picture 2" descr="C:\Users\owner\Pictures\למרות-הכל-שמחה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" r="2941"/>
          <a:stretch/>
        </p:blipFill>
        <p:spPr bwMode="auto">
          <a:xfrm>
            <a:off x="0" y="190500"/>
            <a:ext cx="91440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לב 3"/>
          <p:cNvSpPr/>
          <p:nvPr/>
        </p:nvSpPr>
        <p:spPr>
          <a:xfrm rot="1067177">
            <a:off x="7028621" y="1048365"/>
            <a:ext cx="1656184" cy="1728192"/>
          </a:xfrm>
          <a:prstGeom prst="hear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/>
              <a:t>מקווה שאהבתם!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08458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ערכת נושא של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5861</TotalTime>
  <Words>515</Words>
  <Application>Microsoft Office PowerPoint</Application>
  <PresentationFormat>‫הצגה על המסך (4:3)</PresentationFormat>
  <Paragraphs>63</Paragraphs>
  <Slides>9</Slides>
  <Notes>1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0" baseType="lpstr">
      <vt:lpstr>ערכת נושא של Office</vt:lpstr>
      <vt:lpstr>מצגת של PowerPoint</vt:lpstr>
      <vt:lpstr>מצגת של PowerPoint</vt:lpstr>
      <vt:lpstr>מהי מחלוקת ר' יוחנן ור' יהושע בן לוי?</vt:lpstr>
      <vt:lpstr>מהו יסוד המחלוקת? [למה כל אחד אומר כך ולא כמו חבירו]</vt:lpstr>
      <vt:lpstr>איבעית אימא סברא- דר' יוחנן סבר גאולה מאורתא נמי הוי אלא גאולה מעלייתא לא הויא אלא עד צפרא,  ור' יהושע בן לוי סבר כיון דלא הויא אלא מצפרא לא הויא גאולה מעלייתא.  </vt:lpstr>
      <vt:lpstr>ואיבעית אימא קרא- ושניהם מקרא אחד דרשו, דכתיב "בשכבך ובקומך" - ר' יוחנן סבר: מקיש שכיבה לקימה - מה קימה ק"ש ואח''כ תפילה, אף שכיבה נמי ק"ש ואח"כ תפילה.  ר' יהושע בן לוי סבר: מקיש שכיבה לקימה - מה קימה ק"ש סמוך למטתו, אף שכיבה נמי ק"ש סמוך למטתו.  </vt:lpstr>
      <vt:lpstr>יוצא שלפי שיטת ר' יוחנן צריך לסמוך גאולה לתפילה גם בערבית.</vt:lpstr>
      <vt:lpstr>תשובה כיון דתקינו רבנן השכיבנו  כגאולה אריכתא דמיא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owner</dc:creator>
  <cp:lastModifiedBy>owner</cp:lastModifiedBy>
  <cp:revision>33</cp:revision>
  <dcterms:created xsi:type="dcterms:W3CDTF">2020-12-21T07:20:10Z</dcterms:created>
  <dcterms:modified xsi:type="dcterms:W3CDTF">2020-12-30T06:08:18Z</dcterms:modified>
</cp:coreProperties>
</file>